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5A0D-F3C0-F548-B64F-358DD67E6690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B4CD-9751-2842-A847-C79C22C76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B4CD-9751-2842-A847-C79C22C76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3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B2B3-5B9C-4643-AB85-760C4B8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EFF8-D4FE-EE4E-8B71-EDD6B86EB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8C77-78DD-3249-B804-F6903204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8211-8217-2848-85C7-D66BBA45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6B0E-3E5D-414A-A5DA-45400732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17D7-D9B7-B34B-BC3C-F83FB53AA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82BD-C8B1-B144-B210-0CBFE2C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9412-64D5-8742-88AB-4A2AC939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0A7-1080-3847-B5B5-E4D6FB6F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98EE-AA5F-D94E-8093-D51DF2D6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43F-DCC3-B642-8AE2-FBA04E78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52A9-7399-F043-89E3-B079B738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DD45FA-741C-6342-AC93-FC0AF4E6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DBQ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write it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044825"/>
            <a:ext cx="2349500" cy="3048000"/>
          </a:xfrm>
          <a:prstGeom prst="rect">
            <a:avLst/>
          </a:prstGeom>
        </p:spPr>
      </p:pic>
      <p:pic>
        <p:nvPicPr>
          <p:cNvPr id="5" name="Picture 4" descr="ap-us-his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4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H.I.P.P.O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16" y="991332"/>
            <a:ext cx="8229600" cy="5134832"/>
          </a:xfrm>
        </p:spPr>
        <p:txBody>
          <a:bodyPr/>
          <a:lstStyle/>
          <a:p>
            <a:r>
              <a:rPr lang="en-US" sz="8000" dirty="0" smtClean="0"/>
              <a:t>H</a:t>
            </a:r>
            <a:r>
              <a:rPr lang="en-US" dirty="0" smtClean="0"/>
              <a:t>istorical Context</a:t>
            </a:r>
          </a:p>
          <a:p>
            <a:r>
              <a:rPr lang="en-US" sz="8000" dirty="0" smtClean="0"/>
              <a:t>I</a:t>
            </a:r>
            <a:r>
              <a:rPr lang="en-US" dirty="0" smtClean="0"/>
              <a:t>ntended Audience</a:t>
            </a:r>
          </a:p>
          <a:p>
            <a:r>
              <a:rPr lang="en-US" sz="8000" dirty="0" smtClean="0"/>
              <a:t>P</a:t>
            </a:r>
            <a:r>
              <a:rPr lang="en-US" dirty="0" smtClean="0"/>
              <a:t>oint of View</a:t>
            </a:r>
          </a:p>
          <a:p>
            <a:r>
              <a:rPr lang="en-US" sz="8000" dirty="0" smtClean="0"/>
              <a:t>P</a:t>
            </a:r>
            <a:r>
              <a:rPr lang="en-US" dirty="0" smtClean="0"/>
              <a:t>urpose</a:t>
            </a:r>
          </a:p>
        </p:txBody>
      </p:sp>
    </p:spTree>
    <p:extLst>
      <p:ext uri="{BB962C8B-B14F-4D97-AF65-F5344CB8AC3E}">
        <p14:creationId xmlns:p14="http://schemas.microsoft.com/office/powerpoint/2010/main" val="60378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246"/>
          </a:xfrm>
        </p:spPr>
        <p:txBody>
          <a:bodyPr/>
          <a:lstStyle/>
          <a:p>
            <a:r>
              <a:rPr lang="en-US" sz="3600" dirty="0" smtClean="0"/>
              <a:t>C. Using Evidence Beyond the Documents (2 Points)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206"/>
            <a:ext cx="8229600" cy="4948957"/>
          </a:xfrm>
        </p:spPr>
        <p:txBody>
          <a:bodyPr/>
          <a:lstStyle/>
          <a:p>
            <a:r>
              <a:rPr lang="en-US" dirty="0" smtClean="0"/>
              <a:t>Provide Historical Background!</a:t>
            </a:r>
          </a:p>
          <a:p>
            <a:endParaRPr lang="en-US" dirty="0"/>
          </a:p>
          <a:p>
            <a:r>
              <a:rPr lang="en-US" dirty="0" smtClean="0"/>
              <a:t>Contextualization: 1 point</a:t>
            </a:r>
          </a:p>
          <a:p>
            <a:r>
              <a:rPr lang="en-US" dirty="0" smtClean="0"/>
              <a:t>Situates the argument by explaining </a:t>
            </a:r>
            <a:r>
              <a:rPr lang="en-US" dirty="0" smtClean="0">
                <a:solidFill>
                  <a:srgbClr val="CCFFCC"/>
                </a:solidFill>
              </a:rPr>
              <a:t>the broader historical events</a:t>
            </a:r>
            <a:r>
              <a:rPr lang="en-US" dirty="0" smtClean="0"/>
              <a:t>, developments, or processes immediately relevant to the question.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Needs to be multiple sentences!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Should be done in your Introduction!!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Must use OUTSIDE INFORMATION when supporting your thesis.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246"/>
          </a:xfrm>
        </p:spPr>
        <p:txBody>
          <a:bodyPr/>
          <a:lstStyle/>
          <a:p>
            <a:r>
              <a:rPr lang="en-US" sz="3600" dirty="0" smtClean="0"/>
              <a:t>C. Using Evidence Beyond the Documents (2 Points)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206"/>
            <a:ext cx="8229600" cy="4948957"/>
          </a:xfrm>
        </p:spPr>
        <p:txBody>
          <a:bodyPr/>
          <a:lstStyle/>
          <a:p>
            <a:r>
              <a:rPr lang="en-US" dirty="0" smtClean="0"/>
              <a:t>Include Outside Information</a:t>
            </a:r>
          </a:p>
          <a:p>
            <a:endParaRPr lang="en-US" dirty="0"/>
          </a:p>
          <a:p>
            <a:r>
              <a:rPr lang="en-US" dirty="0" smtClean="0"/>
              <a:t>Evidence Beyond the Documents: 1 point</a:t>
            </a:r>
          </a:p>
          <a:p>
            <a:r>
              <a:rPr lang="en-US" dirty="0" smtClean="0"/>
              <a:t>Provides an example or additional piece of specific evidence </a:t>
            </a:r>
            <a:r>
              <a:rPr lang="en-US" dirty="0" smtClean="0">
                <a:solidFill>
                  <a:srgbClr val="CCFFCC"/>
                </a:solidFill>
              </a:rPr>
              <a:t>beyond those found in the documents </a:t>
            </a:r>
            <a:r>
              <a:rPr lang="en-US" dirty="0" smtClean="0"/>
              <a:t>to support or qualify the argument.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 solid pieces of info.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You can’t just mention it briefly but rather connect it to how it supports your argument.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Synthesis (1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the argument by explaining the connections between the argument and ONE of the following: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CFFCC"/>
                </a:solidFill>
              </a:rPr>
              <a:t>1.  A development in a DIFFERENT historical period, situation, era, or geographical area.</a:t>
            </a:r>
          </a:p>
          <a:p>
            <a:pPr marL="0" indent="0" algn="ctr">
              <a:buNone/>
            </a:pPr>
            <a:r>
              <a:rPr lang="en-US" sz="2800" dirty="0" smtClean="0"/>
              <a:t>OR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CFFCC"/>
                </a:solidFill>
              </a:rPr>
              <a:t>2. A course theme and/or approach to history that is not the focus of the essay </a:t>
            </a:r>
            <a:r>
              <a:rPr lang="en-US" sz="2800" dirty="0" smtClean="0"/>
              <a:t>(such as political, economic social, cultural, or intellectual history).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1" y="1130738"/>
            <a:ext cx="8735491" cy="4995426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Paragraph</a:t>
            </a:r>
          </a:p>
          <a:p>
            <a:pPr lvl="1"/>
            <a:r>
              <a:rPr lang="en-US" dirty="0" smtClean="0"/>
              <a:t>Contextualization (1 point)</a:t>
            </a:r>
          </a:p>
          <a:p>
            <a:pPr lvl="1"/>
            <a:r>
              <a:rPr lang="en-US" dirty="0" smtClean="0"/>
              <a:t>End of 1at introduce your complex thesis (1-2pts) </a:t>
            </a:r>
          </a:p>
          <a:p>
            <a:r>
              <a:rPr lang="en-US" dirty="0" smtClean="0"/>
              <a:t>Body Paragraphs</a:t>
            </a:r>
          </a:p>
          <a:p>
            <a:pPr lvl="1"/>
            <a:r>
              <a:rPr lang="en-US" dirty="0" smtClean="0"/>
              <a:t>Proving your thesis with historical evidence</a:t>
            </a:r>
          </a:p>
          <a:p>
            <a:pPr lvl="2"/>
            <a:r>
              <a:rPr lang="en-US" dirty="0" smtClean="0"/>
              <a:t>Use of at least 6 docs to support your thesis (1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Specific HIPP analysis of at least 4 docs (1pt)</a:t>
            </a:r>
          </a:p>
          <a:p>
            <a:pPr lvl="2"/>
            <a:r>
              <a:rPr lang="en-US" dirty="0" smtClean="0"/>
              <a:t>Outside information (1 point)</a:t>
            </a:r>
          </a:p>
          <a:p>
            <a:r>
              <a:rPr lang="en-US" dirty="0" smtClean="0"/>
              <a:t>Closing Paragraph</a:t>
            </a:r>
          </a:p>
          <a:p>
            <a:pPr lvl="1"/>
            <a:r>
              <a:rPr lang="en-US" dirty="0" smtClean="0"/>
              <a:t>Synthesis (1 point</a:t>
            </a:r>
            <a:r>
              <a:rPr lang="en-US" dirty="0" smtClean="0"/>
              <a:t>) – connecting to a diff. time period or topic.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0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Card – Contextualization</a:t>
            </a:r>
          </a:p>
          <a:p>
            <a:r>
              <a:rPr lang="en-US" dirty="0" smtClean="0"/>
              <a:t>Yellow Card – Thesis</a:t>
            </a:r>
          </a:p>
          <a:p>
            <a:r>
              <a:rPr lang="en-US" dirty="0" smtClean="0"/>
              <a:t>White Cards </a:t>
            </a:r>
          </a:p>
          <a:p>
            <a:pPr lvl="1"/>
            <a:r>
              <a:rPr lang="en-US" dirty="0" smtClean="0"/>
              <a:t>1 per document </a:t>
            </a:r>
          </a:p>
          <a:p>
            <a:pPr lvl="2"/>
            <a:r>
              <a:rPr lang="en-US" dirty="0" smtClean="0"/>
              <a:t>Write 1-2 sentences connecting the content to the Thesis</a:t>
            </a:r>
          </a:p>
          <a:p>
            <a:pPr lvl="2"/>
            <a:r>
              <a:rPr lang="en-US" dirty="0" smtClean="0"/>
              <a:t>Write a HIPP statement</a:t>
            </a:r>
          </a:p>
          <a:p>
            <a:pPr lvl="2"/>
            <a:r>
              <a:rPr lang="en-US" dirty="0" smtClean="0"/>
              <a:t>3 sentences MAX</a:t>
            </a:r>
          </a:p>
          <a:p>
            <a:r>
              <a:rPr lang="en-US" dirty="0" smtClean="0"/>
              <a:t>Purple Card is the Synthesis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65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18"/>
            <a:ext cx="8229600" cy="659962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" name="Picture 3" descr="IMG_09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7004"/>
            <a:ext cx="8131226" cy="6098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150" y="1330998"/>
            <a:ext cx="112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Thesis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687" y="1330998"/>
            <a:ext cx="21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Contextualization</a:t>
            </a:r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69016" y="1184467"/>
            <a:ext cx="744953" cy="12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270" y="2198042"/>
            <a:ext cx="1548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Group 2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Doc’s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8556" y="2094147"/>
            <a:ext cx="1231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Group 3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Doc’s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9270" y="5964834"/>
            <a:ext cx="15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Synthesis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2031" y="2094147"/>
            <a:ext cx="1807428" cy="1027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33446" y="2118157"/>
            <a:ext cx="1807428" cy="1027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24259" y="2118157"/>
            <a:ext cx="1807428" cy="1027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43186" y="2118157"/>
            <a:ext cx="154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Group 1</a:t>
            </a:r>
          </a:p>
          <a:p>
            <a:pPr algn="ctr"/>
            <a:r>
              <a:rPr lang="en-US" sz="2400" b="1" dirty="0" smtClean="0"/>
              <a:t>Doc’s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815725" y="2142642"/>
            <a:ext cx="1618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Group </a:t>
            </a:r>
            <a:r>
              <a:rPr lang="en-US" sz="2400" b="1" dirty="0" smtClean="0"/>
              <a:t>2</a:t>
            </a:r>
            <a:endParaRPr lang="en-US" sz="2400" b="1" dirty="0"/>
          </a:p>
          <a:p>
            <a:pPr algn="ctr"/>
            <a:r>
              <a:rPr lang="en-US" sz="2400" b="1" dirty="0"/>
              <a:t>Doc’s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88644" y="2142705"/>
            <a:ext cx="165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Group </a:t>
            </a:r>
            <a:r>
              <a:rPr lang="en-US" sz="2400" b="1" dirty="0" smtClean="0"/>
              <a:t>3</a:t>
            </a:r>
            <a:endParaRPr lang="en-US" sz="2400" b="1" dirty="0"/>
          </a:p>
          <a:p>
            <a:pPr algn="ctr"/>
            <a:r>
              <a:rPr lang="en-US" sz="2400" b="1" dirty="0"/>
              <a:t>Doc’s</a:t>
            </a:r>
          </a:p>
        </p:txBody>
      </p:sp>
    </p:spTree>
    <p:extLst>
      <p:ext uri="{BB962C8B-B14F-4D97-AF65-F5344CB8AC3E}">
        <p14:creationId xmlns:p14="http://schemas.microsoft.com/office/powerpoint/2010/main" val="125148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Thinking Skills: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causation</a:t>
            </a:r>
          </a:p>
          <a:p>
            <a:r>
              <a:rPr lang="en-US" dirty="0" smtClean="0"/>
              <a:t>Patters of change and continuity over time</a:t>
            </a:r>
          </a:p>
          <a:p>
            <a:r>
              <a:rPr lang="en-US" dirty="0" smtClean="0"/>
              <a:t>Comparison</a:t>
            </a:r>
          </a:p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Periodization (ex: why do historians use certain names for a period)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8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DBQs will ALWAYS assess the historical thinking skills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684"/>
            <a:ext cx="8229600" cy="4174479"/>
          </a:xfrm>
        </p:spPr>
        <p:txBody>
          <a:bodyPr/>
          <a:lstStyle/>
          <a:p>
            <a:r>
              <a:rPr lang="en-US" dirty="0" smtClean="0"/>
              <a:t>Historical argumentation</a:t>
            </a:r>
          </a:p>
          <a:p>
            <a:r>
              <a:rPr lang="en-US" dirty="0" smtClean="0"/>
              <a:t>Appropriate use of relevant historical evidence</a:t>
            </a:r>
          </a:p>
          <a:p>
            <a:r>
              <a:rPr lang="en-US" dirty="0" smtClean="0"/>
              <a:t>Contextualization</a:t>
            </a:r>
          </a:p>
          <a:p>
            <a:r>
              <a:rPr lang="en-US" dirty="0" smtClean="0"/>
              <a:t>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formulate a </a:t>
            </a:r>
            <a:r>
              <a:rPr lang="en-US" dirty="0" smtClean="0">
                <a:solidFill>
                  <a:srgbClr val="CCFFCC"/>
                </a:solidFill>
              </a:rPr>
              <a:t>thesis that answers ALL parts of the question </a:t>
            </a:r>
            <a:r>
              <a:rPr lang="en-US" u="sng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FFCC"/>
                </a:solidFill>
              </a:rPr>
              <a:t>support it with historical evidence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Documents:  You must </a:t>
            </a:r>
            <a:r>
              <a:rPr lang="en-US" dirty="0" smtClean="0">
                <a:solidFill>
                  <a:srgbClr val="CCFFCC"/>
                </a:solidFill>
              </a:rPr>
              <a:t>analyze and synthesize historical sources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FFCC"/>
                </a:solidFill>
              </a:rPr>
              <a:t>include outside information</a:t>
            </a:r>
            <a:r>
              <a:rPr lang="en-US" dirty="0" smtClean="0"/>
              <a:t> as historical evidence to support your 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A. </a:t>
            </a:r>
            <a:r>
              <a:rPr lang="en-US" sz="3600" dirty="0" smtClean="0">
                <a:solidFill>
                  <a:srgbClr val="CCFFCC"/>
                </a:solidFill>
              </a:rPr>
              <a:t>Thesis</a:t>
            </a:r>
            <a:r>
              <a:rPr lang="en-US" sz="3600" dirty="0" smtClean="0"/>
              <a:t> &amp; Argument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944"/>
          </a:xfrm>
        </p:spPr>
        <p:txBody>
          <a:bodyPr/>
          <a:lstStyle/>
          <a:p>
            <a:r>
              <a:rPr lang="en-US" dirty="0" smtClean="0"/>
              <a:t>1 Point</a:t>
            </a:r>
          </a:p>
          <a:p>
            <a:r>
              <a:rPr lang="en-US" dirty="0" smtClean="0"/>
              <a:t>Presents a thesis that makes a </a:t>
            </a:r>
            <a:r>
              <a:rPr lang="en-US" dirty="0" smtClean="0">
                <a:solidFill>
                  <a:srgbClr val="CCFFCC"/>
                </a:solidFill>
              </a:rPr>
              <a:t>historically defensible claim </a:t>
            </a:r>
            <a:r>
              <a:rPr lang="en-US" dirty="0" smtClean="0"/>
              <a:t>and responds to </a:t>
            </a:r>
            <a:r>
              <a:rPr lang="en-US" dirty="0" smtClean="0">
                <a:solidFill>
                  <a:srgbClr val="CCFFCC"/>
                </a:solidFill>
              </a:rPr>
              <a:t>all parts of the question</a:t>
            </a:r>
            <a:r>
              <a:rPr lang="en-US" dirty="0" smtClean="0"/>
              <a:t>.  The thesis must consist of one or more sentences located in one place, either in the introduction or the conclusion.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PUT IT IN THE INTRO!!!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Thesis must be strong, direct, &amp; to the point.</a:t>
            </a:r>
          </a:p>
        </p:txBody>
      </p:sp>
    </p:spTree>
    <p:extLst>
      <p:ext uri="{BB962C8B-B14F-4D97-AF65-F5344CB8AC3E}">
        <p14:creationId xmlns:p14="http://schemas.microsoft.com/office/powerpoint/2010/main" val="7978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A. Thesis &amp; </a:t>
            </a:r>
            <a:r>
              <a:rPr lang="en-US" sz="3600" dirty="0">
                <a:solidFill>
                  <a:srgbClr val="CCFFCC"/>
                </a:solidFill>
              </a:rPr>
              <a:t>Argument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Point</a:t>
            </a:r>
          </a:p>
          <a:p>
            <a:r>
              <a:rPr lang="en-US" dirty="0" smtClean="0"/>
              <a:t>Develop and supports a </a:t>
            </a:r>
            <a:r>
              <a:rPr lang="en-US" dirty="0" smtClean="0">
                <a:solidFill>
                  <a:srgbClr val="CCFFCC"/>
                </a:solidFill>
              </a:rPr>
              <a:t>cohesive argument</a:t>
            </a:r>
            <a:r>
              <a:rPr lang="en-US" dirty="0" smtClean="0"/>
              <a:t> that recognizes and accounts for </a:t>
            </a:r>
            <a:r>
              <a:rPr lang="en-US" dirty="0" smtClean="0">
                <a:solidFill>
                  <a:srgbClr val="CCFFCC"/>
                </a:solidFill>
              </a:rPr>
              <a:t>historical complexity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CCFFCC"/>
                </a:solidFill>
              </a:rPr>
              <a:t>explicitly illustrating </a:t>
            </a:r>
            <a:r>
              <a:rPr lang="en-US" dirty="0" smtClean="0"/>
              <a:t>relationships among historical evidence such as contradiction, corroboration, and/or qualification.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HAS TO BE DONE THROUGHOUT YOUR ESSAY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3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 SURE TO ANSWER THE PROMPT!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Stick to the question.</a:t>
            </a:r>
          </a:p>
          <a:p>
            <a:r>
              <a:rPr lang="en-US" dirty="0" smtClean="0"/>
              <a:t>ANSWER ALL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2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DBQ is not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An essay about the documents!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 are NOT going to write an essay in which you say...</a:t>
            </a:r>
            <a:r>
              <a:rPr lang="en-US" dirty="0" smtClean="0"/>
              <a:t> “Document 1 is about this” and “Document 2 is about this”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The documents exist to provide EVIDENCE to support your thesis.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 NOT summarize them, quote them, or explain them</a:t>
            </a:r>
            <a:r>
              <a:rPr lang="en-US" dirty="0" smtClean="0"/>
              <a:t>.  </a:t>
            </a:r>
          </a:p>
          <a:p>
            <a:r>
              <a:rPr lang="en-US" dirty="0" smtClean="0">
                <a:solidFill>
                  <a:srgbClr val="FFA8F9"/>
                </a:solidFill>
              </a:rPr>
              <a:t>MAKE CONNECTIONS BETWEEN THEM to support your claim.</a:t>
            </a:r>
            <a:endParaRPr lang="en-US" dirty="0">
              <a:solidFill>
                <a:srgbClr val="FFA8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/>
          <a:lstStyle/>
          <a:p>
            <a:r>
              <a:rPr lang="en-US" dirty="0" smtClean="0"/>
              <a:t>B. Document Analysis (2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54"/>
            <a:ext cx="8229600" cy="5250959"/>
          </a:xfrm>
        </p:spPr>
        <p:txBody>
          <a:bodyPr/>
          <a:lstStyle/>
          <a:p>
            <a:r>
              <a:rPr lang="en-US" sz="2800" dirty="0" smtClean="0"/>
              <a:t>1 Point</a:t>
            </a:r>
          </a:p>
          <a:p>
            <a:r>
              <a:rPr lang="en-US" sz="2800" dirty="0" smtClean="0"/>
              <a:t>Utilizes the content of at </a:t>
            </a:r>
            <a:r>
              <a:rPr lang="en-US" sz="2800" dirty="0" smtClean="0">
                <a:solidFill>
                  <a:srgbClr val="CCFFCC"/>
                </a:solidFill>
              </a:rPr>
              <a:t>least six of the documents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CCFFCC"/>
                </a:solidFill>
              </a:rPr>
              <a:t>support the stated thesis</a:t>
            </a:r>
            <a:r>
              <a:rPr lang="en-US" sz="2800" dirty="0" smtClean="0"/>
              <a:t> or a relevant argument</a:t>
            </a:r>
          </a:p>
          <a:p>
            <a:endParaRPr lang="en-US" sz="2800" dirty="0"/>
          </a:p>
          <a:p>
            <a:r>
              <a:rPr lang="en-US" sz="2800" dirty="0" smtClean="0"/>
              <a:t>1 Point for Extended Analysis</a:t>
            </a:r>
          </a:p>
          <a:p>
            <a:r>
              <a:rPr lang="en-US" sz="2800" dirty="0" smtClean="0">
                <a:solidFill>
                  <a:srgbClr val="CCFFCC"/>
                </a:solidFill>
              </a:rPr>
              <a:t>Explains</a:t>
            </a:r>
            <a:r>
              <a:rPr lang="en-US" sz="2800" dirty="0" smtClean="0"/>
              <a:t> the significance of (1) the author’s point of view, (2) author’s purpose, (3) historical context, and/or (4) audience for at least </a:t>
            </a:r>
            <a:r>
              <a:rPr lang="en-US" sz="2800" dirty="0" smtClean="0">
                <a:solidFill>
                  <a:srgbClr val="CCFFCC"/>
                </a:solidFill>
              </a:rPr>
              <a:t>four documents.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HIPPO is our ACRONYM</a:t>
            </a:r>
          </a:p>
          <a:p>
            <a:pPr lvl="1"/>
            <a:endParaRPr lang="en-US" sz="2400" dirty="0" smtClean="0">
              <a:solidFill>
                <a:srgbClr val="CCFFCC"/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516502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2188</TotalTime>
  <Words>729</Words>
  <Application>Microsoft Macintosh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DBQ</vt:lpstr>
      <vt:lpstr>Historical Thinking Skills:</vt:lpstr>
      <vt:lpstr>All DBQs will ALWAYS assess the historical thinking skills of:</vt:lpstr>
      <vt:lpstr>The Basics</vt:lpstr>
      <vt:lpstr>A. Thesis &amp; Argument Development</vt:lpstr>
      <vt:lpstr>A. Thesis &amp; Argument Development</vt:lpstr>
      <vt:lpstr>BE SURE TO ANSWER THE PROMPT!</vt:lpstr>
      <vt:lpstr>What the DBQ is not…</vt:lpstr>
      <vt:lpstr>B. Document Analysis (2 points)</vt:lpstr>
      <vt:lpstr>H.I.P.P.O</vt:lpstr>
      <vt:lpstr>C. Using Evidence Beyond the Documents (2 Points)</vt:lpstr>
      <vt:lpstr>C. Using Evidence Beyond the Documents (2 Points)</vt:lpstr>
      <vt:lpstr>D. Synthesis (1 point)</vt:lpstr>
      <vt:lpstr>Overview</vt:lpstr>
      <vt:lpstr>Let’s Practice</vt:lpstr>
      <vt:lpstr>Putting it all together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DBQ</dc:title>
  <dc:creator>Gail Harris</dc:creator>
  <cp:lastModifiedBy>Gail Harris</cp:lastModifiedBy>
  <cp:revision>10</cp:revision>
  <dcterms:created xsi:type="dcterms:W3CDTF">2016-02-29T01:34:00Z</dcterms:created>
  <dcterms:modified xsi:type="dcterms:W3CDTF">2016-03-03T02:18:27Z</dcterms:modified>
</cp:coreProperties>
</file>