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8" r:id="rId2"/>
    <p:sldId id="256" r:id="rId3"/>
    <p:sldId id="257" r:id="rId4"/>
    <p:sldId id="258" r:id="rId5"/>
    <p:sldId id="28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87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98" autoAdjust="0"/>
    <p:restoredTop sz="94646"/>
  </p:normalViewPr>
  <p:slideViewPr>
    <p:cSldViewPr snapToGrid="0" snapToObjects="1">
      <p:cViewPr varScale="1">
        <p:scale>
          <a:sx n="108" d="100"/>
          <a:sy n="108" d="100"/>
        </p:scale>
        <p:origin x="14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3253F-B2F8-5B43-B5E5-73E89DCB06B2}" type="datetimeFigureOut">
              <a:rPr lang="en-US" smtClean="0"/>
              <a:pPr/>
              <a:t>9/15/16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4A302-0AED-FC47-86E7-444A3B8EC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1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3253F-B2F8-5B43-B5E5-73E89DCB06B2}" type="datetimeFigureOut">
              <a:rPr lang="en-US" smtClean="0"/>
              <a:pPr/>
              <a:t>9/15/16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4A302-0AED-FC47-86E7-444A3B8EC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8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3253F-B2F8-5B43-B5E5-73E89DCB06B2}" type="datetimeFigureOut">
              <a:rPr lang="en-US" smtClean="0"/>
              <a:pPr/>
              <a:t>9/15/16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4A302-0AED-FC47-86E7-444A3B8EC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062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3253F-B2F8-5B43-B5E5-73E89DCB06B2}" type="datetimeFigureOut">
              <a:rPr lang="en-US" smtClean="0"/>
              <a:pPr/>
              <a:t>9/15/16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4A302-0AED-FC47-86E7-444A3B8EC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8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3253F-B2F8-5B43-B5E5-73E89DCB06B2}" type="datetimeFigureOut">
              <a:rPr lang="en-US" smtClean="0"/>
              <a:pPr/>
              <a:t>9/15/16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4A302-0AED-FC47-86E7-444A3B8EC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37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3253F-B2F8-5B43-B5E5-73E89DCB06B2}" type="datetimeFigureOut">
              <a:rPr lang="en-US" smtClean="0"/>
              <a:pPr/>
              <a:t>9/15/16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4A302-0AED-FC47-86E7-444A3B8EC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3253F-B2F8-5B43-B5E5-73E89DCB06B2}" type="datetimeFigureOut">
              <a:rPr lang="en-US" smtClean="0"/>
              <a:pPr/>
              <a:t>9/15/16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4A302-0AED-FC47-86E7-444A3B8EC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67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3253F-B2F8-5B43-B5E5-73E89DCB06B2}" type="datetimeFigureOut">
              <a:rPr lang="en-US" smtClean="0"/>
              <a:pPr/>
              <a:t>9/15/16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4A302-0AED-FC47-86E7-444A3B8EC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3253F-B2F8-5B43-B5E5-73E89DCB06B2}" type="datetimeFigureOut">
              <a:rPr lang="en-US" smtClean="0"/>
              <a:pPr/>
              <a:t>9/15/16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4A302-0AED-FC47-86E7-444A3B8EC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6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3253F-B2F8-5B43-B5E5-73E89DCB06B2}" type="datetimeFigureOut">
              <a:rPr lang="en-US" smtClean="0"/>
              <a:pPr/>
              <a:t>9/15/16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4A302-0AED-FC47-86E7-444A3B8EC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5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3253F-B2F8-5B43-B5E5-73E89DCB06B2}" type="datetimeFigureOut">
              <a:rPr lang="en-US" smtClean="0"/>
              <a:pPr/>
              <a:t>9/15/16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4A302-0AED-FC47-86E7-444A3B8EC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54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3253F-B2F8-5B43-B5E5-73E89DCB06B2}" type="datetimeFigureOut">
              <a:rPr lang="en-US" smtClean="0"/>
              <a:pPr/>
              <a:t>9/15/16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4A302-0AED-FC47-86E7-444A3B8EC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8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0"/>
                <a:cs typeface="+mn-cs"/>
              </a:defRPr>
            </a:lvl1pPr>
          </a:lstStyle>
          <a:p>
            <a:fld id="{1783253F-B2F8-5B43-B5E5-73E89DCB06B2}" type="datetimeFigureOut">
              <a:rPr lang="en-US" smtClean="0"/>
              <a:pPr/>
              <a:t>9/15/16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0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B4A302-0AED-FC47-86E7-444A3B8EC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96541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</a:t>
            </a:r>
            <a:r>
              <a:rPr lang="en-US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was 1763 a turning point in colonial and British relations?</a:t>
            </a:r>
          </a:p>
          <a:p>
            <a:endParaRPr lang="en-US" dirty="0"/>
          </a:p>
          <a:p>
            <a:r>
              <a:rPr lang="en-US" dirty="0" smtClean="0"/>
              <a:t>Write a short essay using specific examples to support your argument.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0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Shaky Start Toward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to do?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Bad signs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Agreed to common cause during war, now gone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British manufacturers begin flooding American market with cheap goods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Good Signs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Similar Constitutions in 13 states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Politically experienced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Great leaders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Washington, Madison, Adam, Jefferson, Hamilton, etc.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2</a:t>
            </a:r>
            <a:r>
              <a:rPr lang="en-US" baseline="30000" dirty="0" smtClean="0">
                <a:solidFill>
                  <a:schemeClr val="accent2"/>
                </a:solidFill>
              </a:rPr>
              <a:t>nd</a:t>
            </a:r>
            <a:r>
              <a:rPr lang="en-US" dirty="0" smtClean="0">
                <a:solidFill>
                  <a:schemeClr val="accent2"/>
                </a:solidFill>
              </a:rPr>
              <a:t> Continental Congress</a:t>
            </a:r>
          </a:p>
          <a:p>
            <a:pPr lvl="1"/>
            <a:r>
              <a:rPr lang="en-US" dirty="0" smtClean="0"/>
              <a:t>No Constitutional authority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13 sovereign states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Coined money, raised militaries, tariffs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Articles of Confederation</a:t>
            </a:r>
          </a:p>
          <a:p>
            <a:pPr lvl="1"/>
            <a:r>
              <a:rPr lang="en-US" dirty="0" smtClean="0"/>
              <a:t>Adopted in 1777</a:t>
            </a:r>
          </a:p>
          <a:p>
            <a:pPr lvl="2"/>
            <a:r>
              <a:rPr lang="en-US" dirty="0" smtClean="0"/>
              <a:t>Translated into French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Finally ratified by all 13 states in 1781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Dispute over Western 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684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Six states have little Western Land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Land holding states could sell land to pay debts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Others would have to raise taxes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Feared that as western land’s population grew, representation would be skewed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Wanted western area turned over to federal gov.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Approval of Articles &amp; Western Lands</a:t>
            </a:r>
          </a:p>
          <a:p>
            <a:pPr lvl="1"/>
            <a:r>
              <a:rPr lang="en-US" dirty="0" smtClean="0"/>
              <a:t>MD holds out until March 1, 1781</a:t>
            </a:r>
          </a:p>
          <a:p>
            <a:pPr lvl="2"/>
            <a:r>
              <a:rPr lang="en-US" dirty="0" smtClean="0"/>
              <a:t>Waiting for NY and VA to surrender western land claims.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Congress would carve western land into new states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Land purchased from federal government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Articles of Confederation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Loose confederation </a:t>
            </a:r>
            <a:r>
              <a:rPr lang="en-US" dirty="0" smtClean="0"/>
              <a:t>– “firm league of friendship”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Congress had sole governing authority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Unicameral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Each state gets 1 vote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Delegates chosen yearly by states</a:t>
            </a:r>
          </a:p>
          <a:p>
            <a:pPr lvl="1"/>
            <a:r>
              <a:rPr lang="en-US" dirty="0" smtClean="0"/>
              <a:t>Congress would choose yearly presiding officer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executive or judicial branch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Articles of Confederation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730586"/>
              </p:ext>
            </p:extLst>
          </p:nvPr>
        </p:nvGraphicFramePr>
        <p:xfrm>
          <a:off x="457200" y="1600200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Powers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of the A.O.C.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Weaknesses of the A.O.C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2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Powers of the AOC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Declare War</a:t>
            </a:r>
          </a:p>
          <a:p>
            <a:r>
              <a:rPr lang="en-US" dirty="0" smtClean="0"/>
              <a:t>Make Treaties </a:t>
            </a:r>
          </a:p>
          <a:p>
            <a:r>
              <a:rPr lang="en-US" dirty="0" smtClean="0"/>
              <a:t>Send Ambassadors</a:t>
            </a:r>
          </a:p>
          <a:p>
            <a:r>
              <a:rPr lang="en-US" dirty="0" smtClean="0"/>
              <a:t>Borrow money</a:t>
            </a:r>
          </a:p>
          <a:p>
            <a:r>
              <a:rPr lang="en-US" dirty="0" smtClean="0"/>
              <a:t>Post office</a:t>
            </a:r>
          </a:p>
          <a:p>
            <a:r>
              <a:rPr lang="en-US" dirty="0" smtClean="0"/>
              <a:t>Navy</a:t>
            </a:r>
          </a:p>
          <a:p>
            <a:r>
              <a:rPr lang="en-US" dirty="0" smtClean="0"/>
              <a:t>Army by asking states for troops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State Obligations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open trade and travel</a:t>
            </a:r>
          </a:p>
          <a:p>
            <a:r>
              <a:rPr lang="en-US" dirty="0" smtClean="0"/>
              <a:t>Treat citizens of other states equally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Provide funds and troops requested by Congress</a:t>
            </a:r>
          </a:p>
          <a:p>
            <a:r>
              <a:rPr lang="en-US" dirty="0" smtClean="0"/>
              <a:t>Surrender fugitives</a:t>
            </a:r>
          </a:p>
          <a:p>
            <a:r>
              <a:rPr lang="en-US" dirty="0" smtClean="0"/>
              <a:t>Full faith and credit to other states</a:t>
            </a:r>
          </a:p>
          <a:p>
            <a:r>
              <a:rPr lang="en-US" dirty="0" smtClean="0"/>
              <a:t>Submit disputes to Congress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Weaknesses of the AOC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 power to tax</a:t>
            </a:r>
          </a:p>
          <a:p>
            <a:pPr lvl="1"/>
            <a:r>
              <a:rPr lang="en-US" dirty="0" smtClean="0"/>
              <a:t>Could borrow money from states</a:t>
            </a:r>
          </a:p>
          <a:p>
            <a:r>
              <a:rPr lang="en-US" dirty="0" smtClean="0"/>
              <a:t>No real power to regulate commerce</a:t>
            </a:r>
          </a:p>
          <a:p>
            <a:r>
              <a:rPr lang="en-US" dirty="0" smtClean="0"/>
              <a:t>No courts</a:t>
            </a:r>
          </a:p>
          <a:p>
            <a:r>
              <a:rPr lang="en-US" dirty="0" smtClean="0"/>
              <a:t>9/13 to pass laws</a:t>
            </a:r>
          </a:p>
          <a:p>
            <a:r>
              <a:rPr lang="en-US" dirty="0" smtClean="0"/>
              <a:t>Unanimous consent for amendments</a:t>
            </a:r>
          </a:p>
          <a:p>
            <a:r>
              <a:rPr lang="en-US" dirty="0" smtClean="0"/>
              <a:t>No executive to enforce acts of Congress</a:t>
            </a:r>
          </a:p>
          <a:p>
            <a:r>
              <a:rPr lang="en-US" dirty="0" smtClean="0"/>
              <a:t>All states have 1 vote regardless of population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Landmarks in Land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Land Ordinance of 1785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Land of Old Northwest sold to pay off national debt</a:t>
            </a:r>
          </a:p>
          <a:p>
            <a:pPr lvl="2"/>
            <a:r>
              <a:rPr lang="en-US" dirty="0" smtClean="0"/>
              <a:t>Land surveyed first to avoid confusion and lawsuits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Divided into six sq. mile townships</a:t>
            </a:r>
          </a:p>
          <a:p>
            <a:pPr lvl="3"/>
            <a:r>
              <a:rPr lang="en-US" dirty="0" smtClean="0">
                <a:solidFill>
                  <a:schemeClr val="accent1"/>
                </a:solidFill>
              </a:rPr>
              <a:t>Split into 36 one square mile plots</a:t>
            </a:r>
          </a:p>
          <a:p>
            <a:pPr lvl="3"/>
            <a:r>
              <a:rPr lang="en-US" dirty="0" smtClean="0">
                <a:solidFill>
                  <a:schemeClr val="accent1"/>
                </a:solidFill>
              </a:rPr>
              <a:t>16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section of each township set aside for public schools</a:t>
            </a:r>
          </a:p>
          <a:p>
            <a:pPr lvl="3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Northwest Ordinance of 1787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Creates procedure for admission of new states</a:t>
            </a:r>
          </a:p>
          <a:p>
            <a:pPr lvl="2"/>
            <a:r>
              <a:rPr lang="en-US" dirty="0" smtClean="0"/>
              <a:t>Territorial governor and judges appointed by Congress</a:t>
            </a:r>
          </a:p>
          <a:p>
            <a:pPr lvl="2"/>
            <a:r>
              <a:rPr lang="en-US" dirty="0" smtClean="0"/>
              <a:t>5000 voting residents – temporary constitution and elected </a:t>
            </a:r>
            <a:r>
              <a:rPr lang="en-US" dirty="0" err="1" smtClean="0"/>
              <a:t>gov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60000</a:t>
            </a:r>
            <a:r>
              <a:rPr lang="en-US" dirty="0" smtClean="0"/>
              <a:t> free inhabitants – state constitution submitted to Congress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Creates five states – MI, WI, IL, IN, OH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Forbids slavery – slaves already present exempt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Ordinance of 1785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016000" y="1875631"/>
            <a:ext cx="71120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Confederation and the Constitution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6635"/>
          </a:xfrm>
        </p:spPr>
        <p:txBody>
          <a:bodyPr/>
          <a:lstStyle/>
          <a:p>
            <a:r>
              <a:rPr lang="en-US" dirty="0" smtClean="0"/>
              <a:t>International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766" y="961901"/>
            <a:ext cx="8093034" cy="565265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Britain</a:t>
            </a:r>
          </a:p>
          <a:p>
            <a:pPr lvl="1"/>
            <a:r>
              <a:rPr lang="en-US" dirty="0" smtClean="0"/>
              <a:t>No minister to America for 8 years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Kept Navigation laws, closed West Indies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Attempted to annex Vermont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Continued to hold trade posts on U.S. soil</a:t>
            </a:r>
          </a:p>
          <a:p>
            <a:pPr lvl="2"/>
            <a:r>
              <a:rPr lang="en-US" dirty="0" smtClean="0"/>
              <a:t>America refused to honor treaty</a:t>
            </a:r>
          </a:p>
          <a:p>
            <a:pPr lvl="2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Spain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1784 – Mississippi closed to U.S.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Claimed northern Gulf Coast, including Florida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France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Demanded repayment of debt, closed West Indies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North Africa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Barbary Pirates capture U.S. merchants in Mediterranean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Enslave U.S. sailors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Too poor to pay tribute, too weak to fight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John Jay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 of both Continental Congresses</a:t>
            </a:r>
          </a:p>
          <a:p>
            <a:r>
              <a:rPr lang="en-US" dirty="0" smtClean="0"/>
              <a:t>Negotiated Treaty of Paris (1783)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Will be first Chief Justice of Supreme Court</a:t>
            </a:r>
          </a:p>
          <a:p>
            <a:r>
              <a:rPr lang="en-US" dirty="0" smtClean="0"/>
              <a:t>Writes portions of </a:t>
            </a:r>
            <a:r>
              <a:rPr lang="en-US" i="1" dirty="0" smtClean="0"/>
              <a:t>The Federalist Papers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Secretary of foreign affairs under AOC</a:t>
            </a:r>
          </a:p>
          <a:p>
            <a:pPr lvl="1"/>
            <a:r>
              <a:rPr lang="en-US" dirty="0" smtClean="0"/>
              <a:t>Hopes American people will feel humiliated by foreign governments and demand a new U.S.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Beginnings</a:t>
            </a:r>
          </a:p>
          <a:p>
            <a:pPr lvl="1"/>
            <a:r>
              <a:rPr lang="en-US" dirty="0" smtClean="0"/>
              <a:t>States refuse to pay money to Congress</a:t>
            </a:r>
          </a:p>
          <a:p>
            <a:pPr lvl="1"/>
            <a:r>
              <a:rPr lang="en-US" dirty="0" smtClean="0"/>
              <a:t>Minor border skirmishes over boundary disputes</a:t>
            </a:r>
          </a:p>
          <a:p>
            <a:pPr lvl="1"/>
            <a:r>
              <a:rPr lang="en-US" dirty="0" smtClean="0"/>
              <a:t>States tax goods from neighboring states</a:t>
            </a:r>
          </a:p>
          <a:p>
            <a:pPr lvl="1"/>
            <a:r>
              <a:rPr lang="en-US" dirty="0" smtClean="0"/>
              <a:t>States printing currency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6645"/>
          </a:xfrm>
        </p:spPr>
        <p:txBody>
          <a:bodyPr/>
          <a:lstStyle/>
          <a:p>
            <a:r>
              <a:rPr lang="en-US" dirty="0" smtClean="0"/>
              <a:t>Shays’ Rebellion (1786-87)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8162"/>
            <a:ext cx="8229600" cy="54151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Mass. </a:t>
            </a:r>
            <a:r>
              <a:rPr lang="en-US" dirty="0">
                <a:solidFill>
                  <a:schemeClr val="accent2"/>
                </a:solidFill>
              </a:rPr>
              <a:t>b</a:t>
            </a:r>
            <a:r>
              <a:rPr lang="en-US" dirty="0" smtClean="0">
                <a:solidFill>
                  <a:schemeClr val="accent2"/>
                </a:solidFill>
              </a:rPr>
              <a:t>ackcountry farmers, ex Revolutionary War soldiers, losing farms to foreclosure and tax delinquency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Daniel Shays leads debtors in revolt against state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Issue paper money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Lighten taxes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Suspend mortgage foreclosures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Force Mass. Supreme Court to close, attack federal arsenal</a:t>
            </a:r>
          </a:p>
          <a:p>
            <a:endParaRPr lang="en-US" dirty="0" smtClean="0"/>
          </a:p>
          <a:p>
            <a:r>
              <a:rPr lang="en-US" dirty="0" smtClean="0"/>
              <a:t>Wealthy citizens raise army to suppress rebels</a:t>
            </a:r>
          </a:p>
          <a:p>
            <a:pPr lvl="1"/>
            <a:r>
              <a:rPr lang="en-US" dirty="0" smtClean="0"/>
              <a:t>Arrested and later pardoned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Shays’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Mass. Enacts laws to ease debt burden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Panic among leaders</a:t>
            </a:r>
          </a:p>
          <a:p>
            <a:pPr lvl="1"/>
            <a:r>
              <a:rPr lang="en-US" dirty="0" smtClean="0"/>
              <a:t>“civic virtue” no longer more powerful than greed and self-interest</a:t>
            </a:r>
          </a:p>
          <a:p>
            <a:pPr lvl="1"/>
            <a:r>
              <a:rPr lang="en-US" dirty="0" smtClean="0"/>
              <a:t>People wanted too much liberty</a:t>
            </a:r>
          </a:p>
          <a:p>
            <a:pPr lvl="1"/>
            <a:r>
              <a:rPr lang="en-US" dirty="0" smtClean="0"/>
              <a:t>Property rights in danger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Stronger central government needed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By 1789</a:t>
            </a:r>
          </a:p>
          <a:p>
            <a:pPr lvl="1"/>
            <a:r>
              <a:rPr lang="en-US" dirty="0" smtClean="0"/>
              <a:t>Economic recovery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1600200"/>
            <a:ext cx="8354291" cy="485997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1786 – VA calls for convention at Annapolis, MD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5 states show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Hamilton requests new convention in one year in Philadelphia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Philadelphia Convention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Every state sends delegates, except RI</a:t>
            </a:r>
          </a:p>
          <a:p>
            <a:pPr lvl="1"/>
            <a:r>
              <a:rPr lang="en-US" dirty="0" smtClean="0"/>
              <a:t>Appointed by legislators elected by property owners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Philadelphia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Delegates</a:t>
            </a:r>
          </a:p>
          <a:p>
            <a:pPr lvl="1"/>
            <a:r>
              <a:rPr lang="en-US" dirty="0" smtClean="0"/>
              <a:t>Strengthen the Republic</a:t>
            </a:r>
          </a:p>
          <a:p>
            <a:pPr lvl="2"/>
            <a:r>
              <a:rPr lang="en-US" dirty="0" smtClean="0"/>
              <a:t>Stable, enduring</a:t>
            </a:r>
          </a:p>
          <a:p>
            <a:pPr lvl="1"/>
            <a:r>
              <a:rPr lang="en-US" dirty="0" smtClean="0"/>
              <a:t>Prevent anarchy</a:t>
            </a:r>
          </a:p>
          <a:p>
            <a:pPr lvl="2"/>
            <a:r>
              <a:rPr lang="en-US" dirty="0" smtClean="0"/>
              <a:t>Shays</a:t>
            </a:r>
          </a:p>
          <a:p>
            <a:pPr lvl="1"/>
            <a:r>
              <a:rPr lang="en-US" dirty="0" smtClean="0"/>
              <a:t>Control tariffs</a:t>
            </a:r>
          </a:p>
          <a:p>
            <a:pPr lvl="2"/>
            <a:r>
              <a:rPr lang="en-US" dirty="0" smtClean="0"/>
              <a:t>Trade leverage</a:t>
            </a:r>
          </a:p>
          <a:p>
            <a:pPr lvl="1"/>
            <a:r>
              <a:rPr lang="en-US" dirty="0" smtClean="0"/>
              <a:t>Secure life and property</a:t>
            </a:r>
          </a:p>
          <a:p>
            <a:pPr lvl="1"/>
            <a:r>
              <a:rPr lang="en-US" dirty="0" smtClean="0"/>
              <a:t>Curb unrestrained democracy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2123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Virginia Plan</a:t>
            </a:r>
          </a:p>
          <a:p>
            <a:pPr lvl="1"/>
            <a:r>
              <a:rPr lang="en-US" dirty="0" smtClean="0"/>
              <a:t>Madison</a:t>
            </a:r>
          </a:p>
          <a:p>
            <a:pPr lvl="1"/>
            <a:r>
              <a:rPr lang="en-US" dirty="0" smtClean="0"/>
              <a:t>Bicameral legislature based on either population or revenue</a:t>
            </a:r>
          </a:p>
          <a:p>
            <a:pPr lvl="1"/>
            <a:r>
              <a:rPr lang="en-US" dirty="0" smtClean="0"/>
              <a:t>Executive chosen by congress, multiple courts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New Jersey Plan</a:t>
            </a:r>
          </a:p>
          <a:p>
            <a:pPr lvl="1"/>
            <a:r>
              <a:rPr lang="en-US" dirty="0" smtClean="0"/>
              <a:t>Patterson</a:t>
            </a:r>
          </a:p>
          <a:p>
            <a:pPr lvl="1"/>
            <a:r>
              <a:rPr lang="en-US" dirty="0" smtClean="0"/>
              <a:t>unicameral legislature with 1 vote per state</a:t>
            </a:r>
          </a:p>
          <a:p>
            <a:pPr lvl="1"/>
            <a:r>
              <a:rPr lang="en-US" dirty="0" smtClean="0"/>
              <a:t>Multiple executives, single Supreme Court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Great Compromise</a:t>
            </a:r>
          </a:p>
          <a:p>
            <a:pPr lvl="1"/>
            <a:r>
              <a:rPr lang="en-US" dirty="0" smtClean="0"/>
              <a:t>Current legislative branch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Presidential Election</a:t>
            </a:r>
          </a:p>
          <a:p>
            <a:pPr lvl="1"/>
            <a:r>
              <a:rPr lang="en-US" dirty="0" smtClean="0"/>
              <a:t>Large state have advantage in electoral college</a:t>
            </a:r>
          </a:p>
          <a:p>
            <a:pPr lvl="1"/>
            <a:r>
              <a:rPr lang="en-US" dirty="0" smtClean="0"/>
              <a:t>Small states have advantage if election goes to House of Rep.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Slavery Compromises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1003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3/5 Compromise</a:t>
            </a:r>
          </a:p>
          <a:p>
            <a:pPr lvl="1"/>
            <a:r>
              <a:rPr lang="en-US" dirty="0" smtClean="0"/>
              <a:t>Slave populations</a:t>
            </a:r>
          </a:p>
          <a:p>
            <a:pPr lvl="2"/>
            <a:r>
              <a:rPr lang="en-US" dirty="0" smtClean="0"/>
              <a:t>VA – 292627, 42%</a:t>
            </a:r>
          </a:p>
          <a:p>
            <a:pPr lvl="2"/>
            <a:r>
              <a:rPr lang="en-US" dirty="0" smtClean="0"/>
              <a:t>SC – 107094, 43%</a:t>
            </a:r>
          </a:p>
          <a:p>
            <a:pPr lvl="2"/>
            <a:r>
              <a:rPr lang="en-US" dirty="0" smtClean="0"/>
              <a:t>MD – 103036, 32%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“free persons” will be counted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3/5 of “all other persons”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Commerce and Slave Trade Compromises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Southerners fear export tax on tobacco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Congress forbidden to tax exports of any state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Southerners fear end of slave trade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Congress forbidden power to end slave trade until 1807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Conservative Safeguards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Feared the excess of the “mob”</a:t>
            </a:r>
          </a:p>
          <a:p>
            <a:pPr lvl="1"/>
            <a:r>
              <a:rPr lang="en-US" dirty="0" smtClean="0"/>
              <a:t>Most delegates believed common people shouldn’t vote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Federal judges – appointed for life by President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President – elected by Electoral College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Senators – Chosen by state legislatures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House of Representatives – elected by white male property owners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Struggle for ratification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9/13 states required to ratify</a:t>
            </a:r>
          </a:p>
          <a:p>
            <a:pPr lvl="1"/>
            <a:r>
              <a:rPr lang="en-US" dirty="0" smtClean="0"/>
              <a:t>States hold conventions </a:t>
            </a:r>
          </a:p>
          <a:p>
            <a:pPr lvl="1"/>
            <a:r>
              <a:rPr lang="en-US" dirty="0" smtClean="0"/>
              <a:t>Debate moves to the state level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Property requirements for voting reduced</a:t>
            </a:r>
          </a:p>
          <a:p>
            <a:r>
              <a:rPr lang="en-US" dirty="0" smtClean="0"/>
              <a:t>Men and women addressed as “Mr.” and “Mrs.”</a:t>
            </a:r>
          </a:p>
          <a:p>
            <a:r>
              <a:rPr lang="en-US" dirty="0" smtClean="0"/>
              <a:t>Employers called “boss” instead of “master”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Involuntary servitude disappearing by 1800</a:t>
            </a:r>
          </a:p>
          <a:p>
            <a:r>
              <a:rPr lang="en-US" dirty="0" smtClean="0"/>
              <a:t>Church and State</a:t>
            </a:r>
          </a:p>
          <a:p>
            <a:pPr lvl="1"/>
            <a:r>
              <a:rPr lang="en-US" dirty="0" smtClean="0"/>
              <a:t>Congregational Church still official in New England</a:t>
            </a:r>
          </a:p>
          <a:p>
            <a:pPr lvl="1"/>
            <a:r>
              <a:rPr lang="en-US" dirty="0" smtClean="0"/>
              <a:t>Anglican Church becomes Episcopal Church</a:t>
            </a:r>
          </a:p>
          <a:p>
            <a:pPr lvl="1"/>
            <a:r>
              <a:rPr lang="en-US" dirty="0" smtClean="0"/>
              <a:t>VA Statute for Religious Freedom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Anti-Federalists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660"/>
            <a:ext cx="8229600" cy="532014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Patrick Henry, Richard Henry Lee, John Hancock, Samuel Adams, Thomas Jefferson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Followers consisted of poorest classes</a:t>
            </a:r>
          </a:p>
          <a:p>
            <a:pPr lvl="1"/>
            <a:r>
              <a:rPr lang="en-US" dirty="0" smtClean="0"/>
              <a:t>States rights</a:t>
            </a:r>
          </a:p>
          <a:p>
            <a:pPr lvl="1"/>
            <a:r>
              <a:rPr lang="en-US" dirty="0" smtClean="0"/>
              <a:t>Backcountry farmers</a:t>
            </a:r>
          </a:p>
          <a:p>
            <a:pPr lvl="1"/>
            <a:r>
              <a:rPr lang="en-US" dirty="0" smtClean="0"/>
              <a:t>Small farmers</a:t>
            </a:r>
          </a:p>
          <a:p>
            <a:pPr lvl="1"/>
            <a:r>
              <a:rPr lang="en-US" dirty="0" smtClean="0"/>
              <a:t>Debtors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Critical of Constitution</a:t>
            </a:r>
          </a:p>
          <a:p>
            <a:pPr lvl="1"/>
            <a:r>
              <a:rPr lang="en-US" dirty="0" smtClean="0"/>
              <a:t>Gov. too powerful</a:t>
            </a:r>
          </a:p>
          <a:p>
            <a:pPr lvl="1"/>
            <a:r>
              <a:rPr lang="en-US" dirty="0" smtClean="0"/>
              <a:t>Plot to steal power from common folks</a:t>
            </a:r>
          </a:p>
          <a:p>
            <a:pPr lvl="1"/>
            <a:r>
              <a:rPr lang="en-US" dirty="0" smtClean="0"/>
              <a:t>No Bill of Rights</a:t>
            </a:r>
          </a:p>
          <a:p>
            <a:pPr lvl="1"/>
            <a:r>
              <a:rPr lang="en-US" dirty="0" smtClean="0"/>
              <a:t>No mention of God</a:t>
            </a:r>
          </a:p>
          <a:p>
            <a:pPr lvl="1"/>
            <a:r>
              <a:rPr lang="en-US" dirty="0" smtClean="0"/>
              <a:t>States not able to print money</a:t>
            </a:r>
          </a:p>
          <a:p>
            <a:pPr lvl="1"/>
            <a:r>
              <a:rPr lang="en-US" dirty="0" smtClean="0"/>
              <a:t>Subject to change</a:t>
            </a:r>
          </a:p>
          <a:p>
            <a:pPr lvl="1"/>
            <a:r>
              <a:rPr lang="en-US" dirty="0" smtClean="0"/>
              <a:t>Standing Army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George Washington, Ben Franklin, James Madison, Alexander Hamilton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Wealthier, more educated, organized, and influential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Controlled press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Focused on weaknesses of AOC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Smaller states quick to ratify</a:t>
            </a:r>
          </a:p>
          <a:p>
            <a:r>
              <a:rPr lang="en-US" dirty="0" smtClean="0"/>
              <a:t>Four laggards</a:t>
            </a:r>
          </a:p>
          <a:p>
            <a:pPr lvl="1"/>
            <a:r>
              <a:rPr lang="en-US" dirty="0" smtClean="0"/>
              <a:t>Virginia</a:t>
            </a:r>
          </a:p>
          <a:p>
            <a:pPr lvl="2"/>
            <a:r>
              <a:rPr lang="en-US" dirty="0" smtClean="0"/>
              <a:t>Washington and Madison convince Jefferson to go along</a:t>
            </a:r>
          </a:p>
          <a:p>
            <a:pPr lvl="1"/>
            <a:r>
              <a:rPr lang="en-US" dirty="0" smtClean="0"/>
              <a:t>New York</a:t>
            </a:r>
          </a:p>
          <a:p>
            <a:pPr lvl="2"/>
            <a:r>
              <a:rPr lang="en-US" dirty="0" smtClean="0"/>
              <a:t>Federalist Papers written by Hamilton, Madison, and Jay sway opinion</a:t>
            </a:r>
          </a:p>
          <a:p>
            <a:pPr lvl="1"/>
            <a:r>
              <a:rPr lang="en-US" dirty="0" smtClean="0"/>
              <a:t>North Carolina</a:t>
            </a:r>
          </a:p>
          <a:p>
            <a:pPr lvl="2"/>
            <a:r>
              <a:rPr lang="en-US" dirty="0" smtClean="0"/>
              <a:t>Convention refuses to vote</a:t>
            </a:r>
          </a:p>
          <a:p>
            <a:pPr lvl="1"/>
            <a:r>
              <a:rPr lang="en-US" dirty="0" smtClean="0"/>
              <a:t>RI</a:t>
            </a:r>
          </a:p>
          <a:p>
            <a:pPr lvl="2"/>
            <a:r>
              <a:rPr lang="en-US" dirty="0" smtClean="0"/>
              <a:t>Referendum rejects Constitution</a:t>
            </a:r>
          </a:p>
          <a:p>
            <a:r>
              <a:rPr lang="en-US" dirty="0" smtClean="0"/>
              <a:t>Eventually all states ratify out of fear of being left 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Conservative Triumph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Minority wins again</a:t>
            </a:r>
          </a:p>
          <a:p>
            <a:pPr lvl="1"/>
            <a:r>
              <a:rPr lang="en-US" dirty="0" smtClean="0"/>
              <a:t>Radical minority had won Revolutionary War</a:t>
            </a:r>
          </a:p>
          <a:p>
            <a:pPr lvl="1"/>
            <a:r>
              <a:rPr lang="en-US" dirty="0" smtClean="0"/>
              <a:t>Conservative minority engineers peaceful revolution against AOC</a:t>
            </a:r>
          </a:p>
          <a:p>
            <a:r>
              <a:rPr lang="en-US" dirty="0" smtClean="0"/>
              <a:t>Majority Rule</a:t>
            </a:r>
          </a:p>
          <a:p>
            <a:pPr lvl="1"/>
            <a:r>
              <a:rPr lang="en-US" dirty="0" smtClean="0"/>
              <a:t>No majority had spoken</a:t>
            </a:r>
          </a:p>
          <a:p>
            <a:pPr lvl="1"/>
            <a:r>
              <a:rPr lang="en-US" dirty="0" smtClean="0"/>
              <a:t>¼ of eligible voters had voted for ratifying conventions</a:t>
            </a:r>
          </a:p>
          <a:p>
            <a:r>
              <a:rPr lang="en-US" dirty="0" smtClean="0"/>
              <a:t>Redefines Popular Sovereignty</a:t>
            </a:r>
          </a:p>
          <a:p>
            <a:pPr lvl="1"/>
            <a:r>
              <a:rPr lang="en-US" dirty="0" smtClean="0"/>
              <a:t>All branches represent the people</a:t>
            </a:r>
          </a:p>
          <a:p>
            <a:pPr lvl="1"/>
            <a:r>
              <a:rPr lang="en-US" dirty="0" smtClean="0"/>
              <a:t>Checks and balances  will limit power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1774 – 1</a:t>
            </a:r>
            <a:r>
              <a:rPr lang="en-US" baseline="30000" dirty="0" smtClean="0">
                <a:solidFill>
                  <a:schemeClr val="accent2"/>
                </a:solidFill>
              </a:rPr>
              <a:t>st</a:t>
            </a:r>
            <a:r>
              <a:rPr lang="en-US" dirty="0" smtClean="0">
                <a:solidFill>
                  <a:schemeClr val="accent2"/>
                </a:solidFill>
              </a:rPr>
              <a:t> Continental Congress calls for abolition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Northern states abolish slavery on their own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state south of PA abolishes slavery</a:t>
            </a:r>
          </a:p>
          <a:p>
            <a:r>
              <a:rPr lang="en-US" dirty="0" smtClean="0"/>
              <a:t>Harsh discrimination against free blacks</a:t>
            </a:r>
          </a:p>
          <a:p>
            <a:pPr lvl="1"/>
            <a:r>
              <a:rPr lang="en-US" dirty="0" smtClean="0"/>
              <a:t>Barred from purchasing property, certain jobs, education, interracial marriage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Why no abolition?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Damaging to national unity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Labor for southern economy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Disguised as men to fight during war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Abigail Adams influence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“Remember the Ladies”</a:t>
            </a:r>
          </a:p>
        </p:txBody>
      </p:sp>
    </p:spTree>
    <p:extLst>
      <p:ext uri="{BB962C8B-B14F-4D97-AF65-F5344CB8AC3E}">
        <p14:creationId xmlns:p14="http://schemas.microsoft.com/office/powerpoint/2010/main" val="82955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Traditional roles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“Cult of Domesticity”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“Civic Virtue”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“Republican Motherhood”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education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States asked to draft constitutions by 2</a:t>
            </a:r>
            <a:r>
              <a:rPr lang="en-US" baseline="30000" dirty="0" smtClean="0">
                <a:solidFill>
                  <a:schemeClr val="accent2"/>
                </a:solidFill>
              </a:rPr>
              <a:t>nd</a:t>
            </a:r>
            <a:r>
              <a:rPr lang="en-US" dirty="0" smtClean="0">
                <a:solidFill>
                  <a:schemeClr val="accent2"/>
                </a:solidFill>
              </a:rPr>
              <a:t> Continental Congress</a:t>
            </a:r>
          </a:p>
          <a:p>
            <a:pPr lvl="1"/>
            <a:r>
              <a:rPr lang="en-US" dirty="0" smtClean="0"/>
              <a:t>Mass. Calls convention, asks people to vote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Common features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Clearly defined powers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“popular sovereignty”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Bill of rights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Annual election of legislators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Weak executive and judicial branches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Legislatures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democratic branch of government</a:t>
            </a:r>
          </a:p>
          <a:p>
            <a:pPr lvl="1"/>
            <a:r>
              <a:rPr lang="en-US" dirty="0" smtClean="0"/>
              <a:t>Given most power</a:t>
            </a:r>
          </a:p>
          <a:p>
            <a:r>
              <a:rPr lang="en-US" dirty="0" smtClean="0"/>
              <a:t>State representatives from growing western regions</a:t>
            </a:r>
          </a:p>
          <a:p>
            <a:r>
              <a:rPr lang="en-US" dirty="0" smtClean="0"/>
              <a:t>States move capitals westward</a:t>
            </a:r>
          </a:p>
          <a:p>
            <a:pPr lvl="1"/>
            <a:r>
              <a:rPr lang="en-US" dirty="0" smtClean="0"/>
              <a:t>NH, NY, VA, NC, SC, GA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Crosscurrents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Land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States seize crown land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Loyalist property seized, divided into small farms</a:t>
            </a:r>
          </a:p>
          <a:p>
            <a:r>
              <a:rPr lang="en-US" dirty="0" smtClean="0"/>
              <a:t>Manufacturing and Trade</a:t>
            </a:r>
          </a:p>
          <a:p>
            <a:pPr lvl="1"/>
            <a:r>
              <a:rPr lang="en-US" dirty="0" err="1" smtClean="0"/>
              <a:t>Nonimportation</a:t>
            </a:r>
            <a:r>
              <a:rPr lang="en-US" dirty="0" smtClean="0"/>
              <a:t> agreements had boosted activity</a:t>
            </a:r>
          </a:p>
          <a:p>
            <a:pPr lvl="1"/>
            <a:r>
              <a:rPr lang="en-US" dirty="0" smtClean="0"/>
              <a:t>Navigation Acts</a:t>
            </a:r>
          </a:p>
          <a:p>
            <a:pPr lvl="1"/>
            <a:r>
              <a:rPr lang="en-US" dirty="0" smtClean="0"/>
              <a:t>New commercial markets needed</a:t>
            </a:r>
          </a:p>
          <a:p>
            <a:pPr lvl="2"/>
            <a:r>
              <a:rPr lang="en-US" dirty="0" smtClean="0"/>
              <a:t>American ships in the Baltic Sea and China</a:t>
            </a:r>
          </a:p>
          <a:p>
            <a:r>
              <a:rPr lang="en-US" dirty="0" smtClean="0"/>
              <a:t>Debts and Inflation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State governments borrow heavily during revolution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Inflation causes many to go broke, Congress fails to act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Average citizen worse off financially than before war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rris">
  <a:themeElements>
    <a:clrScheme name="Custom 3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FFDCA3"/>
      </a:accent1>
      <a:accent2>
        <a:srgbClr val="ADFDF3"/>
      </a:accent2>
      <a:accent3>
        <a:srgbClr val="FCC9EA"/>
      </a:accent3>
      <a:accent4>
        <a:srgbClr val="DADADA"/>
      </a:accent4>
      <a:accent5>
        <a:srgbClr val="EF65F1"/>
      </a:accent5>
      <a:accent6>
        <a:srgbClr val="5C5CE7"/>
      </a:accent6>
      <a:hlink>
        <a:srgbClr val="F7FC9A"/>
      </a:hlink>
      <a:folHlink>
        <a:srgbClr val="FFBD6D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rris" id="{9DED98AE-3D14-1446-8B33-C4C599554902}" vid="{FE49D284-0108-AE4C-9961-27762E9EAC3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Harris</Template>
  <TotalTime>2709</TotalTime>
  <Words>1455</Words>
  <Application>Microsoft Macintosh PowerPoint</Application>
  <PresentationFormat>On-screen Show (4:3)</PresentationFormat>
  <Paragraphs>323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Calisto MT</vt:lpstr>
      <vt:lpstr>ＭＳ Ｐゴシック</vt:lpstr>
      <vt:lpstr>Harris</vt:lpstr>
      <vt:lpstr>Writing Assignment: </vt:lpstr>
      <vt:lpstr>Chapter 9</vt:lpstr>
      <vt:lpstr>Social Changes</vt:lpstr>
      <vt:lpstr>Slavery</vt:lpstr>
      <vt:lpstr>Women</vt:lpstr>
      <vt:lpstr>Women</vt:lpstr>
      <vt:lpstr>Constitution Making</vt:lpstr>
      <vt:lpstr>State Legislatures</vt:lpstr>
      <vt:lpstr>Economic Crosscurrents</vt:lpstr>
      <vt:lpstr>Shaky Start Toward Union</vt:lpstr>
      <vt:lpstr>Creating a Confederation</vt:lpstr>
      <vt:lpstr>Dispute over Western Lands</vt:lpstr>
      <vt:lpstr>The Articles of Confederation</vt:lpstr>
      <vt:lpstr>The Articles of Confederation</vt:lpstr>
      <vt:lpstr>Powers of the AOC</vt:lpstr>
      <vt:lpstr>State Obligations</vt:lpstr>
      <vt:lpstr>Weaknesses of the AOC</vt:lpstr>
      <vt:lpstr>Landmarks in Land Laws</vt:lpstr>
      <vt:lpstr>Land Ordinance of 1785</vt:lpstr>
      <vt:lpstr>International Relations</vt:lpstr>
      <vt:lpstr>John Jay</vt:lpstr>
      <vt:lpstr>Anarchy</vt:lpstr>
      <vt:lpstr>Shays’ Rebellion (1786-87)</vt:lpstr>
      <vt:lpstr>Results of Shays’ Rebellion</vt:lpstr>
      <vt:lpstr>Conventions</vt:lpstr>
      <vt:lpstr>Philadelphia</vt:lpstr>
      <vt:lpstr>Compromises</vt:lpstr>
      <vt:lpstr>Slavery Compromises</vt:lpstr>
      <vt:lpstr>Conservative Safeguards</vt:lpstr>
      <vt:lpstr>Anti-Federalists</vt:lpstr>
      <vt:lpstr>Federalists</vt:lpstr>
      <vt:lpstr>Ratification</vt:lpstr>
      <vt:lpstr>Conservative Triumph</vt:lpstr>
    </vt:vector>
  </TitlesOfParts>
  <Company>Greene County High School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Brian Fahey</dc:creator>
  <cp:lastModifiedBy>Gail Harris</cp:lastModifiedBy>
  <cp:revision>23</cp:revision>
  <dcterms:created xsi:type="dcterms:W3CDTF">2012-09-15T18:12:43Z</dcterms:created>
  <dcterms:modified xsi:type="dcterms:W3CDTF">2016-09-15T18:36:29Z</dcterms:modified>
</cp:coreProperties>
</file>