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EFA"/>
    <a:srgbClr val="81FDF5"/>
    <a:srgbClr val="FFB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02" autoAdjust="0"/>
    <p:restoredTop sz="94659"/>
  </p:normalViewPr>
  <p:slideViewPr>
    <p:cSldViewPr snapToGrid="0" snapToObjects="1">
      <p:cViewPr>
        <p:scale>
          <a:sx n="85" d="100"/>
          <a:sy n="85" d="100"/>
        </p:scale>
        <p:origin x="2360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6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8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CE59442A-E74A-EF44-A318-12DE8FBF8A5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57E972E2-AF71-D643-812F-C6A22C4BFCB5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33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Franklin D. Roosevelt and the Shadow of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Legislates 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Merchants of death</a:t>
            </a:r>
          </a:p>
          <a:p>
            <a:pPr lvl="1"/>
            <a:r>
              <a:rPr lang="en-US" dirty="0" smtClean="0"/>
              <a:t>Gerald Nye appointed by Senate to investigate causes of WWI in 1934</a:t>
            </a:r>
          </a:p>
          <a:p>
            <a:pPr lvl="2"/>
            <a:r>
              <a:rPr lang="en-US" dirty="0" smtClean="0"/>
              <a:t>Bankers and arms manufacturers got US involved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Neutrality Acts of 1935, 36, and 37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Spurred by Italian invasion of </a:t>
            </a:r>
            <a:r>
              <a:rPr lang="en-US" dirty="0" err="1" smtClean="0">
                <a:solidFill>
                  <a:srgbClr val="CCFFCC"/>
                </a:solidFill>
              </a:rPr>
              <a:t>Ehtiopia</a:t>
            </a:r>
            <a:endParaRPr lang="en-US" dirty="0" smtClean="0">
              <a:solidFill>
                <a:srgbClr val="CCFFCC"/>
              </a:solidFill>
            </a:endParaRP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Restrictions on Americans when foreigners declare war</a:t>
            </a:r>
          </a:p>
          <a:p>
            <a:pPr lvl="2"/>
            <a:r>
              <a:rPr lang="en-US" dirty="0" smtClean="0"/>
              <a:t>No American could sail on a belligerent’s ship</a:t>
            </a:r>
          </a:p>
          <a:p>
            <a:pPr lvl="2"/>
            <a:r>
              <a:rPr lang="en-US" dirty="0" smtClean="0"/>
              <a:t>No sale or transport of munitions to belligerents</a:t>
            </a:r>
          </a:p>
          <a:p>
            <a:pPr lvl="2"/>
            <a:r>
              <a:rPr lang="en-US" dirty="0" smtClean="0"/>
              <a:t>No loans to belligerents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End of freedom of the seas policy</a:t>
            </a:r>
          </a:p>
          <a:p>
            <a:pPr lvl="1"/>
            <a:r>
              <a:rPr lang="en-US" dirty="0" smtClean="0"/>
              <a:t>Attempt to keep US out of war like WWI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Americans fail to realize US role in international events</a:t>
            </a:r>
          </a:p>
          <a:p>
            <a:endParaRPr lang="en-US" dirty="0" smtClean="0"/>
          </a:p>
          <a:p>
            <a:r>
              <a:rPr lang="en-US" dirty="0" smtClean="0"/>
              <a:t>No distinction between aggressors and victims</a:t>
            </a:r>
          </a:p>
          <a:p>
            <a:pPr lvl="1"/>
            <a:r>
              <a:rPr lang="en-US" dirty="0" smtClean="0"/>
              <a:t>Increases power of dictators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buildup of armed forces to oppose dictators</a:t>
            </a:r>
          </a:p>
          <a:p>
            <a:endParaRPr lang="en-US" dirty="0" smtClean="0"/>
          </a:p>
          <a:p>
            <a:r>
              <a:rPr lang="en-US" dirty="0" smtClean="0"/>
              <a:t>Navy allowed to decline under assumption that large navies caused wars</a:t>
            </a:r>
          </a:p>
          <a:p>
            <a:pPr lvl="1"/>
            <a:r>
              <a:rPr lang="en-US" dirty="0" smtClean="0"/>
              <a:t>Saves taxes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Roosevelt calls for preparedness</a:t>
            </a:r>
          </a:p>
          <a:p>
            <a:pPr lvl="1"/>
            <a:r>
              <a:rPr lang="en-US" dirty="0" smtClean="0"/>
              <a:t>Branded a warmonger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Dooms Loyalist 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 Civil War</a:t>
            </a:r>
          </a:p>
          <a:p>
            <a:pPr lvl="1"/>
            <a:r>
              <a:rPr lang="en-US" dirty="0" smtClean="0"/>
              <a:t>Fascist, Francisco Franco, rebels against republican government</a:t>
            </a:r>
          </a:p>
          <a:p>
            <a:pPr lvl="2"/>
            <a:r>
              <a:rPr lang="en-US" dirty="0" smtClean="0"/>
              <a:t>Aided by Hitler and Mussolini</a:t>
            </a:r>
          </a:p>
          <a:p>
            <a:pPr lvl="1"/>
            <a:r>
              <a:rPr lang="en-US" dirty="0" smtClean="0"/>
              <a:t>Soviets aid republican government</a:t>
            </a:r>
          </a:p>
          <a:p>
            <a:pPr lvl="3"/>
            <a:r>
              <a:rPr lang="en-US" dirty="0" smtClean="0"/>
              <a:t>Helps US/Soviet relations</a:t>
            </a:r>
          </a:p>
          <a:p>
            <a:pPr lvl="1"/>
            <a:r>
              <a:rPr lang="en-US" dirty="0" smtClean="0"/>
              <a:t>Congress amends neutrality laws to apply arms embargo to all sides in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Appeasing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China Incident (1937)	</a:t>
            </a:r>
          </a:p>
          <a:p>
            <a:pPr lvl="1"/>
            <a:r>
              <a:rPr lang="en-US" dirty="0" smtClean="0"/>
              <a:t>Chinese and Japanese troops clash near Beijing</a:t>
            </a:r>
          </a:p>
          <a:p>
            <a:pPr lvl="2"/>
            <a:r>
              <a:rPr lang="en-US" dirty="0" smtClean="0"/>
              <a:t>Japan invades</a:t>
            </a:r>
          </a:p>
          <a:p>
            <a:pPr lvl="2"/>
            <a:r>
              <a:rPr lang="en-US" dirty="0" smtClean="0"/>
              <a:t>U.S. remains neutral</a:t>
            </a:r>
          </a:p>
          <a:p>
            <a:r>
              <a:rPr lang="en-US" dirty="0" smtClean="0"/>
              <a:t>Quarantine Speech (Fall, 1937)</a:t>
            </a:r>
          </a:p>
          <a:p>
            <a:pPr lvl="1"/>
            <a:r>
              <a:rPr lang="en-US" dirty="0" smtClean="0"/>
              <a:t>Roosevelt’s speech about Japanese and Italian actions</a:t>
            </a:r>
          </a:p>
          <a:p>
            <a:pPr lvl="1"/>
            <a:r>
              <a:rPr lang="en-US" dirty="0" smtClean="0"/>
              <a:t>“positive endeavors” to “quarantine” aggressors</a:t>
            </a:r>
          </a:p>
          <a:p>
            <a:pPr lvl="2"/>
            <a:r>
              <a:rPr lang="en-US" dirty="0" smtClean="0"/>
              <a:t>Embargoes </a:t>
            </a:r>
          </a:p>
          <a:p>
            <a:r>
              <a:rPr lang="en-US" i="1" dirty="0" smtClean="0"/>
              <a:t>Panay</a:t>
            </a:r>
            <a:r>
              <a:rPr lang="en-US" dirty="0" smtClean="0"/>
              <a:t> Incident (December, 1937)</a:t>
            </a:r>
          </a:p>
          <a:p>
            <a:pPr lvl="1"/>
            <a:r>
              <a:rPr lang="en-US" dirty="0" smtClean="0"/>
              <a:t>Japanese pilots sink US gunboat, killing 2, wounding 30</a:t>
            </a:r>
          </a:p>
          <a:p>
            <a:pPr lvl="1"/>
            <a:r>
              <a:rPr lang="en-US" dirty="0" smtClean="0"/>
              <a:t>Japan immediately issues official apologies and pays reparations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Appeasing 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Hitler withdraws from League of Nations – 1933</a:t>
            </a:r>
          </a:p>
          <a:p>
            <a:r>
              <a:rPr lang="en-US" dirty="0" smtClean="0"/>
              <a:t>Nuremberg Laws (1935)</a:t>
            </a:r>
          </a:p>
          <a:p>
            <a:pPr lvl="1"/>
            <a:r>
              <a:rPr lang="en-US" dirty="0" smtClean="0"/>
              <a:t>Jews stripped of rights, no intermarriage </a:t>
            </a:r>
          </a:p>
          <a:p>
            <a:r>
              <a:rPr lang="en-US" dirty="0" smtClean="0"/>
              <a:t>Treaty of Versailles Violations (35, 36)</a:t>
            </a:r>
          </a:p>
          <a:p>
            <a:pPr lvl="1"/>
            <a:r>
              <a:rPr lang="en-US" dirty="0" smtClean="0"/>
              <a:t>Compulsory military service, occupied Rhineland</a:t>
            </a:r>
          </a:p>
          <a:p>
            <a:r>
              <a:rPr lang="en-US" dirty="0" smtClean="0"/>
              <a:t>Rome-Berlin Axis (1936)</a:t>
            </a:r>
          </a:p>
          <a:p>
            <a:pPr lvl="1"/>
            <a:r>
              <a:rPr lang="en-US" dirty="0" smtClean="0"/>
              <a:t>Allies with Italy</a:t>
            </a:r>
          </a:p>
          <a:p>
            <a:r>
              <a:rPr lang="en-US" dirty="0" err="1" smtClean="0"/>
              <a:t>Anschluss</a:t>
            </a:r>
            <a:r>
              <a:rPr lang="en-US" dirty="0" smtClean="0"/>
              <a:t> (March, 1938)</a:t>
            </a:r>
          </a:p>
          <a:p>
            <a:pPr lvl="1"/>
            <a:r>
              <a:rPr lang="en-US" dirty="0" smtClean="0"/>
              <a:t>Austria annexed </a:t>
            </a:r>
          </a:p>
          <a:p>
            <a:r>
              <a:rPr lang="en-US" dirty="0" smtClean="0"/>
              <a:t>Sudetenland Crisis (Summer, 1938)</a:t>
            </a:r>
          </a:p>
          <a:p>
            <a:pPr lvl="1"/>
            <a:r>
              <a:rPr lang="en-US" dirty="0" smtClean="0"/>
              <a:t>Territorial demands on Czechoslovakia</a:t>
            </a:r>
          </a:p>
          <a:p>
            <a:r>
              <a:rPr lang="en-US" dirty="0" smtClean="0"/>
              <a:t>Munich </a:t>
            </a:r>
            <a:r>
              <a:rPr lang="en-US" dirty="0" err="1" smtClean="0"/>
              <a:t>Conferecne</a:t>
            </a:r>
            <a:r>
              <a:rPr lang="en-US" dirty="0" smtClean="0"/>
              <a:t> (Sept., 1938)</a:t>
            </a:r>
          </a:p>
          <a:p>
            <a:pPr lvl="1"/>
            <a:r>
              <a:rPr lang="en-US" dirty="0" smtClean="0"/>
              <a:t>France, Britain, Germany meet – “peace in our time”</a:t>
            </a:r>
          </a:p>
          <a:p>
            <a:r>
              <a:rPr lang="en-US" dirty="0" err="1" smtClean="0"/>
              <a:t>Kristallnacht</a:t>
            </a:r>
            <a:r>
              <a:rPr lang="en-US" dirty="0" smtClean="0"/>
              <a:t> (Nov., 1938)</a:t>
            </a:r>
          </a:p>
          <a:p>
            <a:pPr lvl="1"/>
            <a:r>
              <a:rPr lang="en-US" dirty="0" smtClean="0"/>
              <a:t>Jewish property destroyed</a:t>
            </a:r>
          </a:p>
          <a:p>
            <a:r>
              <a:rPr lang="en-US" dirty="0" smtClean="0"/>
              <a:t>Annexation of Czechoslovakia (March, 1939)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Hitler’s Belligerency and US 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Nazi-Soviet Pact (Aug., 1939)</a:t>
            </a:r>
          </a:p>
          <a:p>
            <a:pPr lvl="1"/>
            <a:r>
              <a:rPr lang="en-US" dirty="0" smtClean="0"/>
              <a:t>Soviet union signs nonaggression pact with Hitler</a:t>
            </a:r>
          </a:p>
          <a:p>
            <a:pPr lvl="1"/>
            <a:r>
              <a:rPr lang="en-US" dirty="0" smtClean="0"/>
              <a:t>Hitler free to wage war in Europe</a:t>
            </a:r>
          </a:p>
          <a:p>
            <a:pPr lvl="1"/>
            <a:r>
              <a:rPr lang="en-US" dirty="0" smtClean="0"/>
              <a:t>Stalin hopes to take advantage of weakened Europe</a:t>
            </a:r>
          </a:p>
          <a:p>
            <a:r>
              <a:rPr lang="en-US" dirty="0" smtClean="0"/>
              <a:t>Poland (Sept. 1, 1939)</a:t>
            </a:r>
          </a:p>
          <a:p>
            <a:pPr lvl="1"/>
            <a:r>
              <a:rPr lang="en-US" dirty="0" smtClean="0"/>
              <a:t>Hitler moves mechanized units into Poland to defend Germans</a:t>
            </a:r>
          </a:p>
          <a:p>
            <a:pPr lvl="1"/>
            <a:r>
              <a:rPr lang="en-US" dirty="0" smtClean="0"/>
              <a:t>Britain and France declare war</a:t>
            </a:r>
          </a:p>
          <a:p>
            <a:pPr lvl="1"/>
            <a:r>
              <a:rPr lang="en-US" dirty="0" smtClean="0"/>
              <a:t>Poland falls in three weeks</a:t>
            </a:r>
          </a:p>
          <a:p>
            <a:r>
              <a:rPr lang="en-US" dirty="0" smtClean="0"/>
              <a:t>Roosevelt proclaims neutrality</a:t>
            </a:r>
          </a:p>
          <a:p>
            <a:pPr lvl="1"/>
            <a:r>
              <a:rPr lang="en-US" dirty="0" smtClean="0"/>
              <a:t>Americans support democracies, but unwilling to send troops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Neutrality Act of 1939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B3FEFA"/>
                </a:solidFill>
              </a:rPr>
              <a:t>European democracies can buy war supplies, but only if they pay cash first and transport on own </a:t>
            </a:r>
            <a:r>
              <a:rPr lang="en-US" dirty="0" smtClean="0">
                <a:solidFill>
                  <a:srgbClr val="B3FEFA"/>
                </a:solidFill>
              </a:rPr>
              <a:t>ships  	</a:t>
            </a:r>
            <a:r>
              <a:rPr lang="en-US" dirty="0" smtClean="0">
                <a:solidFill>
                  <a:srgbClr val="FFFF00"/>
                </a:solidFill>
                <a:sym typeface="Wingdings"/>
              </a:rPr>
              <a:t>  Known as CASH &amp; CARRY Policy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Avoids loans, debts, and sinking of American ships</a:t>
            </a:r>
          </a:p>
          <a:p>
            <a:pPr lvl="1"/>
            <a:r>
              <a:rPr lang="en-US" dirty="0" smtClean="0"/>
              <a:t>Roosevelt given power to proclaim danger zones into which American ships can’t enter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China being blockaded by Japan – can’t trade</a:t>
            </a:r>
          </a:p>
          <a:p>
            <a:pPr lvl="1"/>
            <a:r>
              <a:rPr lang="en-US" dirty="0" smtClean="0"/>
              <a:t>Germany being blockaded by Britain and France</a:t>
            </a:r>
          </a:p>
          <a:p>
            <a:pPr lvl="1"/>
            <a:r>
              <a:rPr lang="en-US" dirty="0" smtClean="0"/>
              <a:t>US economy begins to improve</a:t>
            </a:r>
          </a:p>
          <a:p>
            <a:pPr lvl="2"/>
            <a:r>
              <a:rPr lang="en-US" dirty="0" smtClean="0"/>
              <a:t>Unemployment rate falls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Fall of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Phony war (Oct. 1939 – April, 1940)</a:t>
            </a:r>
          </a:p>
          <a:p>
            <a:pPr lvl="1"/>
            <a:r>
              <a:rPr lang="en-US" dirty="0" smtClean="0"/>
              <a:t>Time between Germany invading Poland and next move</a:t>
            </a:r>
          </a:p>
          <a:p>
            <a:pPr lvl="1"/>
            <a:r>
              <a:rPr lang="en-US" dirty="0" smtClean="0"/>
              <a:t>Soviets invade and conquer Finland</a:t>
            </a:r>
          </a:p>
          <a:p>
            <a:r>
              <a:rPr lang="en-US" dirty="0" smtClean="0"/>
              <a:t>Invasion of Denmark and Norway (April 1940)</a:t>
            </a:r>
          </a:p>
          <a:p>
            <a:pPr lvl="1"/>
            <a:r>
              <a:rPr lang="en-US" dirty="0" smtClean="0"/>
              <a:t>Romania annexed by Germany</a:t>
            </a:r>
          </a:p>
          <a:p>
            <a:pPr lvl="1"/>
            <a:r>
              <a:rPr lang="en-US" dirty="0" smtClean="0"/>
              <a:t>Denmark falls in 1 day</a:t>
            </a:r>
          </a:p>
          <a:p>
            <a:pPr lvl="1"/>
            <a:r>
              <a:rPr lang="en-US" dirty="0" smtClean="0"/>
              <a:t>Norway surrenders quickly</a:t>
            </a:r>
          </a:p>
          <a:p>
            <a:r>
              <a:rPr lang="en-US" dirty="0" smtClean="0"/>
              <a:t>Invasion of Netherlands and Belgium (May 1940)</a:t>
            </a:r>
          </a:p>
          <a:p>
            <a:pPr lvl="1"/>
            <a:r>
              <a:rPr lang="en-US" dirty="0" smtClean="0"/>
              <a:t>Both countries fall in a week</a:t>
            </a:r>
          </a:p>
          <a:p>
            <a:r>
              <a:rPr lang="en-US" dirty="0" smtClean="0"/>
              <a:t>Invasion of France (May 19, 1940)</a:t>
            </a:r>
          </a:p>
          <a:p>
            <a:pPr lvl="1"/>
            <a:r>
              <a:rPr lang="en-US" dirty="0" smtClean="0"/>
              <a:t>Blitzkrieg</a:t>
            </a:r>
          </a:p>
          <a:p>
            <a:pPr lvl="1"/>
            <a:r>
              <a:rPr lang="en-US" dirty="0" smtClean="0"/>
              <a:t>340000 allied troops trapped at Dunkirk</a:t>
            </a:r>
          </a:p>
          <a:p>
            <a:pPr lvl="2"/>
            <a:r>
              <a:rPr lang="en-US" dirty="0" smtClean="0"/>
              <a:t>Largest sea born rescue operation</a:t>
            </a:r>
          </a:p>
          <a:p>
            <a:pPr lvl="1"/>
            <a:r>
              <a:rPr lang="en-US" dirty="0" smtClean="0"/>
              <a:t>France surrenders on June 20</a:t>
            </a:r>
            <a:r>
              <a:rPr lang="en-US" baseline="30000" dirty="0" smtClean="0"/>
              <a:t>th</a:t>
            </a:r>
            <a:r>
              <a:rPr lang="en-US" dirty="0" smtClean="0"/>
              <a:t> – Vichy </a:t>
            </a:r>
            <a:r>
              <a:rPr lang="en-US" dirty="0" err="1" smtClean="0"/>
              <a:t>gov</a:t>
            </a:r>
            <a:r>
              <a:rPr lang="en-US" dirty="0" smtClean="0"/>
              <a:t>. takes over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France’s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Americans take action</a:t>
            </a:r>
          </a:p>
          <a:p>
            <a:pPr lvl="1"/>
            <a:r>
              <a:rPr lang="en-US" dirty="0" smtClean="0"/>
              <a:t>If Britain falls, American security threatened</a:t>
            </a:r>
          </a:p>
          <a:p>
            <a:r>
              <a:rPr lang="en-US" dirty="0" smtClean="0"/>
              <a:t>Roosevelt calls on Congress</a:t>
            </a:r>
          </a:p>
          <a:p>
            <a:pPr lvl="1"/>
            <a:r>
              <a:rPr lang="en-US" dirty="0" smtClean="0"/>
              <a:t>Build </a:t>
            </a:r>
            <a:r>
              <a:rPr lang="en-US" dirty="0" err="1" smtClean="0"/>
              <a:t>airforce</a:t>
            </a:r>
            <a:endParaRPr lang="en-US" dirty="0" smtClean="0"/>
          </a:p>
          <a:p>
            <a:pPr lvl="1"/>
            <a:r>
              <a:rPr lang="en-US" dirty="0" smtClean="0"/>
              <a:t>Build 2 ocean navy</a:t>
            </a:r>
          </a:p>
          <a:p>
            <a:pPr lvl="1"/>
            <a:r>
              <a:rPr lang="en-US" dirty="0" smtClean="0"/>
              <a:t>Pass draft law – 1.2 mil. Troops, 800000 reserves</a:t>
            </a:r>
          </a:p>
          <a:p>
            <a:r>
              <a:rPr lang="en-US" dirty="0" smtClean="0"/>
              <a:t>Congress appropriates $37 billion for defense</a:t>
            </a:r>
          </a:p>
          <a:p>
            <a:pPr lvl="1"/>
            <a:r>
              <a:rPr lang="en-US" dirty="0" smtClean="0"/>
              <a:t>More than cost of WWI</a:t>
            </a:r>
          </a:p>
          <a:p>
            <a:pPr lvl="1"/>
            <a:r>
              <a:rPr lang="en-US" dirty="0" smtClean="0"/>
              <a:t>5 times the cost of New Deal budget</a:t>
            </a:r>
          </a:p>
          <a:p>
            <a:r>
              <a:rPr lang="en-US" dirty="0" smtClean="0"/>
              <a:t>Havana Conference of 1940</a:t>
            </a:r>
          </a:p>
          <a:p>
            <a:pPr lvl="1"/>
            <a:r>
              <a:rPr lang="en-US" dirty="0" smtClean="0"/>
              <a:t>US and 20 Latin American nations</a:t>
            </a:r>
          </a:p>
          <a:p>
            <a:pPr lvl="1"/>
            <a:r>
              <a:rPr lang="en-US" dirty="0" smtClean="0"/>
              <a:t>Decide to keep Germany out of ex French, Dutch, and Danish colonies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Bolstering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Battle of Britain</a:t>
            </a:r>
          </a:p>
          <a:p>
            <a:pPr lvl="1"/>
            <a:r>
              <a:rPr lang="en-US" dirty="0" smtClean="0"/>
              <a:t>Some Americans begin to question neutrality</a:t>
            </a:r>
          </a:p>
          <a:p>
            <a:pPr lvl="1"/>
            <a:r>
              <a:rPr lang="en-US" dirty="0" smtClean="0"/>
              <a:t>Aug. 1940 – Hitler launches air attacks against Britain in preparation for invasion</a:t>
            </a:r>
          </a:p>
          <a:p>
            <a:pPr lvl="1"/>
            <a:r>
              <a:rPr lang="en-US" dirty="0" smtClean="0"/>
              <a:t>Britain fights off </a:t>
            </a:r>
            <a:r>
              <a:rPr lang="en-US" dirty="0" err="1" smtClean="0"/>
              <a:t>luftwaffe</a:t>
            </a:r>
            <a:r>
              <a:rPr lang="en-US" dirty="0" smtClean="0"/>
              <a:t> for months</a:t>
            </a:r>
          </a:p>
          <a:p>
            <a:r>
              <a:rPr lang="en-US" dirty="0" smtClean="0"/>
              <a:t>What should U.S. do?</a:t>
            </a:r>
          </a:p>
          <a:p>
            <a:pPr lvl="1"/>
            <a:r>
              <a:rPr lang="en-US" dirty="0" smtClean="0"/>
              <a:t>Committee to Defend America by Aiding Allies</a:t>
            </a:r>
          </a:p>
          <a:p>
            <a:pPr lvl="2"/>
            <a:r>
              <a:rPr lang="en-US" dirty="0" smtClean="0"/>
              <a:t>Propaganda group appealing for direct support of Britain</a:t>
            </a:r>
          </a:p>
          <a:p>
            <a:pPr lvl="1"/>
            <a:r>
              <a:rPr lang="en-US" dirty="0" smtClean="0"/>
              <a:t>America First Committee</a:t>
            </a:r>
          </a:p>
          <a:p>
            <a:pPr lvl="2"/>
            <a:r>
              <a:rPr lang="en-US" dirty="0" smtClean="0"/>
              <a:t>America should concentrate on defending itself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London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London economic Conference of 1933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Coordinate international reaction to Depression</a:t>
            </a:r>
          </a:p>
          <a:p>
            <a:pPr lvl="2"/>
            <a:r>
              <a:rPr lang="en-US" dirty="0" smtClean="0"/>
              <a:t>Stabilize national currencies</a:t>
            </a:r>
          </a:p>
          <a:p>
            <a:pPr lvl="2"/>
            <a:r>
              <a:rPr lang="en-US" dirty="0" smtClean="0"/>
              <a:t>Stabilize exchange rates</a:t>
            </a:r>
          </a:p>
          <a:p>
            <a:pPr lvl="3"/>
            <a:r>
              <a:rPr lang="en-US" dirty="0" smtClean="0"/>
              <a:t>Essential to revive international trade</a:t>
            </a:r>
          </a:p>
          <a:p>
            <a:pPr lvl="1"/>
            <a:r>
              <a:rPr lang="en-US" dirty="0" smtClean="0"/>
              <a:t>American Response</a:t>
            </a:r>
          </a:p>
          <a:p>
            <a:pPr lvl="2"/>
            <a:r>
              <a:rPr lang="en-US" dirty="0" smtClean="0"/>
              <a:t>Roosevelt promises to send Cordele Hull and American delegation, but pulls out</a:t>
            </a:r>
          </a:p>
          <a:p>
            <a:pPr lvl="2"/>
            <a:r>
              <a:rPr lang="en-US" dirty="0" smtClean="0"/>
              <a:t>America will solve its own problems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Conference accomplishes nothing</a:t>
            </a:r>
          </a:p>
          <a:p>
            <a:pPr lvl="3"/>
            <a:r>
              <a:rPr lang="en-US" dirty="0" smtClean="0">
                <a:solidFill>
                  <a:srgbClr val="CCFFCC"/>
                </a:solidFill>
              </a:rPr>
              <a:t>Depression deepens</a:t>
            </a:r>
          </a:p>
          <a:p>
            <a:pPr lvl="3"/>
            <a:r>
              <a:rPr lang="en-US" dirty="0" smtClean="0"/>
              <a:t>Plays in to hands of dictators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Destroyers for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faced with starvation because of shipping losses to German subs</a:t>
            </a:r>
          </a:p>
          <a:p>
            <a:r>
              <a:rPr lang="en-US" dirty="0" smtClean="0">
                <a:solidFill>
                  <a:srgbClr val="B3FEFA"/>
                </a:solidFill>
              </a:rPr>
              <a:t>Sept. 1940 – Roosevelt agrees to transfer 50 surplus WWI destroyers to Britain in exchange for 8 naval bases in Atlantic</a:t>
            </a:r>
          </a:p>
          <a:p>
            <a:r>
              <a:rPr lang="en-US" dirty="0" smtClean="0"/>
              <a:t>Isolationist critics</a:t>
            </a:r>
          </a:p>
          <a:p>
            <a:pPr lvl="1"/>
            <a:r>
              <a:rPr lang="en-US" dirty="0" smtClean="0"/>
              <a:t>Roosevelt acting secretly</a:t>
            </a:r>
          </a:p>
          <a:p>
            <a:r>
              <a:rPr lang="en-US" dirty="0" smtClean="0"/>
              <a:t>Most Americans favor helping British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Shatters 2 term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Republicans nominate Wendell Willkie</a:t>
            </a:r>
          </a:p>
          <a:p>
            <a:pPr lvl="1"/>
            <a:r>
              <a:rPr lang="en-US" dirty="0" smtClean="0"/>
              <a:t>Condemned Roosevelt’s dictatorship and New Deal</a:t>
            </a:r>
          </a:p>
          <a:p>
            <a:r>
              <a:rPr lang="en-US" dirty="0" smtClean="0"/>
              <a:t>Democrats nominate FDR</a:t>
            </a:r>
          </a:p>
          <a:p>
            <a:pPr lvl="1"/>
            <a:r>
              <a:rPr lang="en-US" dirty="0" smtClean="0"/>
              <a:t>Unwise to change leader during crisis</a:t>
            </a:r>
          </a:p>
          <a:p>
            <a:r>
              <a:rPr lang="en-US" dirty="0" smtClean="0"/>
              <a:t>Roosevelt wins 3</a:t>
            </a:r>
            <a:r>
              <a:rPr lang="en-US" baseline="30000" dirty="0" smtClean="0"/>
              <a:t>rd</a:t>
            </a:r>
            <a:r>
              <a:rPr lang="en-US" dirty="0" smtClean="0"/>
              <a:t> term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Lend-Lease Act of 1941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Bill #1776</a:t>
            </a:r>
          </a:p>
          <a:p>
            <a:pPr lvl="1"/>
            <a:r>
              <a:rPr lang="en-US" dirty="0" smtClean="0"/>
              <a:t>Entitled “An Act Further to Promote the Defense of the United States”</a:t>
            </a:r>
          </a:p>
          <a:p>
            <a:pPr lvl="2"/>
            <a:r>
              <a:rPr lang="en-US" dirty="0" smtClean="0"/>
              <a:t>Loan military equipment and supplies instead of money</a:t>
            </a:r>
          </a:p>
          <a:p>
            <a:pPr lvl="2"/>
            <a:r>
              <a:rPr lang="en-US" dirty="0" smtClean="0"/>
              <a:t>Can be sent back after war</a:t>
            </a:r>
          </a:p>
          <a:p>
            <a:pPr lvl="2"/>
            <a:r>
              <a:rPr lang="en-US" dirty="0" smtClean="0"/>
              <a:t>“Send guns, not sons”</a:t>
            </a:r>
          </a:p>
          <a:p>
            <a:pPr lvl="1"/>
            <a:r>
              <a:rPr lang="en-US" dirty="0" smtClean="0"/>
              <a:t>“Arsenal of Democracy”</a:t>
            </a:r>
          </a:p>
          <a:p>
            <a:pPr lvl="1"/>
            <a:r>
              <a:rPr lang="en-US" dirty="0" smtClean="0"/>
              <a:t>Cash and carry</a:t>
            </a:r>
          </a:p>
          <a:p>
            <a:pPr lvl="2"/>
            <a:r>
              <a:rPr lang="en-US" dirty="0" smtClean="0"/>
              <a:t>British and French ships can buy anything they can carry in US ports</a:t>
            </a:r>
          </a:p>
          <a:p>
            <a:r>
              <a:rPr lang="en-US" dirty="0" smtClean="0"/>
              <a:t>Critics</a:t>
            </a:r>
          </a:p>
          <a:p>
            <a:pPr lvl="1"/>
            <a:r>
              <a:rPr lang="en-US" dirty="0" smtClean="0"/>
              <a:t>Blank check to Britain</a:t>
            </a:r>
          </a:p>
          <a:p>
            <a:pPr lvl="1"/>
            <a:r>
              <a:rPr lang="en-US" dirty="0" smtClean="0"/>
              <a:t>Violation of neutrality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Hitler’s assault on the Soviet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Attack</a:t>
            </a:r>
          </a:p>
          <a:p>
            <a:pPr lvl="1"/>
            <a:r>
              <a:rPr lang="en-US" dirty="0" smtClean="0"/>
              <a:t>Hitler and Stalin don’t trust each other</a:t>
            </a:r>
          </a:p>
          <a:p>
            <a:pPr lvl="1"/>
            <a:r>
              <a:rPr lang="en-US" dirty="0" smtClean="0"/>
              <a:t>Hitler needs Soviet oil fields and other resources</a:t>
            </a:r>
          </a:p>
          <a:p>
            <a:pPr lvl="1"/>
            <a:r>
              <a:rPr lang="en-US" dirty="0" smtClean="0"/>
              <a:t>Assumes he can defeat Soviets in a matter of weeks</a:t>
            </a:r>
          </a:p>
          <a:p>
            <a:r>
              <a:rPr lang="en-US" dirty="0" smtClean="0"/>
              <a:t>Attacking</a:t>
            </a:r>
          </a:p>
          <a:p>
            <a:pPr lvl="1"/>
            <a:r>
              <a:rPr lang="en-US" dirty="0" smtClean="0"/>
              <a:t>Operation Barbarossa begins June 1941</a:t>
            </a:r>
          </a:p>
          <a:p>
            <a:pPr lvl="1"/>
            <a:r>
              <a:rPr lang="en-US" dirty="0" smtClean="0"/>
              <a:t>Roosevelt extends lend-lease to Soviet Union</a:t>
            </a:r>
          </a:p>
          <a:p>
            <a:pPr lvl="1"/>
            <a:r>
              <a:rPr lang="en-US" dirty="0" smtClean="0"/>
              <a:t>Russian winter stalls German advance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Atlantic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Atlantic Conference</a:t>
            </a:r>
          </a:p>
          <a:p>
            <a:pPr lvl="1"/>
            <a:r>
              <a:rPr lang="en-US" dirty="0" smtClean="0"/>
              <a:t>Roosevelt and Churchill meet on board battleship </a:t>
            </a:r>
            <a:r>
              <a:rPr lang="en-US" i="1" dirty="0" smtClean="0"/>
              <a:t>Prince of Wales </a:t>
            </a:r>
            <a:r>
              <a:rPr lang="en-US" dirty="0" smtClean="0"/>
              <a:t>off coast of Newfoundland in 1941</a:t>
            </a:r>
          </a:p>
          <a:p>
            <a:pPr lvl="1"/>
            <a:r>
              <a:rPr lang="en-US" dirty="0" smtClean="0"/>
              <a:t>Discussion of problems, including Germany and Japan</a:t>
            </a:r>
          </a:p>
          <a:p>
            <a:r>
              <a:rPr lang="en-US" dirty="0" smtClean="0">
                <a:solidFill>
                  <a:srgbClr val="B3FEFA"/>
                </a:solidFill>
              </a:rPr>
              <a:t>Atlantic Charter</a:t>
            </a:r>
          </a:p>
          <a:p>
            <a:pPr lvl="1"/>
            <a:r>
              <a:rPr lang="en-US" dirty="0" smtClean="0"/>
              <a:t>Formally accepted by Roosevelt, Churchill, and Stalin</a:t>
            </a:r>
          </a:p>
          <a:p>
            <a:pPr lvl="1"/>
            <a:r>
              <a:rPr lang="en-US" dirty="0" smtClean="0">
                <a:solidFill>
                  <a:srgbClr val="B3FEFA"/>
                </a:solidFill>
              </a:rPr>
              <a:t>Outlines plans for better world after war</a:t>
            </a:r>
          </a:p>
          <a:p>
            <a:pPr lvl="2"/>
            <a:r>
              <a:rPr lang="en-US" dirty="0" smtClean="0">
                <a:solidFill>
                  <a:srgbClr val="B3FEFA"/>
                </a:solidFill>
              </a:rPr>
              <a:t>Right of people to choose own governments </a:t>
            </a:r>
          </a:p>
          <a:p>
            <a:pPr lvl="2"/>
            <a:r>
              <a:rPr lang="en-US" dirty="0" smtClean="0">
                <a:solidFill>
                  <a:srgbClr val="B3FEFA"/>
                </a:solidFill>
              </a:rPr>
              <a:t>Disarmament, new League of Nations</a:t>
            </a:r>
          </a:p>
          <a:p>
            <a:pPr lvl="1"/>
            <a:r>
              <a:rPr lang="en-US" dirty="0" smtClean="0"/>
              <a:t>Condemned by isolationists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U.S. Destroyers vs. German U-boats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6807"/>
            <a:ext cx="9144000" cy="58811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B3FEFA"/>
                </a:solidFill>
              </a:rPr>
              <a:t>British ships need U.S. escorts to make it across Atlantic</a:t>
            </a:r>
          </a:p>
          <a:p>
            <a:r>
              <a:rPr lang="en-US" dirty="0" smtClean="0">
                <a:solidFill>
                  <a:srgbClr val="B3FEFA"/>
                </a:solidFill>
              </a:rPr>
              <a:t>Hitler orders subs to fire on US ships, only if attacked</a:t>
            </a:r>
          </a:p>
          <a:p>
            <a:r>
              <a:rPr lang="en-US" dirty="0" smtClean="0"/>
              <a:t>Incidents</a:t>
            </a:r>
          </a:p>
          <a:p>
            <a:pPr lvl="1"/>
            <a:r>
              <a:rPr lang="en-US" dirty="0" smtClean="0"/>
              <a:t>July 1941</a:t>
            </a:r>
          </a:p>
          <a:p>
            <a:pPr lvl="2"/>
            <a:r>
              <a:rPr lang="en-US" dirty="0" smtClean="0"/>
              <a:t>US ships will escort convoys as far as Iceland</a:t>
            </a:r>
          </a:p>
          <a:p>
            <a:pPr lvl="1"/>
            <a:r>
              <a:rPr lang="en-US" dirty="0" smtClean="0"/>
              <a:t>Sept. 1941</a:t>
            </a:r>
          </a:p>
          <a:p>
            <a:pPr lvl="2"/>
            <a:r>
              <a:rPr lang="en-US" i="1" dirty="0" smtClean="0"/>
              <a:t>USS Greer </a:t>
            </a:r>
            <a:r>
              <a:rPr lang="en-US" dirty="0" smtClean="0"/>
              <a:t>fired on by sub</a:t>
            </a:r>
          </a:p>
          <a:p>
            <a:pPr lvl="2"/>
            <a:r>
              <a:rPr lang="en-US" dirty="0" smtClean="0"/>
              <a:t>Roosevelt issues shoot-on-sight orders</a:t>
            </a:r>
          </a:p>
          <a:p>
            <a:pPr lvl="3"/>
            <a:r>
              <a:rPr lang="en-US" dirty="0" smtClean="0"/>
              <a:t>State of undeclared naval war</a:t>
            </a:r>
          </a:p>
          <a:p>
            <a:pPr lvl="1"/>
            <a:r>
              <a:rPr lang="en-US" dirty="0" smtClean="0"/>
              <a:t>Oct. 1941</a:t>
            </a:r>
          </a:p>
          <a:p>
            <a:pPr lvl="2"/>
            <a:r>
              <a:rPr lang="en-US" i="1" dirty="0" smtClean="0"/>
              <a:t>USS Kearny </a:t>
            </a:r>
            <a:r>
              <a:rPr lang="en-US" dirty="0" smtClean="0"/>
              <a:t>loses 11 men while fighting U-boats</a:t>
            </a:r>
          </a:p>
          <a:p>
            <a:pPr lvl="2"/>
            <a:r>
              <a:rPr lang="en-US" i="1" dirty="0" smtClean="0"/>
              <a:t>USS Reuben James </a:t>
            </a:r>
            <a:r>
              <a:rPr lang="en-US" dirty="0" smtClean="0"/>
              <a:t>sunk off Iceland </a:t>
            </a:r>
          </a:p>
          <a:p>
            <a:pPr lvl="3"/>
            <a:r>
              <a:rPr lang="en-US" dirty="0" smtClean="0"/>
              <a:t>Loss of over 100 men</a:t>
            </a:r>
          </a:p>
          <a:p>
            <a:pPr lvl="1"/>
            <a:r>
              <a:rPr lang="en-US" dirty="0" smtClean="0"/>
              <a:t>Nov. 1941</a:t>
            </a:r>
          </a:p>
          <a:p>
            <a:pPr lvl="2"/>
            <a:r>
              <a:rPr lang="en-US" dirty="0" smtClean="0"/>
              <a:t>Congress revokes Neutrality Act of 1939 in response</a:t>
            </a:r>
          </a:p>
          <a:p>
            <a:pPr lvl="3"/>
            <a:r>
              <a:rPr lang="en-US" dirty="0" smtClean="0"/>
              <a:t>Allows arming of merchant ships</a:t>
            </a:r>
          </a:p>
          <a:p>
            <a:pPr lvl="3"/>
            <a:r>
              <a:rPr lang="en-US" dirty="0" smtClean="0"/>
              <a:t>Ships allowed to sail to Britain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leading to 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B3FEFA"/>
                </a:solidFill>
              </a:rPr>
              <a:t>American Embargo (1940)</a:t>
            </a:r>
          </a:p>
          <a:p>
            <a:pPr lvl="1"/>
            <a:r>
              <a:rPr lang="en-US" dirty="0" smtClean="0">
                <a:solidFill>
                  <a:srgbClr val="B3FEFA"/>
                </a:solidFill>
              </a:rPr>
              <a:t>Roosevelt issues oil embargo against Japan</a:t>
            </a:r>
          </a:p>
          <a:p>
            <a:r>
              <a:rPr lang="en-US" dirty="0" smtClean="0">
                <a:solidFill>
                  <a:srgbClr val="B3FEFA"/>
                </a:solidFill>
              </a:rPr>
              <a:t>Japan seizes Indochina (mid – 1941)</a:t>
            </a:r>
          </a:p>
          <a:p>
            <a:pPr lvl="1"/>
            <a:r>
              <a:rPr lang="en-US" dirty="0" smtClean="0">
                <a:solidFill>
                  <a:srgbClr val="B3FEFA"/>
                </a:solidFill>
              </a:rPr>
              <a:t>Roosevelt freezes Japanese assets in America and cuts off all trade</a:t>
            </a:r>
          </a:p>
          <a:p>
            <a:pPr lvl="1"/>
            <a:r>
              <a:rPr lang="en-US" dirty="0" smtClean="0"/>
              <a:t>Negotiations to avoid war begin</a:t>
            </a:r>
          </a:p>
          <a:p>
            <a:r>
              <a:rPr lang="en-US" dirty="0" smtClean="0"/>
              <a:t>Japanese plan attacks (Nov. 1941)</a:t>
            </a:r>
          </a:p>
          <a:p>
            <a:pPr lvl="1"/>
            <a:r>
              <a:rPr lang="en-US" dirty="0" smtClean="0"/>
              <a:t>US decodes Japanese messages</a:t>
            </a:r>
          </a:p>
          <a:p>
            <a:pPr lvl="2"/>
            <a:r>
              <a:rPr lang="en-US" dirty="0" smtClean="0"/>
              <a:t>Aware attack is coming</a:t>
            </a:r>
          </a:p>
          <a:p>
            <a:pPr lvl="2"/>
            <a:r>
              <a:rPr lang="en-US" dirty="0" smtClean="0"/>
              <a:t>Ship movements point towards </a:t>
            </a:r>
            <a:r>
              <a:rPr lang="en-US" dirty="0" smtClean="0"/>
              <a:t>Philippines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B3FEFA"/>
                </a:solidFill>
              </a:rPr>
              <a:t>Dec. 7</a:t>
            </a:r>
            <a:r>
              <a:rPr lang="en-US" baseline="30000" dirty="0" smtClean="0">
                <a:solidFill>
                  <a:srgbClr val="B3FEFA"/>
                </a:solidFill>
              </a:rPr>
              <a:t>th</a:t>
            </a:r>
            <a:r>
              <a:rPr lang="en-US" dirty="0" smtClean="0">
                <a:solidFill>
                  <a:srgbClr val="B3FEFA"/>
                </a:solidFill>
              </a:rPr>
              <a:t> 1941 “A date that will live in infamy”</a:t>
            </a:r>
          </a:p>
          <a:p>
            <a:pPr lvl="1"/>
            <a:r>
              <a:rPr lang="en-US" dirty="0" smtClean="0"/>
              <a:t>Japanese surprise attack on U.S. Pacific fleet</a:t>
            </a:r>
          </a:p>
          <a:p>
            <a:pPr lvl="1"/>
            <a:r>
              <a:rPr lang="en-US" dirty="0" smtClean="0"/>
              <a:t>2400 Americans killed</a:t>
            </a:r>
          </a:p>
          <a:p>
            <a:pPr lvl="1"/>
            <a:r>
              <a:rPr lang="en-US" dirty="0" smtClean="0"/>
              <a:t>300 planes destroyed</a:t>
            </a:r>
          </a:p>
          <a:p>
            <a:pPr lvl="1"/>
            <a:r>
              <a:rPr lang="en-US" dirty="0" smtClean="0"/>
              <a:t>21 ships damaged or sunk, including all 8 battleships</a:t>
            </a:r>
          </a:p>
          <a:p>
            <a:r>
              <a:rPr lang="en-US" dirty="0" smtClean="0"/>
              <a:t>Goals not met</a:t>
            </a:r>
          </a:p>
          <a:p>
            <a:pPr lvl="1"/>
            <a:r>
              <a:rPr lang="en-US" dirty="0" smtClean="0"/>
              <a:t>US carriers at sea, not sunk</a:t>
            </a:r>
          </a:p>
          <a:p>
            <a:pPr lvl="1"/>
            <a:r>
              <a:rPr lang="en-US" dirty="0" smtClean="0"/>
              <a:t>All ships, except Arizona, and Oklahoma repaired within a year</a:t>
            </a:r>
          </a:p>
          <a:p>
            <a:r>
              <a:rPr lang="en-US" dirty="0" smtClean="0">
                <a:solidFill>
                  <a:srgbClr val="B3FEFA"/>
                </a:solidFill>
              </a:rPr>
              <a:t>December 8, 1941 – Congress declares war on Japan</a:t>
            </a:r>
          </a:p>
          <a:p>
            <a:pPr lvl="1"/>
            <a:r>
              <a:rPr lang="en-US" dirty="0" smtClean="0">
                <a:solidFill>
                  <a:srgbClr val="B3FEFA"/>
                </a:solidFill>
              </a:rPr>
              <a:t>82-0 in Senate, 388-1 in House</a:t>
            </a:r>
          </a:p>
          <a:p>
            <a:pPr lvl="2"/>
            <a:r>
              <a:rPr lang="en-US" dirty="0" smtClean="0">
                <a:solidFill>
                  <a:srgbClr val="B3FEFA"/>
                </a:solidFill>
              </a:rPr>
              <a:t>Jeanette Rankin, Montana</a:t>
            </a:r>
          </a:p>
          <a:p>
            <a:r>
              <a:rPr lang="en-US" dirty="0" smtClean="0">
                <a:solidFill>
                  <a:srgbClr val="B3FEFA"/>
                </a:solidFill>
              </a:rPr>
              <a:t>Dec. 11, 1941 – Germany and Italy declare war on U.S.</a:t>
            </a:r>
            <a:endParaRPr lang="en-US" dirty="0">
              <a:solidFill>
                <a:srgbClr val="B3FEF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Freedom for the Filipinos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BDEC"/>
                </a:solidFill>
              </a:rPr>
              <a:t>Why freedom for the Philippine Islands?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Taxes used to support the islands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Problems with immigrants taking low paying jobs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Competition for US sugar producers</a:t>
            </a:r>
          </a:p>
          <a:p>
            <a:pPr lvl="1"/>
            <a:endParaRPr lang="en-US" dirty="0" smtClean="0">
              <a:solidFill>
                <a:srgbClr val="CCFFCC"/>
              </a:solidFill>
            </a:endParaRPr>
          </a:p>
          <a:p>
            <a:r>
              <a:rPr lang="en-US" dirty="0" err="1" smtClean="0">
                <a:solidFill>
                  <a:srgbClr val="CCFFCC"/>
                </a:solidFill>
              </a:rPr>
              <a:t>Tydings</a:t>
            </a:r>
            <a:r>
              <a:rPr lang="en-US" dirty="0" smtClean="0">
                <a:solidFill>
                  <a:srgbClr val="CCFFCC"/>
                </a:solidFill>
              </a:rPr>
              <a:t>-McDuffie Act of 1934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Independence to the Philippines in 12 years</a:t>
            </a:r>
          </a:p>
          <a:p>
            <a:pPr lvl="1"/>
            <a:r>
              <a:rPr lang="en-US" dirty="0" smtClean="0"/>
              <a:t>U.S. would give up army bases, but not navy bases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Split with the U.S. threatens Philippine economy</a:t>
            </a:r>
          </a:p>
          <a:p>
            <a:pPr lvl="1"/>
            <a:r>
              <a:rPr lang="en-US" dirty="0" smtClean="0"/>
              <a:t>Japanese become more confident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for the Russians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Soviet Union recognized in 1933</a:t>
            </a:r>
          </a:p>
          <a:p>
            <a:pPr lvl="1"/>
            <a:r>
              <a:rPr lang="en-US" dirty="0" smtClean="0"/>
              <a:t>Anti-communist conservatives protest</a:t>
            </a:r>
          </a:p>
          <a:p>
            <a:pPr lvl="1"/>
            <a:r>
              <a:rPr lang="en-US" dirty="0" smtClean="0"/>
              <a:t>Roman Catholics protest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BDEC"/>
                </a:solidFill>
              </a:rPr>
              <a:t>Why recognize Soviet Union?</a:t>
            </a:r>
          </a:p>
          <a:p>
            <a:pPr lvl="1"/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Friendly terms with Soviet Union to balance growing power of Japan and Germany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Roosevelt and Foreign Relations</a:t>
            </a:r>
          </a:p>
          <a:p>
            <a:pPr lvl="1"/>
            <a:r>
              <a:rPr lang="en-US" dirty="0" smtClean="0"/>
              <a:t>Noninvolvement in Europe</a:t>
            </a:r>
          </a:p>
          <a:p>
            <a:pPr lvl="1"/>
            <a:r>
              <a:rPr lang="en-US" dirty="0" smtClean="0"/>
              <a:t>Withdrawal from Asia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More positive role in Latin America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Withdraw from the world stage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BDEC"/>
                </a:solidFill>
              </a:rPr>
              <a:t>Why change policy</a:t>
            </a:r>
          </a:p>
          <a:p>
            <a:pPr lvl="1"/>
            <a:r>
              <a:rPr lang="en-US" dirty="0" smtClean="0"/>
              <a:t>Interventions unsuccessful</a:t>
            </a:r>
          </a:p>
          <a:p>
            <a:pPr lvl="1"/>
            <a:r>
              <a:rPr lang="en-US" dirty="0" smtClean="0"/>
              <a:t>No money to invest or intervene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41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Roosevelt wants Latin America on side of U.S.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Prevent rise of dictatorships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Renounced the Roosevelt Corollary to the Monroe Doctrine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Withdrew marines from Haiti in 1934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Released Cuba from Platt Amendment in 1934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Relaxed control of Panama in 1936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Refused to intervene in Mexico</a:t>
            </a:r>
          </a:p>
          <a:p>
            <a:pPr lvl="2"/>
            <a:r>
              <a:rPr lang="en-US" dirty="0" smtClean="0"/>
              <a:t>Even when U.S. property seized in 1938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Held in high esteem by Latin American countries</a:t>
            </a:r>
          </a:p>
          <a:p>
            <a:pPr lvl="1"/>
            <a:r>
              <a:rPr lang="en-US" dirty="0" smtClean="0"/>
              <a:t>Policies increase relations, hurt some U.S. 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Secretary Hull’s Reciprocal Trade Agreements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Reciprocal Trade Agreements Act of 1934</a:t>
            </a:r>
          </a:p>
          <a:p>
            <a:pPr lvl="1"/>
            <a:r>
              <a:rPr lang="en-US" dirty="0" smtClean="0"/>
              <a:t>Hull believes tariffs will lead to war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Lowers tariffs</a:t>
            </a:r>
          </a:p>
          <a:p>
            <a:pPr lvl="1"/>
            <a:r>
              <a:rPr lang="en-US" dirty="0" smtClean="0"/>
              <a:t>Roosevelt could lower rates as much as 50% if matched by other country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Trade pacts negotiated with 21 countries by 1939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Boosts relations with Latin America</a:t>
            </a:r>
          </a:p>
          <a:p>
            <a:pPr lvl="1"/>
            <a:r>
              <a:rPr lang="en-US" dirty="0" smtClean="0"/>
              <a:t>Promotes peace</a:t>
            </a:r>
          </a:p>
          <a:p>
            <a:pPr lvl="1"/>
            <a:r>
              <a:rPr lang="en-US" dirty="0" smtClean="0"/>
              <a:t>Reverses high tariff policies</a:t>
            </a:r>
          </a:p>
          <a:p>
            <a:pPr lvl="1"/>
            <a:r>
              <a:rPr lang="en-US" dirty="0" smtClean="0"/>
              <a:t>Paves way for international free-trade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Storm-Cellar Isolationism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Adolf Hitler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Comes to power in Germany in 1933</a:t>
            </a:r>
          </a:p>
          <a:p>
            <a:pPr lvl="1"/>
            <a:endParaRPr lang="en-US" dirty="0" smtClean="0">
              <a:solidFill>
                <a:srgbClr val="CCFFCC"/>
              </a:solidFill>
            </a:endParaRPr>
          </a:p>
          <a:p>
            <a:r>
              <a:rPr lang="en-US" dirty="0" smtClean="0"/>
              <a:t>Japan</a:t>
            </a:r>
          </a:p>
          <a:p>
            <a:pPr lvl="1"/>
            <a:r>
              <a:rPr lang="en-US" dirty="0" smtClean="0"/>
              <a:t>Resents Versailles</a:t>
            </a:r>
          </a:p>
          <a:p>
            <a:pPr lvl="1"/>
            <a:r>
              <a:rPr lang="en-US" dirty="0" smtClean="0"/>
              <a:t>Needs territory/natural resources</a:t>
            </a:r>
          </a:p>
          <a:p>
            <a:pPr lvl="1"/>
            <a:r>
              <a:rPr lang="en-US" dirty="0" smtClean="0"/>
              <a:t>1934 – terminates Washington Naval Treaty</a:t>
            </a:r>
          </a:p>
          <a:p>
            <a:pPr lvl="1"/>
            <a:r>
              <a:rPr lang="en-US" dirty="0" smtClean="0"/>
              <a:t>1940 – Tripartite Pact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Italy </a:t>
            </a:r>
          </a:p>
          <a:p>
            <a:pPr lvl="1"/>
            <a:r>
              <a:rPr lang="en-US" dirty="0" smtClean="0"/>
              <a:t>Appeasement in Ethiopia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Isolationism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65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Americans dislike dictators, but believe they are protected by oceans</a:t>
            </a:r>
          </a:p>
          <a:p>
            <a:endParaRPr lang="en-US" dirty="0" smtClean="0"/>
          </a:p>
          <a:p>
            <a:r>
              <a:rPr lang="en-US" dirty="0" smtClean="0"/>
              <a:t>Saw WWI as a mistake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Johnson Debt Default Act of 1934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Debt-dodging nations can’t borrow money from U.S.</a:t>
            </a:r>
          </a:p>
          <a:p>
            <a:pPr lvl="1"/>
            <a:r>
              <a:rPr lang="en-US" dirty="0" smtClean="0"/>
              <a:t>Countries would not receive help if attacked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Too involved in recovering from Depression</a:t>
            </a:r>
          </a:p>
          <a:p>
            <a:endParaRPr lang="en-US" dirty="0" smtClean="0"/>
          </a:p>
          <a:p>
            <a:r>
              <a:rPr lang="en-US" dirty="0" smtClean="0"/>
              <a:t>Support for Constitutional Amendment forbidding declarations of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RIS CLASS POWERPOINTS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 CLASS POWERPOINTS.thmx</Template>
  <TotalTime>444</TotalTime>
  <Words>1551</Words>
  <Application>Microsoft Macintosh PowerPoint</Application>
  <PresentationFormat>On-screen Show (4:3)</PresentationFormat>
  <Paragraphs>299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Calisto MT</vt:lpstr>
      <vt:lpstr>ＭＳ Ｐゴシック</vt:lpstr>
      <vt:lpstr>Wingdings</vt:lpstr>
      <vt:lpstr>Arial</vt:lpstr>
      <vt:lpstr>HARRIS CLASS POWERPOINTS</vt:lpstr>
      <vt:lpstr>Chapter 33</vt:lpstr>
      <vt:lpstr>The London Conference</vt:lpstr>
      <vt:lpstr>Freedom for the Filipinos</vt:lpstr>
      <vt:lpstr>Recognition for the Russians</vt:lpstr>
      <vt:lpstr>Good Neighbor</vt:lpstr>
      <vt:lpstr>Nonintervention</vt:lpstr>
      <vt:lpstr>Secretary Hull’s Reciprocal Trade Agreements</vt:lpstr>
      <vt:lpstr>Storm-Cellar Isolationism</vt:lpstr>
      <vt:lpstr>Isolationism Continues</vt:lpstr>
      <vt:lpstr>Congress Legislates Neutrality</vt:lpstr>
      <vt:lpstr>Results of Isolation</vt:lpstr>
      <vt:lpstr>America Dooms Loyalist Spain</vt:lpstr>
      <vt:lpstr>Appeasing Japan</vt:lpstr>
      <vt:lpstr>Appeasing Germany</vt:lpstr>
      <vt:lpstr>Hitler’s Belligerency and US Neutrality</vt:lpstr>
      <vt:lpstr>Neutrality Act of 1939</vt:lpstr>
      <vt:lpstr>The Fall of France</vt:lpstr>
      <vt:lpstr>Results of France’s fall</vt:lpstr>
      <vt:lpstr>Bolstering Britain</vt:lpstr>
      <vt:lpstr>Destroyers for Bases</vt:lpstr>
      <vt:lpstr>FDR Shatters 2 term tradition</vt:lpstr>
      <vt:lpstr>Lend-Lease Act of 1941</vt:lpstr>
      <vt:lpstr>Hitler’s assault on the Soviet Union</vt:lpstr>
      <vt:lpstr>The Atlantic Charter</vt:lpstr>
      <vt:lpstr>U.S. Destroyers vs. German U-boats</vt:lpstr>
      <vt:lpstr>Events leading to Pearl Harbor</vt:lpstr>
      <vt:lpstr>Pearl Harbor</vt:lpstr>
    </vt:vector>
  </TitlesOfParts>
  <Company>Greene County High School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34</dc:title>
  <dc:creator>Brian Fahey</dc:creator>
  <cp:lastModifiedBy>Gail Harris</cp:lastModifiedBy>
  <cp:revision>14</cp:revision>
  <dcterms:created xsi:type="dcterms:W3CDTF">2012-02-11T19:08:00Z</dcterms:created>
  <dcterms:modified xsi:type="dcterms:W3CDTF">2017-02-28T14:14:24Z</dcterms:modified>
</cp:coreProperties>
</file>