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sldIdLst>
    <p:sldId id="256" r:id="rId2"/>
    <p:sldId id="257" r:id="rId3"/>
    <p:sldId id="258" r:id="rId4"/>
    <p:sldId id="283" r:id="rId5"/>
    <p:sldId id="259" r:id="rId6"/>
    <p:sldId id="282" r:id="rId7"/>
    <p:sldId id="284" r:id="rId8"/>
    <p:sldId id="285" r:id="rId9"/>
    <p:sldId id="286" r:id="rId10"/>
    <p:sldId id="288" r:id="rId11"/>
    <p:sldId id="287" r:id="rId12"/>
    <p:sldId id="289" r:id="rId13"/>
    <p:sldId id="290" r:id="rId14"/>
    <p:sldId id="291" r:id="rId15"/>
    <p:sldId id="292" r:id="rId16"/>
    <p:sldId id="261" r:id="rId17"/>
    <p:sldId id="293" r:id="rId18"/>
    <p:sldId id="296" r:id="rId19"/>
    <p:sldId id="297" r:id="rId20"/>
    <p:sldId id="298" r:id="rId21"/>
    <p:sldId id="299" r:id="rId22"/>
    <p:sldId id="262" r:id="rId23"/>
    <p:sldId id="264" r:id="rId24"/>
    <p:sldId id="266" r:id="rId25"/>
    <p:sldId id="265" r:id="rId26"/>
    <p:sldId id="267" r:id="rId27"/>
    <p:sldId id="268" r:id="rId28"/>
    <p:sldId id="294" r:id="rId29"/>
    <p:sldId id="295" r:id="rId30"/>
    <p:sldId id="269" r:id="rId31"/>
    <p:sldId id="270" r:id="rId32"/>
    <p:sldId id="314"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9" r:id="rId48"/>
    <p:sldId id="320" r:id="rId49"/>
    <p:sldId id="271" r:id="rId50"/>
    <p:sldId id="272" r:id="rId51"/>
    <p:sldId id="273" r:id="rId52"/>
    <p:sldId id="315" r:id="rId53"/>
    <p:sldId id="316" r:id="rId54"/>
    <p:sldId id="317" r:id="rId55"/>
    <p:sldId id="274" r:id="rId56"/>
    <p:sldId id="275" r:id="rId57"/>
    <p:sldId id="276" r:id="rId58"/>
    <p:sldId id="277" r:id="rId59"/>
    <p:sldId id="318" r:id="rId60"/>
    <p:sldId id="278" r:id="rId61"/>
    <p:sldId id="279" r:id="rId62"/>
    <p:sldId id="280" r:id="rId63"/>
    <p:sldId id="281" r:id="rId64"/>
    <p:sldId id="321" r:id="rId65"/>
    <p:sldId id="322" r:id="rId66"/>
    <p:sldId id="326" r:id="rId67"/>
    <p:sldId id="325" r:id="rId68"/>
    <p:sldId id="323" r:id="rId69"/>
    <p:sldId id="324"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94660"/>
  </p:normalViewPr>
  <p:slideViewPr>
    <p:cSldViewPr snapToGrid="0" snapToObjects="1">
      <p:cViewPr varScale="1">
        <p:scale>
          <a:sx n="112" d="100"/>
          <a:sy n="112" d="100"/>
        </p:scale>
        <p:origin x="-16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41E12-D316-D04E-BAE5-91B38C020295}" type="datetimeFigureOut">
              <a:rPr lang="en-US" smtClean="0"/>
              <a:t>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B0C51-8FA6-6748-BE84-F19B0EC6E133}" type="slidenum">
              <a:rPr lang="en-US" smtClean="0"/>
              <a:t>‹#›</a:t>
            </a:fld>
            <a:endParaRPr lang="en-US"/>
          </a:p>
        </p:txBody>
      </p:sp>
    </p:spTree>
    <p:extLst>
      <p:ext uri="{BB962C8B-B14F-4D97-AF65-F5344CB8AC3E}">
        <p14:creationId xmlns:p14="http://schemas.microsoft.com/office/powerpoint/2010/main" val="924017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D09B1CFD-3070-A041-9B2A-BCFEB4D4E4ED}" type="slidenum">
              <a:rPr lang="en-US" sz="1200"/>
              <a:pPr/>
              <a:t>4</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2F7E63D-C70C-4145-BF7A-34E4760986EF}" type="slidenum">
              <a:rPr lang="en-US" sz="1200"/>
              <a:pPr/>
              <a:t>14</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C93C7BF-3A41-1244-B095-DE6B4AA50A99}" type="slidenum">
              <a:rPr lang="en-US" sz="1200"/>
              <a:pPr/>
              <a:t>15</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0F415430-E098-9145-8797-D1D0FED5BAF0}" type="slidenum">
              <a:rPr lang="en-US" sz="1200"/>
              <a:pPr/>
              <a:t>18</a:t>
            </a:fld>
            <a:endParaRPr lang="en-US" sz="120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C4945F49-CFE7-234E-8B75-704E7AA76F53}" type="slidenum">
              <a:rPr lang="en-US" sz="1200"/>
              <a:pPr/>
              <a:t>19</a:t>
            </a:fld>
            <a:endParaRPr lang="en-US" sz="120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1DBBF5C-E6AE-1C49-88FF-1EB4DF567898}" type="slidenum">
              <a:rPr lang="en-US" sz="1200"/>
              <a:pPr/>
              <a:t>20</a:t>
            </a:fld>
            <a:endParaRPr lang="en-US" sz="120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EACAB6A0-3848-B043-9D4B-AAA3CCF9D3EF}" type="slidenum">
              <a:rPr lang="en-US" sz="1200"/>
              <a:pPr/>
              <a:t>21</a:t>
            </a:fld>
            <a:endParaRPr lang="en-US" sz="120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12FB1D9-9C66-7E48-9E59-2C9C20D81E5C}" type="slidenum">
              <a:rPr lang="en-US" sz="1200"/>
              <a:pPr/>
              <a:t>28</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6B04E8EC-354B-D14C-B507-CBC03CE293BE}" type="slidenum">
              <a:rPr lang="en-US" sz="1200"/>
              <a:pPr/>
              <a:t>32</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B5AA960-35C0-5D49-98FD-9E821A0952BF}" type="slidenum">
              <a:rPr lang="en-US" sz="1200"/>
              <a:pPr/>
              <a:t>33</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EE100D5E-E2CC-5745-9649-51647DA73228}" type="slidenum">
              <a:rPr lang="en-US" sz="1200"/>
              <a:pPr/>
              <a:t>34</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1AC99745-A11B-3042-9B7C-977949376C27}" type="slidenum">
              <a:rPr lang="en-US" sz="1200"/>
              <a:pPr/>
              <a:t>6</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09D96366-DD77-354F-A37B-22A11051972E}" type="slidenum">
              <a:rPr lang="en-US" sz="1200"/>
              <a:pPr/>
              <a:t>35</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D9DF426-5B91-A14C-84DD-0D23CA796DDE}" type="slidenum">
              <a:rPr lang="en-US" sz="1200"/>
              <a:pPr/>
              <a:t>36</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06049ED7-B86F-BB47-8E86-82FE1E1ED087}" type="slidenum">
              <a:rPr lang="en-US" sz="1200"/>
              <a:pPr/>
              <a:t>37</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E8953927-C80E-0B43-B21C-948113F5E160}" type="slidenum">
              <a:rPr lang="en-US" sz="1200"/>
              <a:pPr/>
              <a:t>38</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C2A113E4-0D09-F24D-A5AC-14EEB9BDBF62}" type="slidenum">
              <a:rPr lang="en-US" sz="1200"/>
              <a:pPr/>
              <a:t>39</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EB91A47-3DEF-ED49-BD74-E0BF7DBC7547}" type="slidenum">
              <a:rPr lang="en-US" sz="1200"/>
              <a:pPr/>
              <a:t>40</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3DD06917-8436-644D-9652-720F954FA25B}" type="slidenum">
              <a:rPr lang="en-US" sz="1200"/>
              <a:pPr/>
              <a:t>41</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9289D2F9-83B0-8444-8F96-27B4FCDA8B90}" type="slidenum">
              <a:rPr lang="en-US" sz="1200"/>
              <a:pPr/>
              <a:t>42</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FA1A25B-3109-7D43-91E2-BA969372E87B}" type="slidenum">
              <a:rPr lang="en-US" sz="1200"/>
              <a:pPr/>
              <a:t>43</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B897831-7B27-814C-98AF-E4DFE0C8B3B8}" type="slidenum">
              <a:rPr lang="en-US" sz="1200"/>
              <a:pPr/>
              <a:t>44</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358B5478-1E2E-B441-8B63-BA9830098A87}" type="slidenum">
              <a:rPr lang="en-US" sz="1200"/>
              <a:pPr/>
              <a:t>7</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6BFFBD4B-84AB-4542-B072-E7BC975A59C0}" type="slidenum">
              <a:rPr lang="en-US" sz="1200"/>
              <a:pPr/>
              <a:t>45</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DAC46B37-9A9C-4C40-A59B-838CFF545DF8}" type="slidenum">
              <a:rPr lang="en-US" sz="1200"/>
              <a:pPr/>
              <a:t>46</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ACE5B52-768A-154F-9F67-252317D9D858}" type="slidenum">
              <a:rPr lang="en-US" sz="1200"/>
              <a:pPr/>
              <a:t>47</a:t>
            </a:fld>
            <a:endParaRPr lang="en-US" sz="120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7483763-E5F6-1245-AB53-F5AA26475F48}" type="slidenum">
              <a:rPr lang="en-US" sz="1200"/>
              <a:pPr/>
              <a:t>48</a:t>
            </a:fld>
            <a:endParaRPr lang="en-US" sz="120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59807C5B-F38E-5342-85C9-0829548E5D54}" type="slidenum">
              <a:rPr lang="en-US" sz="1200"/>
              <a:pPr/>
              <a:t>52</a:t>
            </a:fld>
            <a:endParaRPr lang="en-US" sz="120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D3953AF-931B-2B49-AA09-11615C27E2D6}" type="slidenum">
              <a:rPr lang="en-US" sz="1200"/>
              <a:pPr/>
              <a:t>53</a:t>
            </a:fld>
            <a:endParaRPr lang="en-US" sz="12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C184016-2357-8E47-B5D9-9E140DB497F2}" type="slidenum">
              <a:rPr lang="en-US" sz="1200"/>
              <a:pPr/>
              <a:t>54</a:t>
            </a:fld>
            <a:endParaRPr lang="en-US" sz="120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9FF2398-0CD4-6347-9A94-9C0731554D6A}" type="slidenum">
              <a:rPr lang="en-US" sz="1200"/>
              <a:pPr/>
              <a:t>59</a:t>
            </a:fld>
            <a:endParaRPr lang="en-US" sz="120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5F11E33-342E-4D4C-BB97-186BBC37C70A}" type="slidenum">
              <a:rPr lang="en-US" sz="1200"/>
              <a:pPr/>
              <a:t>64</a:t>
            </a:fld>
            <a:endParaRPr lang="en-US" sz="120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1F518D3F-DCD4-A249-9407-89FA40B27066}" type="slidenum">
              <a:rPr lang="en-US" sz="1200"/>
              <a:pPr/>
              <a:t>65</a:t>
            </a:fld>
            <a:endParaRPr lang="en-US" sz="120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08172F34-D08E-F749-80D8-30E9AF775DB9}" type="slidenum">
              <a:rPr lang="en-US" sz="1200"/>
              <a:pPr/>
              <a:t>8</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C3A2504F-0BF6-524F-8ED2-E7D5FE901020}" type="slidenum">
              <a:rPr lang="en-US" sz="1200"/>
              <a:pPr/>
              <a:t>9</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45171432-4EC7-2941-B26E-C017A61940FA}" type="slidenum">
              <a:rPr lang="en-US" sz="1200"/>
              <a:pPr/>
              <a:t>10</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36541921-B709-2845-B5C7-D296776354B7}" type="slidenum">
              <a:rPr lang="en-US" sz="1200"/>
              <a:pPr/>
              <a:t>11</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501D6F71-4086-EC42-8F3D-27B25A4B6121}" type="slidenum">
              <a:rPr lang="en-US" sz="1200"/>
              <a:pPr/>
              <a:t>12</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10710DD6-9DE2-A541-BB0E-70415FDA97B2}" type="slidenum">
              <a:rPr lang="en-US" sz="1200"/>
              <a:pPr/>
              <a:t>13</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207149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401017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284462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311548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343845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355602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34586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68007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37754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50408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261814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F27FC5-A442-9A4B-933F-1A4528B457E2}" type="datetimeFigureOut">
              <a:rPr lang="en-US" smtClean="0"/>
              <a:t>2/5/16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FE0F511-71CE-254E-8780-32267746EBCE}" type="slidenum">
              <a:rPr lang="en-US" smtClean="0"/>
              <a:t>‹#›</a:t>
            </a:fld>
            <a:endParaRPr lang="en-US"/>
          </a:p>
        </p:txBody>
      </p:sp>
    </p:spTree>
    <p:extLst>
      <p:ext uri="{BB962C8B-B14F-4D97-AF65-F5344CB8AC3E}">
        <p14:creationId xmlns:p14="http://schemas.microsoft.com/office/powerpoint/2010/main" val="1227433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fld id="{FAF27FC5-A442-9A4B-933F-1A4528B457E2}" type="datetimeFigureOut">
              <a:rPr lang="en-US" smtClean="0"/>
              <a:t>2/5/16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EFE0F511-71CE-254E-8780-32267746EBCE}"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com/topics/18th-and-21st-amendments" TargetMode="External"/><Relationship Id="rId3"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image" Target="../media/image54.png"/><Relationship Id="rId6"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63.jpe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6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32</a:t>
            </a:r>
            <a:endParaRPr lang="en-US" dirty="0"/>
          </a:p>
        </p:txBody>
      </p:sp>
      <p:sp>
        <p:nvSpPr>
          <p:cNvPr id="3" name="Subtitle 2"/>
          <p:cNvSpPr>
            <a:spLocks noGrp="1"/>
          </p:cNvSpPr>
          <p:nvPr>
            <p:ph type="subTitle" idx="1"/>
          </p:nvPr>
        </p:nvSpPr>
        <p:spPr/>
        <p:txBody>
          <a:bodyPr/>
          <a:lstStyle/>
          <a:p>
            <a:r>
              <a:rPr lang="en-US" dirty="0" smtClean="0"/>
              <a:t>The Great Depression and the New Deal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52400"/>
            <a:ext cx="7772400" cy="609600"/>
          </a:xfrm>
        </p:spPr>
        <p:txBody>
          <a:bodyPr/>
          <a:lstStyle/>
          <a:p>
            <a:pPr eaLnBrk="1" hangingPunct="1">
              <a:defRPr/>
            </a:pPr>
            <a:r>
              <a:rPr lang="en-US" u="sng">
                <a:solidFill>
                  <a:schemeClr val="tx1"/>
                </a:solidFill>
                <a:latin typeface="Baskerville" charset="0"/>
                <a:ea typeface="+mj-ea"/>
              </a:rPr>
              <a:t>FDR</a:t>
            </a:r>
            <a:endParaRPr lang="en-US">
              <a:solidFill>
                <a:schemeClr val="tx1"/>
              </a:solidFill>
              <a:latin typeface="Baskerville" charset="0"/>
              <a:ea typeface="+mj-ea"/>
            </a:endParaRPr>
          </a:p>
        </p:txBody>
      </p:sp>
      <p:pic>
        <p:nvPicPr>
          <p:cNvPr id="143362"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09600" y="954088"/>
            <a:ext cx="7848600"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Rectangle 5"/>
          <p:cNvSpPr>
            <a:spLocks noChangeArrowheads="1"/>
          </p:cNvSpPr>
          <p:nvPr/>
        </p:nvSpPr>
        <p:spPr bwMode="auto">
          <a:xfrm>
            <a:off x="1219200" y="6132513"/>
            <a:ext cx="66913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2400">
                <a:latin typeface="Baskerville" charset="0"/>
              </a:rPr>
              <a:t>“</a:t>
            </a:r>
            <a:r>
              <a:rPr lang="en-US" altLang="ja-JP" sz="2400">
                <a:latin typeface="Baskerville" charset="0"/>
              </a:rPr>
              <a:t>The only thing we have to fear is fear itself.</a:t>
            </a:r>
            <a:r>
              <a:rPr lang="ja-JP" altLang="en-US" sz="2400">
                <a:latin typeface="Baskerville" charset="0"/>
              </a:rPr>
              <a:t>”</a:t>
            </a:r>
            <a:r>
              <a:rPr lang="en-US" altLang="ja-JP" sz="2400">
                <a:latin typeface="Baskerville" charset="0"/>
              </a:rPr>
              <a:t> </a:t>
            </a:r>
            <a:endParaRPr lang="en-US" sz="4400">
              <a:latin typeface="Baskerville" charset="0"/>
            </a:endParaRPr>
          </a:p>
        </p:txBody>
      </p:sp>
    </p:spTree>
    <p:extLst>
      <p:ext uri="{BB962C8B-B14F-4D97-AF65-F5344CB8AC3E}">
        <p14:creationId xmlns:p14="http://schemas.microsoft.com/office/powerpoint/2010/main" val="34116231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2"/>
          <p:cNvSpPr>
            <a:spLocks noGrp="1" noChangeArrowheads="1"/>
          </p:cNvSpPr>
          <p:nvPr>
            <p:ph type="title"/>
          </p:nvPr>
        </p:nvSpPr>
        <p:spPr>
          <a:xfrm>
            <a:off x="-533400" y="0"/>
            <a:ext cx="9677400" cy="609600"/>
          </a:xfrm>
        </p:spPr>
        <p:txBody>
          <a:bodyPr/>
          <a:lstStyle/>
          <a:p>
            <a:pPr eaLnBrk="1" hangingPunct="1">
              <a:defRPr/>
            </a:pPr>
            <a:r>
              <a:rPr lang="en-US" dirty="0">
                <a:solidFill>
                  <a:schemeClr val="tx1"/>
                </a:solidFill>
                <a:latin typeface="Baskerville" charset="0"/>
                <a:ea typeface="+mj-ea"/>
              </a:rPr>
              <a:t>   </a:t>
            </a:r>
            <a:r>
              <a:rPr lang="en-US" u="sng" dirty="0">
                <a:solidFill>
                  <a:schemeClr val="tx1"/>
                </a:solidFill>
                <a:latin typeface="Baskerville" charset="0"/>
                <a:ea typeface="+mj-ea"/>
              </a:rPr>
              <a:t>New Deal- Relief, Recovery, Reform </a:t>
            </a:r>
          </a:p>
        </p:txBody>
      </p:sp>
      <p:sp>
        <p:nvSpPr>
          <p:cNvPr id="145410" name="Text Box 3"/>
          <p:cNvSpPr txBox="1">
            <a:spLocks noChangeArrowheads="1"/>
          </p:cNvSpPr>
          <p:nvPr/>
        </p:nvSpPr>
        <p:spPr bwMode="auto">
          <a:xfrm>
            <a:off x="0" y="3429000"/>
            <a:ext cx="90678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charset="0"/>
                <a:ea typeface="ＭＳ Ｐゴシック" charset="0"/>
                <a:cs typeface="ＭＳ Ｐゴシック" charset="0"/>
              </a:defRPr>
            </a:lvl1pPr>
            <a:lvl2pPr marL="914400" indent="-457200">
              <a:defRPr sz="2800">
                <a:solidFill>
                  <a:schemeClr val="tx1"/>
                </a:solidFill>
                <a:latin typeface="Times" charset="0"/>
                <a:ea typeface="ＭＳ Ｐゴシック" charset="0"/>
              </a:defRPr>
            </a:lvl2pPr>
            <a:lvl3pPr marL="1371600" indent="-4572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nSpc>
                <a:spcPct val="90000"/>
              </a:lnSpc>
              <a:spcBef>
                <a:spcPct val="25000"/>
              </a:spcBef>
              <a:buFontTx/>
              <a:buChar char="•"/>
            </a:pPr>
            <a:r>
              <a:rPr lang="en-US" sz="2000">
                <a:solidFill>
                  <a:srgbClr val="CCFFCC"/>
                </a:solidFill>
                <a:latin typeface="Baskerville" charset="0"/>
              </a:rPr>
              <a:t>Immediately after his election, FDR began working on his relief  plans with his </a:t>
            </a:r>
            <a:r>
              <a:rPr lang="ja-JP" altLang="en-US" sz="2000">
                <a:solidFill>
                  <a:srgbClr val="CCFFCC"/>
                </a:solidFill>
                <a:latin typeface="Baskerville" charset="0"/>
              </a:rPr>
              <a:t>“</a:t>
            </a:r>
            <a:r>
              <a:rPr lang="en-US" altLang="ja-JP" sz="2000">
                <a:solidFill>
                  <a:srgbClr val="CCFFCC"/>
                </a:solidFill>
                <a:latin typeface="Baskerville" charset="0"/>
              </a:rPr>
              <a:t>Brain Trust</a:t>
            </a:r>
            <a:r>
              <a:rPr lang="ja-JP" altLang="en-US" sz="2000">
                <a:solidFill>
                  <a:srgbClr val="CCFFCC"/>
                </a:solidFill>
                <a:latin typeface="Baskerville" charset="0"/>
              </a:rPr>
              <a:t>”</a:t>
            </a:r>
            <a:endParaRPr lang="en-US" altLang="ja-JP" sz="2000">
              <a:solidFill>
                <a:srgbClr val="CCFFCC"/>
              </a:solidFill>
              <a:latin typeface="Baskerville" charset="0"/>
            </a:endParaRPr>
          </a:p>
          <a:p>
            <a:pPr lvl="1">
              <a:lnSpc>
                <a:spcPct val="90000"/>
              </a:lnSpc>
              <a:spcBef>
                <a:spcPct val="25000"/>
              </a:spcBef>
              <a:buFontTx/>
              <a:buChar char="•"/>
            </a:pPr>
            <a:r>
              <a:rPr lang="en-US" sz="1800">
                <a:latin typeface="Baskerville" charset="0"/>
              </a:rPr>
              <a:t>Hand picked advisors made up of the </a:t>
            </a:r>
            <a:r>
              <a:rPr lang="ja-JP" altLang="en-US" sz="1800">
                <a:latin typeface="Baskerville" charset="0"/>
              </a:rPr>
              <a:t>“</a:t>
            </a:r>
            <a:r>
              <a:rPr lang="en-US" altLang="ja-JP" sz="1800">
                <a:latin typeface="Baskerville" charset="0"/>
              </a:rPr>
              <a:t>best and brightest</a:t>
            </a:r>
            <a:r>
              <a:rPr lang="ja-JP" altLang="en-US" sz="1800">
                <a:latin typeface="Baskerville" charset="0"/>
              </a:rPr>
              <a:t>”</a:t>
            </a:r>
            <a:r>
              <a:rPr lang="en-US" altLang="ja-JP" sz="1800">
                <a:latin typeface="Baskerville" charset="0"/>
              </a:rPr>
              <a:t> minds in the US--professors, lawyers, journalists, economists, etc.</a:t>
            </a:r>
          </a:p>
          <a:p>
            <a:pPr>
              <a:lnSpc>
                <a:spcPct val="90000"/>
              </a:lnSpc>
              <a:spcBef>
                <a:spcPct val="25000"/>
              </a:spcBef>
              <a:buFontTx/>
              <a:buChar char="•"/>
            </a:pPr>
            <a:r>
              <a:rPr lang="en-US" u="sng">
                <a:solidFill>
                  <a:srgbClr val="CCFFCC"/>
                </a:solidFill>
                <a:latin typeface="Baskerville" charset="0"/>
              </a:rPr>
              <a:t>His programs, called </a:t>
            </a:r>
            <a:r>
              <a:rPr lang="ja-JP" altLang="en-US" u="sng">
                <a:solidFill>
                  <a:srgbClr val="CCFFCC"/>
                </a:solidFill>
                <a:latin typeface="Baskerville" charset="0"/>
              </a:rPr>
              <a:t>“</a:t>
            </a:r>
            <a:r>
              <a:rPr lang="en-US" altLang="ja-JP" u="sng">
                <a:solidFill>
                  <a:srgbClr val="CCFFCC"/>
                </a:solidFill>
                <a:latin typeface="Baskerville" charset="0"/>
              </a:rPr>
              <a:t>The New Deal,</a:t>
            </a:r>
            <a:r>
              <a:rPr lang="ja-JP" altLang="en-US" u="sng">
                <a:solidFill>
                  <a:srgbClr val="CCFFCC"/>
                </a:solidFill>
                <a:latin typeface="Baskerville" charset="0"/>
              </a:rPr>
              <a:t>”</a:t>
            </a:r>
            <a:r>
              <a:rPr lang="en-US" altLang="ja-JP" u="sng">
                <a:solidFill>
                  <a:srgbClr val="CCFFCC"/>
                </a:solidFill>
                <a:latin typeface="Baskerville" charset="0"/>
              </a:rPr>
              <a:t> focused on 3 major goals:</a:t>
            </a:r>
          </a:p>
          <a:p>
            <a:pPr lvl="2">
              <a:lnSpc>
                <a:spcPct val="70000"/>
              </a:lnSpc>
              <a:spcBef>
                <a:spcPct val="25000"/>
              </a:spcBef>
              <a:buFont typeface="Times" charset="0"/>
              <a:buAutoNum type="arabicPeriod"/>
            </a:pPr>
            <a:r>
              <a:rPr lang="en-US" u="sng">
                <a:solidFill>
                  <a:srgbClr val="CCFFCC"/>
                </a:solidFill>
                <a:latin typeface="Baskerville" charset="0"/>
              </a:rPr>
              <a:t>Relief for the needy</a:t>
            </a:r>
          </a:p>
          <a:p>
            <a:pPr lvl="2">
              <a:lnSpc>
                <a:spcPct val="70000"/>
              </a:lnSpc>
              <a:spcBef>
                <a:spcPct val="25000"/>
              </a:spcBef>
              <a:buFont typeface="Times" charset="0"/>
              <a:buAutoNum type="arabicPeriod"/>
            </a:pPr>
            <a:r>
              <a:rPr lang="en-US" u="sng">
                <a:solidFill>
                  <a:srgbClr val="CCFFCC"/>
                </a:solidFill>
                <a:latin typeface="Baskerville" charset="0"/>
              </a:rPr>
              <a:t>Economic recovery</a:t>
            </a:r>
          </a:p>
          <a:p>
            <a:pPr lvl="2">
              <a:lnSpc>
                <a:spcPct val="70000"/>
              </a:lnSpc>
              <a:spcBef>
                <a:spcPct val="25000"/>
              </a:spcBef>
              <a:buFont typeface="Times" charset="0"/>
              <a:buAutoNum type="arabicPeriod"/>
            </a:pPr>
            <a:r>
              <a:rPr lang="en-US" u="sng">
                <a:solidFill>
                  <a:srgbClr val="CCFFCC"/>
                </a:solidFill>
                <a:latin typeface="Baskerville" charset="0"/>
              </a:rPr>
              <a:t>Financial Reform</a:t>
            </a:r>
          </a:p>
        </p:txBody>
      </p:sp>
      <p:pic>
        <p:nvPicPr>
          <p:cNvPr id="145411" name="Picture 4"/>
          <p:cNvPicPr>
            <a:picLocks noChangeAspect="1" noChangeArrowheads="1"/>
          </p:cNvPicPr>
          <p:nvPr/>
        </p:nvPicPr>
        <p:blipFill>
          <a:blip r:embed="rId3">
            <a:extLst>
              <a:ext uri="{28A0092B-C50C-407E-A947-70E740481C1C}">
                <a14:useLocalDpi xmlns:a14="http://schemas.microsoft.com/office/drawing/2010/main" val="0"/>
              </a:ext>
            </a:extLst>
          </a:blip>
          <a:srcRect b="4681"/>
          <a:stretch>
            <a:fillRect/>
          </a:stretch>
        </p:blipFill>
        <p:spPr bwMode="auto">
          <a:xfrm>
            <a:off x="2514600" y="6858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6040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76200"/>
            <a:ext cx="7848600" cy="1066800"/>
          </a:xfrm>
        </p:spPr>
        <p:txBody>
          <a:bodyPr/>
          <a:lstStyle/>
          <a:p>
            <a:pPr eaLnBrk="1" hangingPunct="1">
              <a:defRPr/>
            </a:pPr>
            <a:r>
              <a:rPr lang="ja-JP" altLang="en-US" u="sng" dirty="0">
                <a:solidFill>
                  <a:srgbClr val="CCFFCC"/>
                </a:solidFill>
                <a:latin typeface="Baskerville" charset="0"/>
                <a:ea typeface="+mj-ea"/>
              </a:rPr>
              <a:t>“</a:t>
            </a:r>
            <a:r>
              <a:rPr lang="en-US" u="sng" dirty="0">
                <a:solidFill>
                  <a:srgbClr val="CCFFCC"/>
                </a:solidFill>
                <a:latin typeface="Baskerville" charset="0"/>
                <a:ea typeface="+mj-ea"/>
              </a:rPr>
              <a:t>The Hundred Days</a:t>
            </a:r>
            <a:r>
              <a:rPr lang="ja-JP" altLang="en-US" u="sng" dirty="0">
                <a:solidFill>
                  <a:srgbClr val="CCFFCC"/>
                </a:solidFill>
                <a:latin typeface="Baskerville" charset="0"/>
                <a:ea typeface="+mj-ea"/>
              </a:rPr>
              <a:t>”</a:t>
            </a:r>
            <a:r>
              <a:rPr lang="en-US" u="sng" dirty="0">
                <a:solidFill>
                  <a:srgbClr val="FF281F"/>
                </a:solidFill>
                <a:latin typeface="Baskerville" charset="0"/>
                <a:ea typeface="+mj-ea"/>
              </a:rPr>
              <a:t/>
            </a:r>
            <a:br>
              <a:rPr lang="en-US" u="sng" dirty="0">
                <a:solidFill>
                  <a:srgbClr val="FF281F"/>
                </a:solidFill>
                <a:latin typeface="Baskerville" charset="0"/>
                <a:ea typeface="+mj-ea"/>
              </a:rPr>
            </a:br>
            <a:r>
              <a:rPr lang="en-US" sz="2400" dirty="0">
                <a:solidFill>
                  <a:srgbClr val="FFFFFF"/>
                </a:solidFill>
                <a:latin typeface="Baskerville" charset="0"/>
                <a:ea typeface="+mj-ea"/>
              </a:rPr>
              <a:t>March 9-June 16, 1933</a:t>
            </a:r>
            <a:endParaRPr lang="en-US" u="sng" dirty="0">
              <a:solidFill>
                <a:srgbClr val="FFFFFF"/>
              </a:solidFill>
              <a:latin typeface="Baskerville" charset="0"/>
              <a:ea typeface="+mj-ea"/>
            </a:endParaRPr>
          </a:p>
        </p:txBody>
      </p:sp>
      <p:sp>
        <p:nvSpPr>
          <p:cNvPr id="147458" name="Text Box 3"/>
          <p:cNvSpPr txBox="1">
            <a:spLocks noChangeArrowheads="1"/>
          </p:cNvSpPr>
          <p:nvPr/>
        </p:nvSpPr>
        <p:spPr bwMode="auto">
          <a:xfrm>
            <a:off x="304800" y="4740275"/>
            <a:ext cx="8610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25000"/>
              </a:spcBef>
              <a:buFontTx/>
              <a:buChar char="•"/>
            </a:pPr>
            <a:r>
              <a:rPr lang="en-US" sz="2400">
                <a:solidFill>
                  <a:srgbClr val="CCFFCC"/>
                </a:solidFill>
                <a:latin typeface="Baskerville" charset="0"/>
              </a:rPr>
              <a:t>Refers to a period of intense activity by the Roosevelt Administration</a:t>
            </a:r>
          </a:p>
          <a:p>
            <a:pPr lvl="1">
              <a:spcBef>
                <a:spcPct val="50000"/>
              </a:spcBef>
              <a:buFontTx/>
              <a:buChar char="•"/>
            </a:pPr>
            <a:r>
              <a:rPr lang="en-US" sz="2000">
                <a:latin typeface="Baskerville" charset="0"/>
              </a:rPr>
              <a:t>15 major pieces of New Deal Legislation were passed in Congress</a:t>
            </a:r>
          </a:p>
          <a:p>
            <a:pPr lvl="1">
              <a:spcBef>
                <a:spcPct val="50000"/>
              </a:spcBef>
              <a:buFontTx/>
              <a:buChar char="•"/>
            </a:pPr>
            <a:r>
              <a:rPr lang="en-US" sz="2000">
                <a:latin typeface="Baskerville" charset="0"/>
              </a:rPr>
              <a:t>These laws significantly expanded the federal government</a:t>
            </a:r>
            <a:r>
              <a:rPr lang="ja-JP" altLang="en-US" sz="2000">
                <a:latin typeface="Baskerville" charset="0"/>
              </a:rPr>
              <a:t>’</a:t>
            </a:r>
            <a:r>
              <a:rPr lang="en-US" altLang="ja-JP" sz="2000">
                <a:latin typeface="Baskerville" charset="0"/>
              </a:rPr>
              <a:t>s role in the nation</a:t>
            </a:r>
            <a:r>
              <a:rPr lang="ja-JP" altLang="en-US" sz="2000">
                <a:latin typeface="Baskerville" charset="0"/>
              </a:rPr>
              <a:t>’</a:t>
            </a:r>
            <a:r>
              <a:rPr lang="en-US" altLang="ja-JP" sz="2000">
                <a:latin typeface="Baskerville" charset="0"/>
              </a:rPr>
              <a:t>s economy</a:t>
            </a:r>
            <a:endParaRPr lang="en-US" sz="2000">
              <a:latin typeface="Baskerville" charset="0"/>
            </a:endParaRPr>
          </a:p>
        </p:txBody>
      </p:sp>
      <p:pic>
        <p:nvPicPr>
          <p:cNvPr id="147459" name="Picture 5" descr="Franklin_Rooseve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4008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234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76200"/>
            <a:ext cx="7772400" cy="685800"/>
          </a:xfrm>
        </p:spPr>
        <p:txBody>
          <a:bodyPr/>
          <a:lstStyle/>
          <a:p>
            <a:pPr eaLnBrk="1" hangingPunct="1">
              <a:defRPr/>
            </a:pPr>
            <a:r>
              <a:rPr lang="en-US" u="sng">
                <a:solidFill>
                  <a:schemeClr val="tx1"/>
                </a:solidFill>
                <a:latin typeface="Baskerville" charset="0"/>
                <a:ea typeface="+mj-ea"/>
              </a:rPr>
              <a:t>Fireside Chats</a:t>
            </a:r>
          </a:p>
        </p:txBody>
      </p:sp>
      <p:sp>
        <p:nvSpPr>
          <p:cNvPr id="149506" name="Text Box 3"/>
          <p:cNvSpPr txBox="1">
            <a:spLocks noChangeArrowheads="1"/>
          </p:cNvSpPr>
          <p:nvPr/>
        </p:nvSpPr>
        <p:spPr bwMode="auto">
          <a:xfrm>
            <a:off x="152400" y="5334000"/>
            <a:ext cx="883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25000"/>
              </a:spcBef>
              <a:buFontTx/>
              <a:buChar char="•"/>
            </a:pPr>
            <a:r>
              <a:rPr lang="en-US" sz="2400">
                <a:solidFill>
                  <a:srgbClr val="CCFFCC"/>
                </a:solidFill>
                <a:latin typeface="Baskerville" charset="0"/>
              </a:rPr>
              <a:t>FDR gave his first </a:t>
            </a:r>
            <a:r>
              <a:rPr lang="ja-JP" altLang="en-US" sz="2400">
                <a:solidFill>
                  <a:srgbClr val="CCFFCC"/>
                </a:solidFill>
                <a:latin typeface="Baskerville" charset="0"/>
              </a:rPr>
              <a:t>“</a:t>
            </a:r>
            <a:r>
              <a:rPr lang="en-US" altLang="ja-JP" sz="2400">
                <a:solidFill>
                  <a:srgbClr val="CCFFCC"/>
                </a:solidFill>
                <a:latin typeface="Baskerville" charset="0"/>
              </a:rPr>
              <a:t>Fireside Chat</a:t>
            </a:r>
            <a:r>
              <a:rPr lang="ja-JP" altLang="en-US" sz="2400">
                <a:solidFill>
                  <a:srgbClr val="CCFFCC"/>
                </a:solidFill>
                <a:latin typeface="Baskerville" charset="0"/>
              </a:rPr>
              <a:t>”</a:t>
            </a:r>
            <a:r>
              <a:rPr lang="en-US" altLang="ja-JP" sz="2400">
                <a:solidFill>
                  <a:srgbClr val="CCFFCC"/>
                </a:solidFill>
                <a:latin typeface="Baskerville" charset="0"/>
              </a:rPr>
              <a:t> on March 12, the day before the banks reopened </a:t>
            </a:r>
          </a:p>
          <a:p>
            <a:pPr lvl="1">
              <a:spcBef>
                <a:spcPct val="25000"/>
              </a:spcBef>
              <a:buFontTx/>
              <a:buChar char="•"/>
            </a:pPr>
            <a:r>
              <a:rPr lang="en-US" sz="2000">
                <a:solidFill>
                  <a:srgbClr val="CCFFCC"/>
                </a:solidFill>
                <a:latin typeface="Baskerville" charset="0"/>
              </a:rPr>
              <a:t>In these radio addresses, FDR explained (in clear, everyday language) the New Deal Programs</a:t>
            </a:r>
            <a:endParaRPr lang="en-US" sz="1800">
              <a:solidFill>
                <a:srgbClr val="CCFFCC"/>
              </a:solidFill>
              <a:latin typeface="Baskerville" charset="0"/>
            </a:endParaRPr>
          </a:p>
        </p:txBody>
      </p:sp>
      <p:pic>
        <p:nvPicPr>
          <p:cNvPr id="149507" name="Picture 16" descr="frank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60198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5359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152400"/>
            <a:ext cx="7772400" cy="533400"/>
          </a:xfrm>
        </p:spPr>
        <p:txBody>
          <a:bodyPr/>
          <a:lstStyle/>
          <a:p>
            <a:pPr eaLnBrk="1" hangingPunct="1">
              <a:defRPr/>
            </a:pPr>
            <a:r>
              <a:rPr lang="en-US" u="sng">
                <a:solidFill>
                  <a:schemeClr val="tx1"/>
                </a:solidFill>
                <a:latin typeface="Baskerville" charset="0"/>
                <a:ea typeface="+mj-ea"/>
              </a:rPr>
              <a:t>Fireside Chats</a:t>
            </a:r>
            <a:endParaRPr lang="en-US">
              <a:latin typeface="Times" charset="0"/>
              <a:ea typeface="+mj-ea"/>
            </a:endParaRPr>
          </a:p>
        </p:txBody>
      </p:sp>
      <p:pic>
        <p:nvPicPr>
          <p:cNvPr id="151554" name="Picture 11" descr="04304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343400" y="10668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 Box 12"/>
          <p:cNvSpPr txBox="1">
            <a:spLocks noChangeArrowheads="1"/>
          </p:cNvSpPr>
          <p:nvPr/>
        </p:nvSpPr>
        <p:spPr bwMode="auto">
          <a:xfrm>
            <a:off x="152400" y="4846638"/>
            <a:ext cx="89916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nSpc>
                <a:spcPct val="90000"/>
              </a:lnSpc>
              <a:spcBef>
                <a:spcPct val="20000"/>
              </a:spcBef>
              <a:spcAft>
                <a:spcPct val="20000"/>
              </a:spcAft>
              <a:buFontTx/>
              <a:buChar char="•"/>
            </a:pPr>
            <a:r>
              <a:rPr lang="en-US">
                <a:latin typeface="Baskerville" charset="0"/>
              </a:rPr>
              <a:t>The </a:t>
            </a:r>
            <a:r>
              <a:rPr lang="ja-JP" altLang="en-US">
                <a:latin typeface="Baskerville" charset="0"/>
              </a:rPr>
              <a:t>“</a:t>
            </a:r>
            <a:r>
              <a:rPr lang="en-US" altLang="ja-JP">
                <a:latin typeface="Baskerville" charset="0"/>
              </a:rPr>
              <a:t>chats</a:t>
            </a:r>
            <a:r>
              <a:rPr lang="ja-JP" altLang="en-US">
                <a:latin typeface="Baskerville" charset="0"/>
              </a:rPr>
              <a:t>”</a:t>
            </a:r>
            <a:r>
              <a:rPr lang="en-US" altLang="ja-JP">
                <a:latin typeface="Baskerville" charset="0"/>
              </a:rPr>
              <a:t> made Americans feel important and connected to their president, and reduced fear</a:t>
            </a:r>
          </a:p>
          <a:p>
            <a:pPr lvl="1">
              <a:lnSpc>
                <a:spcPct val="90000"/>
              </a:lnSpc>
              <a:spcBef>
                <a:spcPct val="20000"/>
              </a:spcBef>
              <a:spcAft>
                <a:spcPct val="20000"/>
              </a:spcAft>
              <a:buFontTx/>
              <a:buChar char="•"/>
            </a:pPr>
            <a:r>
              <a:rPr lang="en-US" sz="2000">
                <a:solidFill>
                  <a:srgbClr val="CCFFCC"/>
                </a:solidFill>
                <a:latin typeface="Baskerville" charset="0"/>
              </a:rPr>
              <a:t>Addressed the audience as </a:t>
            </a:r>
            <a:r>
              <a:rPr lang="ja-JP" altLang="en-US" sz="2000">
                <a:solidFill>
                  <a:srgbClr val="CCFFCC"/>
                </a:solidFill>
                <a:latin typeface="Baskerville" charset="0"/>
              </a:rPr>
              <a:t>“</a:t>
            </a:r>
            <a:r>
              <a:rPr lang="en-US" altLang="ja-JP" sz="2000">
                <a:solidFill>
                  <a:srgbClr val="CCFFCC"/>
                </a:solidFill>
                <a:latin typeface="Baskerville" charset="0"/>
              </a:rPr>
              <a:t>my friends</a:t>
            </a:r>
            <a:r>
              <a:rPr lang="ja-JP" altLang="en-US" sz="2000">
                <a:solidFill>
                  <a:srgbClr val="CCFFCC"/>
                </a:solidFill>
                <a:latin typeface="Baskerville" charset="0"/>
              </a:rPr>
              <a:t>”</a:t>
            </a:r>
            <a:endParaRPr lang="en-US" altLang="ja-JP" sz="2000">
              <a:solidFill>
                <a:srgbClr val="CCFFCC"/>
              </a:solidFill>
              <a:latin typeface="Baskerville" charset="0"/>
            </a:endParaRPr>
          </a:p>
          <a:p>
            <a:pPr lvl="1">
              <a:lnSpc>
                <a:spcPct val="90000"/>
              </a:lnSpc>
              <a:spcBef>
                <a:spcPct val="20000"/>
              </a:spcBef>
              <a:spcAft>
                <a:spcPct val="20000"/>
              </a:spcAft>
              <a:buFontTx/>
              <a:buChar char="•"/>
            </a:pPr>
            <a:r>
              <a:rPr lang="en-US" sz="2000">
                <a:solidFill>
                  <a:srgbClr val="CCFFCC"/>
                </a:solidFill>
                <a:latin typeface="Baskerville" charset="0"/>
              </a:rPr>
              <a:t>Kept phone lines to the White House open to the public—guaranteed assistance from the president or a member of his staff</a:t>
            </a:r>
          </a:p>
        </p:txBody>
      </p:sp>
      <p:pic>
        <p:nvPicPr>
          <p:cNvPr id="151556" name="Picture 13" descr="fdr"/>
          <p:cNvPicPr>
            <a:picLocks noChangeAspect="1" noChangeArrowheads="1"/>
          </p:cNvPicPr>
          <p:nvPr/>
        </p:nvPicPr>
        <p:blipFill>
          <a:blip r:embed="rId4">
            <a:extLst>
              <a:ext uri="{28A0092B-C50C-407E-A947-70E740481C1C}">
                <a14:useLocalDpi xmlns:a14="http://schemas.microsoft.com/office/drawing/2010/main" val="0"/>
              </a:ext>
            </a:extLst>
          </a:blip>
          <a:srcRect l="10001" r="5000"/>
          <a:stretch>
            <a:fillRect/>
          </a:stretch>
        </p:blipFill>
        <p:spPr bwMode="auto">
          <a:xfrm>
            <a:off x="0" y="1066800"/>
            <a:ext cx="41910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0063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ChangeArrowheads="1"/>
          </p:cNvSpPr>
          <p:nvPr/>
        </p:nvSpPr>
        <p:spPr bwMode="auto">
          <a:xfrm>
            <a:off x="685800" y="607695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a:latin typeface="Baskerville" charset="0"/>
              </a:rPr>
              <a:t>FDR ended his first chat by saying, </a:t>
            </a:r>
          </a:p>
          <a:p>
            <a:pPr algn="ctr"/>
            <a:r>
              <a:rPr lang="en-US" sz="2000">
                <a:latin typeface="Baskerville" charset="0"/>
              </a:rPr>
              <a:t>"It is your problem no less than it is mine. Together we cannot fail." </a:t>
            </a:r>
          </a:p>
        </p:txBody>
      </p:sp>
      <p:pic>
        <p:nvPicPr>
          <p:cNvPr id="153602" name="Picture 5" descr="fdr_air1"/>
          <p:cNvPicPr>
            <a:picLocks noChangeAspect="1" noChangeArrowheads="1"/>
          </p:cNvPicPr>
          <p:nvPr/>
        </p:nvPicPr>
        <p:blipFill>
          <a:blip r:embed="rId3">
            <a:extLst>
              <a:ext uri="{28A0092B-C50C-407E-A947-70E740481C1C}">
                <a14:useLocalDpi xmlns:a14="http://schemas.microsoft.com/office/drawing/2010/main" val="0"/>
              </a:ext>
            </a:extLst>
          </a:blip>
          <a:srcRect l="4825" t="3764" r="3517" b="3928"/>
          <a:stretch>
            <a:fillRect/>
          </a:stretch>
        </p:blipFill>
        <p:spPr bwMode="auto">
          <a:xfrm>
            <a:off x="2209800" y="2286000"/>
            <a:ext cx="46482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 Box 6"/>
          <p:cNvSpPr txBox="1">
            <a:spLocks noChangeArrowheads="1"/>
          </p:cNvSpPr>
          <p:nvPr/>
        </p:nvSpPr>
        <p:spPr bwMode="auto">
          <a:xfrm>
            <a:off x="76200" y="152400"/>
            <a:ext cx="89916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10000"/>
              </a:spcBef>
              <a:spcAft>
                <a:spcPct val="20000"/>
              </a:spcAft>
              <a:buFontTx/>
              <a:buChar char="•"/>
            </a:pPr>
            <a:r>
              <a:rPr lang="en-US" sz="2400">
                <a:latin typeface="Baskerville" charset="0"/>
              </a:rPr>
              <a:t>In this first chat, FDR explained </a:t>
            </a:r>
          </a:p>
          <a:p>
            <a:pPr lvl="1">
              <a:spcBef>
                <a:spcPct val="10000"/>
              </a:spcBef>
              <a:spcAft>
                <a:spcPct val="20000"/>
              </a:spcAft>
              <a:buFontTx/>
              <a:buChar char="•"/>
            </a:pPr>
            <a:r>
              <a:rPr lang="en-US" sz="2000">
                <a:solidFill>
                  <a:srgbClr val="FFE12A"/>
                </a:solidFill>
                <a:latin typeface="Baskerville" charset="0"/>
              </a:rPr>
              <a:t>the banking system</a:t>
            </a:r>
          </a:p>
          <a:p>
            <a:pPr lvl="1">
              <a:spcBef>
                <a:spcPct val="10000"/>
              </a:spcBef>
              <a:spcAft>
                <a:spcPct val="20000"/>
              </a:spcAft>
              <a:buFontTx/>
              <a:buChar char="•"/>
            </a:pPr>
            <a:r>
              <a:rPr lang="en-US" sz="2000">
                <a:solidFill>
                  <a:srgbClr val="FFE12A"/>
                </a:solidFill>
                <a:latin typeface="Baskerville" charset="0"/>
              </a:rPr>
              <a:t>why large numbers of withdrawals hurt even the strongest banks</a:t>
            </a:r>
          </a:p>
          <a:p>
            <a:pPr lvl="1">
              <a:spcBef>
                <a:spcPct val="10000"/>
              </a:spcBef>
              <a:spcAft>
                <a:spcPct val="20000"/>
              </a:spcAft>
              <a:buFontTx/>
              <a:buChar char="•"/>
            </a:pPr>
            <a:r>
              <a:rPr lang="en-US" sz="2000">
                <a:solidFill>
                  <a:srgbClr val="FFE12A"/>
                </a:solidFill>
                <a:latin typeface="Baskerville" charset="0"/>
              </a:rPr>
              <a:t>and what they (the public) could do to help</a:t>
            </a:r>
          </a:p>
          <a:p>
            <a:pPr>
              <a:spcBef>
                <a:spcPct val="10000"/>
              </a:spcBef>
              <a:spcAft>
                <a:spcPct val="20000"/>
              </a:spcAft>
              <a:buFontTx/>
              <a:buChar char="•"/>
            </a:pPr>
            <a:r>
              <a:rPr lang="en-US" sz="2000">
                <a:latin typeface="Baskerville" charset="0"/>
              </a:rPr>
              <a:t>Over the next few weeks, many Americans returned their money to the banks</a:t>
            </a:r>
          </a:p>
        </p:txBody>
      </p:sp>
    </p:spTree>
    <p:extLst>
      <p:ext uri="{BB962C8B-B14F-4D97-AF65-F5344CB8AC3E}">
        <p14:creationId xmlns:p14="http://schemas.microsoft.com/office/powerpoint/2010/main" val="31520696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Roosevelt Manages the Money</a:t>
            </a:r>
            <a:endParaRPr lang="en-US" dirty="0"/>
          </a:p>
        </p:txBody>
      </p:sp>
      <p:sp>
        <p:nvSpPr>
          <p:cNvPr id="3" name="Content Placeholder 2"/>
          <p:cNvSpPr>
            <a:spLocks noGrp="1"/>
          </p:cNvSpPr>
          <p:nvPr>
            <p:ph idx="1"/>
          </p:nvPr>
        </p:nvSpPr>
        <p:spPr>
          <a:xfrm>
            <a:off x="0" y="1226338"/>
            <a:ext cx="8976237" cy="3838697"/>
          </a:xfrm>
        </p:spPr>
        <p:txBody>
          <a:bodyPr>
            <a:normAutofit/>
          </a:bodyPr>
          <a:lstStyle/>
          <a:p>
            <a:r>
              <a:rPr lang="en-US" dirty="0" smtClean="0">
                <a:solidFill>
                  <a:srgbClr val="CCFFCC"/>
                </a:solidFill>
              </a:rPr>
              <a:t>Emergency Banking Relief Act of 1933</a:t>
            </a:r>
          </a:p>
          <a:p>
            <a:pPr lvl="1"/>
            <a:r>
              <a:rPr lang="en-US" dirty="0" smtClean="0">
                <a:solidFill>
                  <a:srgbClr val="CCFFCC"/>
                </a:solidFill>
              </a:rPr>
              <a:t>FDR gains authority to manage banks</a:t>
            </a:r>
          </a:p>
          <a:p>
            <a:pPr lvl="1"/>
            <a:r>
              <a:rPr lang="en-US" dirty="0" smtClean="0">
                <a:solidFill>
                  <a:srgbClr val="CCFFCC"/>
                </a:solidFill>
              </a:rPr>
              <a:t>1 week “bank holiday” to stop runs on banks</a:t>
            </a:r>
          </a:p>
          <a:p>
            <a:pPr lvl="1"/>
            <a:endParaRPr lang="en-US" dirty="0" smtClean="0"/>
          </a:p>
        </p:txBody>
      </p:sp>
      <p:pic>
        <p:nvPicPr>
          <p:cNvPr id="4" name="Picture 3" descr="ban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787" y="2998091"/>
            <a:ext cx="41910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Roosevelt Manages the Money</a:t>
            </a:r>
            <a:endParaRPr lang="en-US" dirty="0"/>
          </a:p>
        </p:txBody>
      </p:sp>
      <p:sp>
        <p:nvSpPr>
          <p:cNvPr id="3" name="Content Placeholder 2"/>
          <p:cNvSpPr>
            <a:spLocks noGrp="1"/>
          </p:cNvSpPr>
          <p:nvPr>
            <p:ph idx="1"/>
          </p:nvPr>
        </p:nvSpPr>
        <p:spPr>
          <a:xfrm>
            <a:off x="0" y="965025"/>
            <a:ext cx="9144000" cy="3928649"/>
          </a:xfrm>
        </p:spPr>
        <p:txBody>
          <a:bodyPr>
            <a:normAutofit fontScale="77500" lnSpcReduction="20000"/>
          </a:bodyPr>
          <a:lstStyle/>
          <a:p>
            <a:pPr lvl="1"/>
            <a:endParaRPr lang="en-US" dirty="0" smtClean="0"/>
          </a:p>
          <a:p>
            <a:r>
              <a:rPr lang="en-US" dirty="0" smtClean="0"/>
              <a:t>“Hundred Days Congress” passes </a:t>
            </a:r>
            <a:r>
              <a:rPr lang="en-US" dirty="0" smtClean="0">
                <a:solidFill>
                  <a:srgbClr val="CCFFCC"/>
                </a:solidFill>
              </a:rPr>
              <a:t>Glass-</a:t>
            </a:r>
            <a:r>
              <a:rPr lang="en-US" dirty="0" err="1" smtClean="0">
                <a:solidFill>
                  <a:srgbClr val="CCFFCC"/>
                </a:solidFill>
              </a:rPr>
              <a:t>Steagall</a:t>
            </a:r>
            <a:r>
              <a:rPr lang="en-US" dirty="0" smtClean="0">
                <a:solidFill>
                  <a:srgbClr val="CCFFCC"/>
                </a:solidFill>
              </a:rPr>
              <a:t> Banking Reform Act</a:t>
            </a:r>
          </a:p>
          <a:p>
            <a:pPr lvl="1"/>
            <a:r>
              <a:rPr lang="en-US" dirty="0" smtClean="0">
                <a:solidFill>
                  <a:srgbClr val="CCFFCC"/>
                </a:solidFill>
              </a:rPr>
              <a:t>Creates Federal Deposit Insurance Corporation (FDIC)</a:t>
            </a:r>
          </a:p>
          <a:p>
            <a:pPr lvl="2"/>
            <a:r>
              <a:rPr lang="en-US" dirty="0" smtClean="0">
                <a:solidFill>
                  <a:srgbClr val="CCFFCC"/>
                </a:solidFill>
              </a:rPr>
              <a:t>Individual deposits up to $5000 insured</a:t>
            </a:r>
          </a:p>
          <a:p>
            <a:pPr lvl="2"/>
            <a:r>
              <a:rPr lang="en-US" dirty="0" smtClean="0">
                <a:solidFill>
                  <a:srgbClr val="CCFFCC"/>
                </a:solidFill>
              </a:rPr>
              <a:t>Stops bank failures, restores faith</a:t>
            </a:r>
          </a:p>
          <a:p>
            <a:pPr lvl="2"/>
            <a:endParaRPr lang="en-US" dirty="0" smtClean="0"/>
          </a:p>
          <a:p>
            <a:r>
              <a:rPr lang="en-US" dirty="0" smtClean="0">
                <a:solidFill>
                  <a:srgbClr val="CCFFCC"/>
                </a:solidFill>
              </a:rPr>
              <a:t>Nation removed from gold standard</a:t>
            </a:r>
          </a:p>
          <a:p>
            <a:pPr lvl="1"/>
            <a:r>
              <a:rPr lang="en-US" dirty="0" smtClean="0"/>
              <a:t>All private holdings of gold ordered to be surrendered to the treasury</a:t>
            </a:r>
          </a:p>
          <a:p>
            <a:pPr lvl="1"/>
            <a:r>
              <a:rPr lang="en-US" dirty="0" smtClean="0"/>
              <a:t>Congress buys gold at increasingly higher prices to create inflation</a:t>
            </a:r>
          </a:p>
          <a:p>
            <a:pPr lvl="2"/>
            <a:r>
              <a:rPr lang="en-US" dirty="0" smtClean="0"/>
              <a:t>$35 an ounce by 1934.</a:t>
            </a:r>
          </a:p>
          <a:p>
            <a:pPr lvl="2"/>
            <a:r>
              <a:rPr lang="en-US" dirty="0" smtClean="0"/>
              <a:t>Inflation will make debts easier to pay</a:t>
            </a:r>
            <a:endParaRPr lang="en-US" dirty="0"/>
          </a:p>
        </p:txBody>
      </p:sp>
      <p:pic>
        <p:nvPicPr>
          <p:cNvPr id="5" name="Picture 4" descr="fd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50" y="5153064"/>
            <a:ext cx="3315812" cy="14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2537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288" y="4395501"/>
            <a:ext cx="3486950" cy="22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2972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Rectangle 2"/>
          <p:cNvSpPr>
            <a:spLocks noGrp="1" noChangeArrowheads="1"/>
          </p:cNvSpPr>
          <p:nvPr>
            <p:ph type="title"/>
          </p:nvPr>
        </p:nvSpPr>
        <p:spPr>
          <a:xfrm>
            <a:off x="685800" y="0"/>
            <a:ext cx="7772400" cy="533400"/>
          </a:xfrm>
        </p:spPr>
        <p:txBody>
          <a:bodyPr/>
          <a:lstStyle/>
          <a:p>
            <a:pPr eaLnBrk="1" hangingPunct="1">
              <a:defRPr/>
            </a:pPr>
            <a:r>
              <a:rPr lang="en-US" u="sng">
                <a:solidFill>
                  <a:schemeClr val="tx1"/>
                </a:solidFill>
                <a:latin typeface="Baskerville" charset="0"/>
                <a:ea typeface="+mj-ea"/>
              </a:rPr>
              <a:t>Work Projects</a:t>
            </a:r>
          </a:p>
        </p:txBody>
      </p:sp>
      <p:sp>
        <p:nvSpPr>
          <p:cNvPr id="171010" name="Text Box 3"/>
          <p:cNvSpPr txBox="1">
            <a:spLocks noChangeArrowheads="1"/>
          </p:cNvSpPr>
          <p:nvPr/>
        </p:nvSpPr>
        <p:spPr bwMode="auto">
          <a:xfrm>
            <a:off x="0" y="3429010"/>
            <a:ext cx="91440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10000"/>
              </a:spcBef>
              <a:buFontTx/>
              <a:buChar char="•"/>
            </a:pPr>
            <a:r>
              <a:rPr lang="en-US" sz="2400" u="sng" dirty="0">
                <a:solidFill>
                  <a:srgbClr val="CCFFCC"/>
                </a:solidFill>
                <a:latin typeface="Baskerville" charset="0"/>
              </a:rPr>
              <a:t>Civilian Conservation Corps (CCC)</a:t>
            </a:r>
          </a:p>
          <a:p>
            <a:pPr lvl="1">
              <a:spcBef>
                <a:spcPct val="10000"/>
              </a:spcBef>
              <a:buFontTx/>
              <a:buChar char="•"/>
            </a:pPr>
            <a:r>
              <a:rPr lang="en-US" sz="2200" dirty="0">
                <a:solidFill>
                  <a:srgbClr val="CCFFCC"/>
                </a:solidFill>
                <a:latin typeface="Baskerville" charset="0"/>
              </a:rPr>
              <a:t>Employ young men between the ages of 18 and 25 to build roads, parks, etc</a:t>
            </a:r>
            <a:r>
              <a:rPr lang="en-US" sz="1900" dirty="0">
                <a:solidFill>
                  <a:srgbClr val="CCFFCC"/>
                </a:solidFill>
                <a:latin typeface="Baskerville" charset="0"/>
              </a:rPr>
              <a:t>.</a:t>
            </a:r>
          </a:p>
          <a:p>
            <a:pPr lvl="2">
              <a:spcBef>
                <a:spcPct val="10000"/>
              </a:spcBef>
              <a:buFontTx/>
              <a:buChar char="•"/>
            </a:pPr>
            <a:r>
              <a:rPr lang="en-US" sz="1900" dirty="0">
                <a:latin typeface="Baskerville" charset="0"/>
              </a:rPr>
              <a:t>Plant more than 200 million trees in the Great Plains area--to prevent soil erosion (and another dust bowl)</a:t>
            </a:r>
          </a:p>
          <a:p>
            <a:pPr lvl="2">
              <a:spcBef>
                <a:spcPct val="10000"/>
              </a:spcBef>
              <a:buFontTx/>
              <a:buChar char="•"/>
            </a:pPr>
            <a:r>
              <a:rPr lang="en-US" sz="1900" dirty="0">
                <a:latin typeface="Baskerville" charset="0"/>
              </a:rPr>
              <a:t>Paid $30 a month with $25 automatically being sent to their families</a:t>
            </a:r>
          </a:p>
          <a:p>
            <a:pPr lvl="2">
              <a:spcBef>
                <a:spcPct val="10000"/>
              </a:spcBef>
              <a:buFontTx/>
              <a:buChar char="•"/>
            </a:pPr>
            <a:r>
              <a:rPr lang="en-US" sz="1900" dirty="0">
                <a:latin typeface="Baskerville" charset="0"/>
              </a:rPr>
              <a:t>Also given free food, lodging and clothing while employed by the government</a:t>
            </a:r>
          </a:p>
          <a:p>
            <a:pPr lvl="2">
              <a:spcBef>
                <a:spcPct val="10000"/>
              </a:spcBef>
            </a:pPr>
            <a:endParaRPr lang="en-US" sz="1900" dirty="0">
              <a:latin typeface="Baskerville" charset="0"/>
            </a:endParaRPr>
          </a:p>
          <a:p>
            <a:pPr>
              <a:spcBef>
                <a:spcPct val="10000"/>
              </a:spcBef>
              <a:buFontTx/>
              <a:buChar char="•"/>
            </a:pPr>
            <a:r>
              <a:rPr lang="en-US" sz="1700" dirty="0">
                <a:latin typeface="Baskerville" charset="0"/>
              </a:rPr>
              <a:t>By the time the program ended in 1942, over 3 million young men had worked for the CCC</a:t>
            </a:r>
          </a:p>
        </p:txBody>
      </p:sp>
      <p:pic>
        <p:nvPicPr>
          <p:cNvPr id="171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8" y="0"/>
            <a:ext cx="2614613"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609600"/>
            <a:ext cx="27432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76691"/>
            <a:ext cx="2743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905000"/>
            <a:ext cx="24384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1975" y="1711726"/>
            <a:ext cx="2286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3352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7"/>
          <p:cNvSpPr>
            <a:spLocks noGrp="1" noChangeArrowheads="1"/>
          </p:cNvSpPr>
          <p:nvPr>
            <p:ph idx="1"/>
          </p:nvPr>
        </p:nvSpPr>
        <p:spPr>
          <a:xfrm>
            <a:off x="609600" y="6248400"/>
            <a:ext cx="7772400" cy="609600"/>
          </a:xfrm>
        </p:spPr>
        <p:txBody>
          <a:bodyPr/>
          <a:lstStyle/>
          <a:p>
            <a:pPr algn="ctr" eaLnBrk="1" hangingPunct="1">
              <a:lnSpc>
                <a:spcPct val="80000"/>
              </a:lnSpc>
              <a:buFontTx/>
              <a:buNone/>
              <a:defRPr/>
            </a:pPr>
            <a:r>
              <a:rPr lang="en-US" sz="1800">
                <a:latin typeface="Baskerville" charset="0"/>
                <a:ea typeface="+mn-ea"/>
              </a:rPr>
              <a:t>FDR at a CCC Camp</a:t>
            </a:r>
          </a:p>
          <a:p>
            <a:pPr algn="ctr" eaLnBrk="1" hangingPunct="1">
              <a:lnSpc>
                <a:spcPct val="80000"/>
              </a:lnSpc>
              <a:buFontTx/>
              <a:buNone/>
              <a:defRPr/>
            </a:pPr>
            <a:r>
              <a:rPr lang="en-US" sz="1800">
                <a:latin typeface="Baskerville" charset="0"/>
                <a:ea typeface="+mn-ea"/>
              </a:rPr>
              <a:t>August 1933</a:t>
            </a:r>
          </a:p>
        </p:txBody>
      </p:sp>
      <p:pic>
        <p:nvPicPr>
          <p:cNvPr id="173058" name="Picture 1029" descr="a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769620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020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A Politician in a Wheelchair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 improvement in economy by 1932</a:t>
            </a:r>
          </a:p>
          <a:p>
            <a:r>
              <a:rPr lang="en-US" dirty="0" smtClean="0"/>
              <a:t>Hoover nominated by Republicans</a:t>
            </a:r>
          </a:p>
          <a:p>
            <a:pPr lvl="1"/>
            <a:r>
              <a:rPr lang="en-US" dirty="0" smtClean="0"/>
              <a:t>No enthusiasm</a:t>
            </a:r>
          </a:p>
          <a:p>
            <a:pPr lvl="1"/>
            <a:r>
              <a:rPr lang="en-US" dirty="0" smtClean="0"/>
              <a:t>Says policies prevented Great Depression from being worse than it was</a:t>
            </a:r>
          </a:p>
          <a:p>
            <a:r>
              <a:rPr lang="en-US" dirty="0" smtClean="0"/>
              <a:t>Democrats nominate Franklin Delano Roosevelt</a:t>
            </a:r>
          </a:p>
          <a:p>
            <a:pPr lvl="1"/>
            <a:r>
              <a:rPr lang="en-US" dirty="0" smtClean="0"/>
              <a:t>Suave politician</a:t>
            </a:r>
          </a:p>
          <a:p>
            <a:pPr lvl="1"/>
            <a:r>
              <a:rPr lang="en-US" dirty="0" smtClean="0"/>
              <a:t>Appeared conciliatory</a:t>
            </a:r>
          </a:p>
          <a:p>
            <a:pPr lvl="1"/>
            <a:r>
              <a:rPr lang="en-US" dirty="0" smtClean="0"/>
              <a:t>Polio survivor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5800" y="152400"/>
            <a:ext cx="7772400" cy="533400"/>
          </a:xfrm>
        </p:spPr>
        <p:txBody>
          <a:bodyPr/>
          <a:lstStyle/>
          <a:p>
            <a:pPr eaLnBrk="1" hangingPunct="1">
              <a:defRPr/>
            </a:pPr>
            <a:r>
              <a:rPr lang="en-US" u="sng">
                <a:solidFill>
                  <a:schemeClr val="tx1"/>
                </a:solidFill>
                <a:latin typeface="Baskerville" charset="0"/>
                <a:ea typeface="+mj-ea"/>
              </a:rPr>
              <a:t>Work Projects</a:t>
            </a:r>
          </a:p>
        </p:txBody>
      </p:sp>
      <p:sp>
        <p:nvSpPr>
          <p:cNvPr id="175106" name="Text Box 3"/>
          <p:cNvSpPr txBox="1">
            <a:spLocks noChangeArrowheads="1"/>
          </p:cNvSpPr>
          <p:nvPr/>
        </p:nvSpPr>
        <p:spPr bwMode="auto">
          <a:xfrm>
            <a:off x="152400" y="4191000"/>
            <a:ext cx="8763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buFontTx/>
              <a:buChar char="•"/>
            </a:pPr>
            <a:r>
              <a:rPr lang="en-US" sz="2400">
                <a:solidFill>
                  <a:srgbClr val="CCFFCC"/>
                </a:solidFill>
                <a:latin typeface="Baskerville" charset="0"/>
              </a:rPr>
              <a:t>The purpose of the work projects was to provide meaningful work to restore people’</a:t>
            </a:r>
            <a:r>
              <a:rPr lang="en-US" altLang="ja-JP" sz="2400">
                <a:solidFill>
                  <a:srgbClr val="CCFFCC"/>
                </a:solidFill>
                <a:latin typeface="Baskerville" charset="0"/>
              </a:rPr>
              <a:t>s pride and self-respect</a:t>
            </a:r>
          </a:p>
          <a:p>
            <a:pPr lvl="1">
              <a:spcBef>
                <a:spcPct val="50000"/>
              </a:spcBef>
              <a:buFontTx/>
              <a:buChar char="•"/>
            </a:pPr>
            <a:r>
              <a:rPr lang="en-US" sz="2000">
                <a:latin typeface="Baskerville" charset="0"/>
              </a:rPr>
              <a:t>Some critics said these work programs only created jobs (that they thought were often unnecessary) and were a waste of money, but they enabled people to buy food and other needed supplies</a:t>
            </a:r>
          </a:p>
        </p:txBody>
      </p:sp>
      <p:pic>
        <p:nvPicPr>
          <p:cNvPr id="175107" name="Picture 4"/>
          <p:cNvPicPr>
            <a:picLocks noChangeAspect="1" noChangeArrowheads="1"/>
          </p:cNvPicPr>
          <p:nvPr/>
        </p:nvPicPr>
        <p:blipFill>
          <a:blip r:embed="rId3">
            <a:extLst>
              <a:ext uri="{28A0092B-C50C-407E-A947-70E740481C1C}">
                <a14:useLocalDpi xmlns:a14="http://schemas.microsoft.com/office/drawing/2010/main" val="0"/>
              </a:ext>
            </a:extLst>
          </a:blip>
          <a:srcRect l="3448" t="2269" r="1724" b="2411"/>
          <a:stretch>
            <a:fillRect/>
          </a:stretch>
        </p:blipFill>
        <p:spPr bwMode="auto">
          <a:xfrm>
            <a:off x="152400" y="914400"/>
            <a:ext cx="4267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8" name="Picture 5" descr="WPA"/>
          <p:cNvPicPr>
            <a:picLocks noChangeAspect="1" noChangeArrowheads="1"/>
          </p:cNvPicPr>
          <p:nvPr/>
        </p:nvPicPr>
        <p:blipFill>
          <a:blip r:embed="rId4">
            <a:extLst>
              <a:ext uri="{28A0092B-C50C-407E-A947-70E740481C1C}">
                <a14:useLocalDpi xmlns:a14="http://schemas.microsoft.com/office/drawing/2010/main" val="0"/>
              </a:ext>
            </a:extLst>
          </a:blip>
          <a:srcRect l="1724" t="4437" r="1724" b="3540"/>
          <a:stretch>
            <a:fillRect/>
          </a:stretch>
        </p:blipFill>
        <p:spPr bwMode="auto">
          <a:xfrm>
            <a:off x="4495800" y="914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Text Box 6"/>
          <p:cNvSpPr txBox="1">
            <a:spLocks noChangeArrowheads="1"/>
          </p:cNvSpPr>
          <p:nvPr/>
        </p:nvSpPr>
        <p:spPr bwMode="auto">
          <a:xfrm>
            <a:off x="1600200" y="6189663"/>
            <a:ext cx="65532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spcBef>
                <a:spcPct val="10000"/>
              </a:spcBef>
            </a:pPr>
            <a:r>
              <a:rPr lang="ja-JP" altLang="en-US" sz="1800">
                <a:solidFill>
                  <a:srgbClr val="BEFF90"/>
                </a:solidFill>
              </a:rPr>
              <a:t>“</a:t>
            </a:r>
            <a:r>
              <a:rPr lang="en-US" altLang="ja-JP" sz="1800">
                <a:solidFill>
                  <a:srgbClr val="BEFF90"/>
                </a:solidFill>
              </a:rPr>
              <a:t>The ablest man I ever met is the man you think you are.</a:t>
            </a:r>
            <a:r>
              <a:rPr lang="ja-JP" altLang="en-US" sz="1800">
                <a:solidFill>
                  <a:srgbClr val="BEFF90"/>
                </a:solidFill>
              </a:rPr>
              <a:t>”</a:t>
            </a:r>
            <a:endParaRPr lang="en-US" altLang="ja-JP" sz="1800">
              <a:solidFill>
                <a:srgbClr val="BEFF90"/>
              </a:solidFill>
            </a:endParaRPr>
          </a:p>
          <a:p>
            <a:pPr algn="ctr">
              <a:spcBef>
                <a:spcPct val="10000"/>
              </a:spcBef>
            </a:pPr>
            <a:r>
              <a:rPr lang="en-US" sz="1800">
                <a:solidFill>
                  <a:srgbClr val="BEFF90"/>
                </a:solidFill>
              </a:rPr>
              <a:t>~FDR</a:t>
            </a:r>
          </a:p>
        </p:txBody>
      </p:sp>
    </p:spTree>
    <p:extLst>
      <p:ext uri="{BB962C8B-B14F-4D97-AF65-F5344CB8AC3E}">
        <p14:creationId xmlns:p14="http://schemas.microsoft.com/office/powerpoint/2010/main" val="6132447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a:xfrm>
            <a:off x="228600" y="4191000"/>
            <a:ext cx="3200400" cy="2057400"/>
          </a:xfrm>
        </p:spPr>
        <p:txBody>
          <a:bodyPr/>
          <a:lstStyle/>
          <a:p>
            <a:pPr algn="ctr" eaLnBrk="1" hangingPunct="1">
              <a:lnSpc>
                <a:spcPct val="80000"/>
              </a:lnSpc>
              <a:buFontTx/>
              <a:buNone/>
              <a:defRPr/>
            </a:pPr>
            <a:r>
              <a:rPr lang="en-US" sz="2800" dirty="0">
                <a:latin typeface="Times" charset="0"/>
                <a:ea typeface="+mn-ea"/>
              </a:rPr>
              <a:t>WPA workers </a:t>
            </a:r>
          </a:p>
          <a:p>
            <a:pPr algn="ctr" eaLnBrk="1" hangingPunct="1">
              <a:lnSpc>
                <a:spcPct val="80000"/>
              </a:lnSpc>
              <a:buFontTx/>
              <a:buNone/>
              <a:defRPr/>
            </a:pPr>
            <a:r>
              <a:rPr lang="en-US" sz="2800" dirty="0">
                <a:latin typeface="Times" charset="0"/>
                <a:ea typeface="+mn-ea"/>
              </a:rPr>
              <a:t>receive their first </a:t>
            </a:r>
          </a:p>
          <a:p>
            <a:pPr algn="ctr" eaLnBrk="1" hangingPunct="1">
              <a:lnSpc>
                <a:spcPct val="80000"/>
              </a:lnSpc>
              <a:buFontTx/>
              <a:buNone/>
              <a:defRPr/>
            </a:pPr>
            <a:r>
              <a:rPr lang="en-US" sz="2800" dirty="0">
                <a:latin typeface="Times" charset="0"/>
                <a:ea typeface="+mn-ea"/>
              </a:rPr>
              <a:t>checks</a:t>
            </a:r>
          </a:p>
        </p:txBody>
      </p:sp>
      <p:pic>
        <p:nvPicPr>
          <p:cNvPr id="177154" name="Picture 5" descr="ae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39624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7" descr="ac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11625"/>
            <a:ext cx="36195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9" descr="af50"/>
          <p:cNvPicPr>
            <a:picLocks noChangeAspect="1" noChangeArrowheads="1"/>
          </p:cNvPicPr>
          <p:nvPr/>
        </p:nvPicPr>
        <p:blipFill>
          <a:blip r:embed="rId5">
            <a:extLst>
              <a:ext uri="{28A0092B-C50C-407E-A947-70E740481C1C}">
                <a14:useLocalDpi xmlns:a14="http://schemas.microsoft.com/office/drawing/2010/main" val="0"/>
              </a:ext>
            </a:extLst>
          </a:blip>
          <a:srcRect b="2438"/>
          <a:stretch>
            <a:fillRect/>
          </a:stretch>
        </p:blipFill>
        <p:spPr bwMode="auto">
          <a:xfrm>
            <a:off x="3429000" y="19050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4325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FFCC"/>
                </a:solidFill>
              </a:rPr>
              <a:t>Works Progress Administration (WPA)</a:t>
            </a:r>
            <a:endParaRPr lang="en-US" dirty="0">
              <a:solidFill>
                <a:srgbClr val="CCFFCC"/>
              </a:solidFill>
            </a:endParaRPr>
          </a:p>
        </p:txBody>
      </p:sp>
      <p:sp>
        <p:nvSpPr>
          <p:cNvPr id="3" name="Content Placeholder 2"/>
          <p:cNvSpPr>
            <a:spLocks noGrp="1"/>
          </p:cNvSpPr>
          <p:nvPr>
            <p:ph idx="1"/>
          </p:nvPr>
        </p:nvSpPr>
        <p:spPr/>
        <p:txBody>
          <a:bodyPr/>
          <a:lstStyle/>
          <a:p>
            <a:r>
              <a:rPr lang="en-US" dirty="0" smtClean="0">
                <a:solidFill>
                  <a:srgbClr val="CCFFCC"/>
                </a:solidFill>
              </a:rPr>
              <a:t>Created in 1935</a:t>
            </a:r>
          </a:p>
          <a:p>
            <a:r>
              <a:rPr lang="en-US" dirty="0" smtClean="0">
                <a:solidFill>
                  <a:srgbClr val="CCFFCC"/>
                </a:solidFill>
              </a:rPr>
              <a:t>$11 million spent on public works</a:t>
            </a:r>
          </a:p>
          <a:p>
            <a:pPr lvl="1"/>
            <a:r>
              <a:rPr lang="en-US" dirty="0" smtClean="0">
                <a:solidFill>
                  <a:srgbClr val="CCFFCC"/>
                </a:solidFill>
              </a:rPr>
              <a:t>Buildings, bridges, roads</a:t>
            </a:r>
          </a:p>
          <a:p>
            <a:r>
              <a:rPr lang="en-US" dirty="0" smtClean="0"/>
              <a:t>9 million people given jobs over eight years of existence</a:t>
            </a:r>
          </a:p>
          <a:p>
            <a:pPr lvl="1"/>
            <a:r>
              <a:rPr lang="en-US" dirty="0" smtClean="0"/>
              <a:t>Jobs for students, actors, musicians, writers</a:t>
            </a:r>
          </a:p>
          <a:p>
            <a:pPr lvl="1"/>
            <a:r>
              <a:rPr lang="en-US" dirty="0" smtClean="0"/>
              <a:t>Steinbeck counts dogs in Salinas County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Deal”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r>
              <a:rPr lang="en-US" dirty="0" smtClean="0"/>
              <a:t>Home Owners’ Loan Corporation (HOLC)</a:t>
            </a:r>
          </a:p>
          <a:p>
            <a:pPr lvl="1"/>
            <a:r>
              <a:rPr lang="en-US" dirty="0" smtClean="0"/>
              <a:t>Refinanced home mortgages</a:t>
            </a:r>
          </a:p>
          <a:p>
            <a:pPr lvl="1"/>
            <a:r>
              <a:rPr lang="en-US" dirty="0" smtClean="0"/>
              <a:t>Bailed out mortgage holding banks</a:t>
            </a:r>
          </a:p>
          <a:p>
            <a:pPr lvl="1"/>
            <a:r>
              <a:rPr lang="en-US" dirty="0" smtClean="0"/>
              <a:t>Creates loyal Democratic middle class</a:t>
            </a:r>
          </a:p>
          <a:p>
            <a:pPr lvl="1"/>
            <a:endParaRPr lang="en-US" dirty="0" smtClean="0"/>
          </a:p>
          <a:p>
            <a:r>
              <a:rPr lang="en-US" dirty="0" smtClean="0"/>
              <a:t>Civil Works Administration (CWA)</a:t>
            </a:r>
          </a:p>
          <a:p>
            <a:pPr lvl="1"/>
            <a:r>
              <a:rPr lang="en-US" dirty="0" smtClean="0"/>
              <a:t>Established late 1933 to provide emergency winter jobs</a:t>
            </a:r>
          </a:p>
          <a:p>
            <a:pPr lvl="1"/>
            <a:r>
              <a:rPr lang="en-US" dirty="0" smtClean="0"/>
              <a:t>Frivolous tasks for the sole purpose of creating jobs, “boondoggling”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Day for Every Demagogue</a:t>
            </a:r>
            <a:endParaRPr lang="en-US" dirty="0"/>
          </a:p>
        </p:txBody>
      </p:sp>
      <p:sp>
        <p:nvSpPr>
          <p:cNvPr id="3" name="Content Placeholder 2"/>
          <p:cNvSpPr>
            <a:spLocks noGrp="1"/>
          </p:cNvSpPr>
          <p:nvPr>
            <p:ph idx="1"/>
          </p:nvPr>
        </p:nvSpPr>
        <p:spPr>
          <a:xfrm>
            <a:off x="457200" y="1600200"/>
            <a:ext cx="8229600" cy="4879005"/>
          </a:xfrm>
        </p:spPr>
        <p:txBody>
          <a:bodyPr>
            <a:normAutofit fontScale="77500" lnSpcReduction="20000"/>
          </a:bodyPr>
          <a:lstStyle/>
          <a:p>
            <a:r>
              <a:rPr lang="en-US" dirty="0" smtClean="0"/>
              <a:t>Outlandish plans for recovery</a:t>
            </a:r>
          </a:p>
          <a:p>
            <a:endParaRPr lang="en-US" dirty="0" smtClean="0"/>
          </a:p>
          <a:p>
            <a:r>
              <a:rPr lang="en-US" dirty="0" smtClean="0">
                <a:solidFill>
                  <a:srgbClr val="CCFFCC"/>
                </a:solidFill>
              </a:rPr>
              <a:t>Charles Coughlin</a:t>
            </a:r>
          </a:p>
          <a:p>
            <a:pPr lvl="1"/>
            <a:r>
              <a:rPr lang="en-US" dirty="0" smtClean="0">
                <a:solidFill>
                  <a:srgbClr val="CCFFCC"/>
                </a:solidFill>
              </a:rPr>
              <a:t>Michigan Catholic Priest</a:t>
            </a:r>
          </a:p>
          <a:p>
            <a:pPr lvl="1"/>
            <a:r>
              <a:rPr lang="en-US" dirty="0" smtClean="0">
                <a:solidFill>
                  <a:srgbClr val="CCFFCC"/>
                </a:solidFill>
              </a:rPr>
              <a:t>Attacks FDR on radio</a:t>
            </a:r>
          </a:p>
          <a:p>
            <a:pPr lvl="1"/>
            <a:endParaRPr lang="en-US" dirty="0" smtClean="0"/>
          </a:p>
          <a:p>
            <a:r>
              <a:rPr lang="en-US" dirty="0" smtClean="0">
                <a:solidFill>
                  <a:srgbClr val="CCFFCC"/>
                </a:solidFill>
              </a:rPr>
              <a:t>Huey P. Long - Louisiana</a:t>
            </a:r>
          </a:p>
          <a:p>
            <a:pPr lvl="1"/>
            <a:r>
              <a:rPr lang="en-US" dirty="0" smtClean="0">
                <a:solidFill>
                  <a:srgbClr val="CCFFCC"/>
                </a:solidFill>
              </a:rPr>
              <a:t>“Share the Wealth”</a:t>
            </a:r>
          </a:p>
          <a:p>
            <a:pPr lvl="1"/>
            <a:r>
              <a:rPr lang="en-US" dirty="0" smtClean="0">
                <a:solidFill>
                  <a:srgbClr val="CCFFCC"/>
                </a:solidFill>
              </a:rPr>
              <a:t>$5000 for every family from the rich</a:t>
            </a:r>
          </a:p>
          <a:p>
            <a:pPr lvl="1"/>
            <a:endParaRPr lang="en-US" dirty="0" smtClean="0">
              <a:solidFill>
                <a:srgbClr val="CCFFCC"/>
              </a:solidFill>
            </a:endParaRPr>
          </a:p>
          <a:p>
            <a:r>
              <a:rPr lang="en-US" dirty="0" smtClean="0"/>
              <a:t>Francis E. Townsend – California</a:t>
            </a:r>
          </a:p>
          <a:p>
            <a:pPr lvl="1"/>
            <a:r>
              <a:rPr lang="en-US" dirty="0" smtClean="0"/>
              <a:t>Seniors to receive $200 a month provided they used it all each month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Visibility for Women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CCFFCC"/>
                </a:solidFill>
              </a:rPr>
              <a:t>Eleanor Roosevelt – Most active 1</a:t>
            </a:r>
            <a:r>
              <a:rPr lang="en-US" baseline="30000" dirty="0" smtClean="0">
                <a:solidFill>
                  <a:srgbClr val="CCFFCC"/>
                </a:solidFill>
              </a:rPr>
              <a:t>st</a:t>
            </a:r>
            <a:r>
              <a:rPr lang="en-US" dirty="0" smtClean="0">
                <a:solidFill>
                  <a:srgbClr val="CCFFCC"/>
                </a:solidFill>
              </a:rPr>
              <a:t> lady</a:t>
            </a:r>
          </a:p>
          <a:p>
            <a:r>
              <a:rPr lang="en-US" dirty="0" smtClean="0"/>
              <a:t>Secretary of Labor</a:t>
            </a:r>
          </a:p>
          <a:p>
            <a:pPr lvl="1"/>
            <a:r>
              <a:rPr lang="en-US" dirty="0" smtClean="0"/>
              <a:t>Frances Perkins becomes first female cabinet member</a:t>
            </a:r>
          </a:p>
          <a:p>
            <a:pPr lvl="1"/>
            <a:endParaRPr lang="en-US" dirty="0" smtClean="0"/>
          </a:p>
          <a:p>
            <a:r>
              <a:rPr lang="en-US" dirty="0" smtClean="0"/>
              <a:t>Mary McLeod Bethune heads Office of Minority Affairs</a:t>
            </a:r>
          </a:p>
          <a:p>
            <a:endParaRPr lang="en-US" dirty="0" smtClean="0"/>
          </a:p>
          <a:p>
            <a:r>
              <a:rPr lang="en-US" dirty="0" smtClean="0"/>
              <a:t>Ruth Benedict and </a:t>
            </a:r>
            <a:r>
              <a:rPr lang="en-US" dirty="0"/>
              <a:t>M</a:t>
            </a:r>
            <a:r>
              <a:rPr lang="en-US" dirty="0" smtClean="0"/>
              <a:t>argaret Mead become famous anthropologists</a:t>
            </a:r>
          </a:p>
          <a:p>
            <a:endParaRPr lang="en-US" dirty="0" smtClean="0"/>
          </a:p>
          <a:p>
            <a:r>
              <a:rPr lang="en-US" dirty="0" smtClean="0"/>
              <a:t>Pearl S. Buck wins Nobel Prize for literature in 1938 for </a:t>
            </a:r>
            <a:r>
              <a:rPr lang="en-US" i="1" dirty="0" smtClean="0"/>
              <a:t>The Good Earth</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Industry and Labor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CCFFCC"/>
                </a:solidFill>
              </a:rPr>
              <a:t>National Recovery Administration (NRA)</a:t>
            </a:r>
          </a:p>
          <a:p>
            <a:pPr lvl="1"/>
            <a:r>
              <a:rPr lang="en-US" dirty="0" smtClean="0">
                <a:solidFill>
                  <a:srgbClr val="CCFFCC"/>
                </a:solidFill>
              </a:rPr>
              <a:t>Assist industry, labor, and unemployed</a:t>
            </a:r>
          </a:p>
          <a:p>
            <a:pPr lvl="1"/>
            <a:r>
              <a:rPr lang="en-US" dirty="0" smtClean="0">
                <a:solidFill>
                  <a:srgbClr val="CCFFCC"/>
                </a:solidFill>
              </a:rPr>
              <a:t>Set maximum hours of labor, minimum wages</a:t>
            </a:r>
          </a:p>
          <a:p>
            <a:pPr lvl="1"/>
            <a:r>
              <a:rPr lang="en-US" dirty="0" smtClean="0"/>
              <a:t>Increased rights of labor union members</a:t>
            </a:r>
          </a:p>
          <a:p>
            <a:pPr lvl="1"/>
            <a:r>
              <a:rPr lang="en-US" dirty="0" smtClean="0"/>
              <a:t>Initially popular</a:t>
            </a:r>
          </a:p>
          <a:p>
            <a:pPr lvl="1"/>
            <a:r>
              <a:rPr lang="en-US" dirty="0" smtClean="0">
                <a:solidFill>
                  <a:srgbClr val="CCFFCC"/>
                </a:solidFill>
              </a:rPr>
              <a:t>Struck down by Supreme Court in Schechter decision</a:t>
            </a:r>
          </a:p>
          <a:p>
            <a:pPr lvl="2"/>
            <a:r>
              <a:rPr lang="en-US" dirty="0" smtClean="0"/>
              <a:t>Control of interstate commerce did not apply to local businesses</a:t>
            </a:r>
          </a:p>
          <a:p>
            <a:pPr lvl="2"/>
            <a:r>
              <a:rPr lang="en-US" dirty="0" smtClean="0"/>
              <a:t>Congress couldn’t delegate legislative powers to executive branch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help for industry and labor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Public Works Administration (PWA)</a:t>
            </a:r>
          </a:p>
          <a:p>
            <a:pPr lvl="1"/>
            <a:r>
              <a:rPr lang="en-US" dirty="0" smtClean="0"/>
              <a:t>Industrial recovery and unemployment relief</a:t>
            </a:r>
          </a:p>
          <a:p>
            <a:pPr lvl="1"/>
            <a:r>
              <a:rPr lang="en-US" dirty="0" smtClean="0"/>
              <a:t>Long-range recovery</a:t>
            </a:r>
          </a:p>
          <a:p>
            <a:pPr lvl="2"/>
            <a:r>
              <a:rPr lang="en-US" dirty="0" smtClean="0"/>
              <a:t>$4 billion for 34000 projects</a:t>
            </a:r>
          </a:p>
          <a:p>
            <a:pPr lvl="2"/>
            <a:r>
              <a:rPr lang="en-US" dirty="0" smtClean="0"/>
              <a:t>Buildings, highways, dams, etc.</a:t>
            </a:r>
          </a:p>
          <a:p>
            <a:pPr lvl="2"/>
            <a:endParaRPr lang="en-US" dirty="0" smtClean="0"/>
          </a:p>
          <a:p>
            <a:r>
              <a:rPr lang="en-US" dirty="0" smtClean="0"/>
              <a:t>Light wine and beer legalized</a:t>
            </a:r>
          </a:p>
          <a:p>
            <a:pPr lvl="1"/>
            <a:r>
              <a:rPr lang="en-US" dirty="0" smtClean="0"/>
              <a:t>Contains 3.2% alcohol or less</a:t>
            </a:r>
          </a:p>
          <a:p>
            <a:pPr lvl="2"/>
            <a:r>
              <a:rPr lang="en-US" dirty="0" smtClean="0"/>
              <a:t>$5 tax per barrel </a:t>
            </a:r>
          </a:p>
          <a:p>
            <a:pPr lvl="2"/>
            <a:endParaRPr lang="en-US" dirty="0" smtClean="0"/>
          </a:p>
          <a:p>
            <a:r>
              <a:rPr lang="en-US" dirty="0" smtClean="0">
                <a:solidFill>
                  <a:srgbClr val="CCFFCC"/>
                </a:solidFill>
              </a:rPr>
              <a:t>Prohibition repealed by 21</a:t>
            </a:r>
            <a:r>
              <a:rPr lang="en-US" baseline="30000" dirty="0" smtClean="0">
                <a:solidFill>
                  <a:srgbClr val="CCFFCC"/>
                </a:solidFill>
              </a:rPr>
              <a:t>st</a:t>
            </a:r>
            <a:r>
              <a:rPr lang="en-US" dirty="0" smtClean="0">
                <a:solidFill>
                  <a:srgbClr val="CCFFCC"/>
                </a:solidFill>
              </a:rPr>
              <a:t> Amendment in 1933</a:t>
            </a:r>
          </a:p>
          <a:p>
            <a:pPr lvl="1"/>
            <a:r>
              <a:rPr lang="en-US" dirty="0" smtClean="0">
                <a:solidFill>
                  <a:srgbClr val="CCFFCC"/>
                </a:solidFill>
              </a:rPr>
              <a:t>Never ratified by 8 states, including GA</a:t>
            </a:r>
          </a:p>
          <a:p>
            <a:endParaRPr lang="en-US" dirty="0"/>
          </a:p>
        </p:txBody>
      </p:sp>
      <p:pic>
        <p:nvPicPr>
          <p:cNvPr id="4" name="Picture 3" descr="18th and 21st Amendmen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875" y="2851287"/>
            <a:ext cx="3154049" cy="18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85800" y="0"/>
            <a:ext cx="7772400" cy="457200"/>
          </a:xfrm>
        </p:spPr>
        <p:txBody>
          <a:bodyPr/>
          <a:lstStyle/>
          <a:p>
            <a:pPr eaLnBrk="1" hangingPunct="1">
              <a:defRPr/>
            </a:pPr>
            <a:r>
              <a:rPr lang="en-US" u="sng">
                <a:solidFill>
                  <a:schemeClr val="tx1"/>
                </a:solidFill>
                <a:latin typeface="Baskerville" charset="0"/>
                <a:ea typeface="+mj-ea"/>
              </a:rPr>
              <a:t>Agricultural Assistance</a:t>
            </a:r>
          </a:p>
        </p:txBody>
      </p:sp>
      <p:sp>
        <p:nvSpPr>
          <p:cNvPr id="159746" name="Text Box 3"/>
          <p:cNvSpPr txBox="1">
            <a:spLocks noChangeArrowheads="1"/>
          </p:cNvSpPr>
          <p:nvPr/>
        </p:nvSpPr>
        <p:spPr bwMode="auto">
          <a:xfrm>
            <a:off x="76200" y="4572000"/>
            <a:ext cx="9067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10000"/>
              </a:spcBef>
              <a:buFontTx/>
              <a:buChar char="•"/>
            </a:pPr>
            <a:r>
              <a:rPr lang="en-US">
                <a:solidFill>
                  <a:srgbClr val="CCFFCC"/>
                </a:solidFill>
                <a:latin typeface="Baskerville" charset="0"/>
              </a:rPr>
              <a:t>Agricultural Adjustment Act (AAA)</a:t>
            </a:r>
          </a:p>
          <a:p>
            <a:pPr lvl="1">
              <a:spcBef>
                <a:spcPct val="10000"/>
              </a:spcBef>
              <a:buFontTx/>
              <a:buChar char="•"/>
            </a:pPr>
            <a:r>
              <a:rPr lang="en-US" sz="2400">
                <a:solidFill>
                  <a:srgbClr val="CCFFCC"/>
                </a:solidFill>
                <a:latin typeface="Baskerville" charset="0"/>
              </a:rPr>
              <a:t>Raised crop prices by lowering production</a:t>
            </a:r>
          </a:p>
          <a:p>
            <a:pPr lvl="1">
              <a:spcBef>
                <a:spcPct val="10000"/>
              </a:spcBef>
              <a:buFontTx/>
              <a:buChar char="•"/>
            </a:pPr>
            <a:r>
              <a:rPr lang="en-US" sz="2400">
                <a:solidFill>
                  <a:srgbClr val="CCFFCC"/>
                </a:solidFill>
                <a:latin typeface="Baskerville" charset="0"/>
              </a:rPr>
              <a:t>The federal government paid farmers to plow under 10 million acres and slaughter 6 million p</a:t>
            </a:r>
            <a:r>
              <a:rPr lang="en-US" sz="2000">
                <a:solidFill>
                  <a:srgbClr val="CCFFCC"/>
                </a:solidFill>
                <a:latin typeface="Baskerville" charset="0"/>
              </a:rPr>
              <a:t>igs</a:t>
            </a:r>
          </a:p>
          <a:p>
            <a:pPr lvl="2">
              <a:spcBef>
                <a:spcPct val="10000"/>
              </a:spcBef>
              <a:buFontTx/>
              <a:buChar char="•"/>
            </a:pPr>
            <a:r>
              <a:rPr lang="en-US" sz="2000">
                <a:latin typeface="Baskerville" charset="0"/>
              </a:rPr>
              <a:t>The act upset many Americans because so many people were starving</a:t>
            </a:r>
          </a:p>
        </p:txBody>
      </p:sp>
      <p:pic>
        <p:nvPicPr>
          <p:cNvPr id="159747" name="Picture 12" descr="330318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33400"/>
            <a:ext cx="3705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8" name="Picture 14" descr="33032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533400"/>
            <a:ext cx="28209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6926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85800" y="0"/>
            <a:ext cx="7772400" cy="609600"/>
          </a:xfrm>
        </p:spPr>
        <p:txBody>
          <a:bodyPr/>
          <a:lstStyle/>
          <a:p>
            <a:pPr eaLnBrk="1" hangingPunct="1">
              <a:defRPr/>
            </a:pPr>
            <a:r>
              <a:rPr lang="en-US">
                <a:latin typeface="Times" charset="0"/>
                <a:ea typeface="+mj-ea"/>
              </a:rPr>
              <a:t>The Ism</a:t>
            </a:r>
            <a:r>
              <a:rPr lang="ja-JP" altLang="en-US">
                <a:latin typeface="Times" charset="0"/>
                <a:ea typeface="+mj-ea"/>
              </a:rPr>
              <a:t>’</a:t>
            </a:r>
            <a:r>
              <a:rPr lang="en-US">
                <a:latin typeface="Times" charset="0"/>
                <a:ea typeface="+mj-ea"/>
              </a:rPr>
              <a:t>s</a:t>
            </a:r>
          </a:p>
        </p:txBody>
      </p:sp>
      <p:pic>
        <p:nvPicPr>
          <p:cNvPr id="161794" name="Picture 2" descr="image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3048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3" descr="downlo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09600"/>
            <a:ext cx="29622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4" descr="download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609600"/>
            <a:ext cx="31321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5" descr="download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6" descr="images (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657600"/>
            <a:ext cx="3124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Picture 7" descr="FullSizeRend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683000"/>
            <a:ext cx="291623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3725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Hopefuls of 1932</a:t>
            </a:r>
            <a:endParaRPr lang="en-US" dirty="0"/>
          </a:p>
        </p:txBody>
      </p:sp>
      <p:sp>
        <p:nvSpPr>
          <p:cNvPr id="3" name="Content Placeholder 2"/>
          <p:cNvSpPr>
            <a:spLocks noGrp="1"/>
          </p:cNvSpPr>
          <p:nvPr>
            <p:ph idx="1"/>
          </p:nvPr>
        </p:nvSpPr>
        <p:spPr/>
        <p:txBody>
          <a:bodyPr/>
          <a:lstStyle/>
          <a:p>
            <a:r>
              <a:rPr lang="en-US" dirty="0" smtClean="0"/>
              <a:t>Roosevelt uses campaign to prove he isn’t an invalid</a:t>
            </a:r>
          </a:p>
          <a:p>
            <a:pPr lvl="1"/>
            <a:r>
              <a:rPr lang="en-US" dirty="0" smtClean="0"/>
              <a:t>Also attacks Hoovers spending policies</a:t>
            </a:r>
          </a:p>
          <a:p>
            <a:r>
              <a:rPr lang="en-US" dirty="0" smtClean="0"/>
              <a:t>Song “Happy Days Are Here Again” becomes campaign theme song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Farmers Not to Farm</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endParaRPr lang="en-US" dirty="0" smtClean="0"/>
          </a:p>
          <a:p>
            <a:r>
              <a:rPr lang="en-US" dirty="0" smtClean="0"/>
              <a:t>Soil Conservation and Domestic Allotment Act of 1936</a:t>
            </a:r>
          </a:p>
          <a:p>
            <a:pPr lvl="1"/>
            <a:r>
              <a:rPr lang="en-US" dirty="0" smtClean="0"/>
              <a:t>Pays for planting of soil conserving crops, or letting land lie fallow</a:t>
            </a:r>
          </a:p>
          <a:p>
            <a:pPr lvl="1"/>
            <a:endParaRPr lang="en-US" dirty="0" smtClean="0"/>
          </a:p>
          <a:p>
            <a:r>
              <a:rPr lang="en-US" dirty="0" smtClean="0"/>
              <a:t>Second Agricultural Adjustment Act of 1938</a:t>
            </a:r>
          </a:p>
          <a:p>
            <a:pPr lvl="1"/>
            <a:r>
              <a:rPr lang="en-US" dirty="0" smtClean="0"/>
              <a:t>Continues conservation payments</a:t>
            </a:r>
          </a:p>
          <a:p>
            <a:pPr lvl="1"/>
            <a:r>
              <a:rPr lang="en-US" dirty="0" smtClean="0"/>
              <a:t>Accepted by the Supreme Court</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Bowls and Black Blizzards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1933 drought causes massive dust storms in Midwestern states</a:t>
            </a:r>
          </a:p>
          <a:p>
            <a:pPr lvl="1"/>
            <a:r>
              <a:rPr lang="en-US" dirty="0" smtClean="0"/>
              <a:t>Dust hazardous to health</a:t>
            </a:r>
          </a:p>
          <a:p>
            <a:pPr lvl="1"/>
            <a:r>
              <a:rPr lang="en-US" dirty="0" smtClean="0"/>
              <a:t>Farmers migrate west to California</a:t>
            </a:r>
          </a:p>
          <a:p>
            <a:pPr lvl="1"/>
            <a:r>
              <a:rPr lang="en-US" dirty="0" smtClean="0"/>
              <a:t>Inspires Steinbeck’s </a:t>
            </a:r>
            <a:r>
              <a:rPr lang="en-US" i="1" dirty="0" smtClean="0"/>
              <a:t>The Grapes of Wrath</a:t>
            </a:r>
          </a:p>
          <a:p>
            <a:r>
              <a:rPr lang="en-US" dirty="0" smtClean="0"/>
              <a:t>Frazier-Lemke Farm Bankruptcy Act – 1934</a:t>
            </a:r>
          </a:p>
          <a:p>
            <a:pPr lvl="1"/>
            <a:r>
              <a:rPr lang="en-US" dirty="0" smtClean="0"/>
              <a:t>Suspends mortgage foreclosure for five years</a:t>
            </a:r>
          </a:p>
          <a:p>
            <a:pPr lvl="1"/>
            <a:r>
              <a:rPr lang="en-US" dirty="0" smtClean="0"/>
              <a:t>Overturned in 1935 by Supreme Court</a:t>
            </a:r>
          </a:p>
          <a:p>
            <a:r>
              <a:rPr lang="en-US" dirty="0" smtClean="0"/>
              <a:t>Resettlement Administration – 1935</a:t>
            </a:r>
          </a:p>
          <a:p>
            <a:pPr lvl="1"/>
            <a:r>
              <a:rPr lang="en-US" dirty="0" smtClean="0"/>
              <a:t>Help </a:t>
            </a:r>
            <a:r>
              <a:rPr lang="en-US" dirty="0" err="1" smtClean="0"/>
              <a:t>farmless</a:t>
            </a:r>
            <a:r>
              <a:rPr lang="en-US" dirty="0" smtClean="0"/>
              <a:t> farmers find better land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a:xfrm>
            <a:off x="0" y="152400"/>
            <a:ext cx="9144000" cy="533400"/>
          </a:xfrm>
        </p:spPr>
        <p:txBody>
          <a:bodyPr/>
          <a:lstStyle/>
          <a:p>
            <a:pPr eaLnBrk="1" hangingPunct="1">
              <a:defRPr/>
            </a:pPr>
            <a:r>
              <a:rPr lang="en-US" sz="4000" u="sng" dirty="0">
                <a:solidFill>
                  <a:srgbClr val="CCFFCC"/>
                </a:solidFill>
                <a:latin typeface="Baskerville" charset="0"/>
                <a:ea typeface="+mj-ea"/>
              </a:rPr>
              <a:t>The Dust Bowl</a:t>
            </a:r>
            <a:endParaRPr lang="en-US" u="sng" dirty="0">
              <a:solidFill>
                <a:srgbClr val="CCFFCC"/>
              </a:solidFill>
              <a:latin typeface="Baskerville" charset="0"/>
              <a:ea typeface="+mj-ea"/>
            </a:endParaRPr>
          </a:p>
        </p:txBody>
      </p:sp>
      <p:sp>
        <p:nvSpPr>
          <p:cNvPr id="77826" name="Text Box 3"/>
          <p:cNvSpPr txBox="1">
            <a:spLocks noChangeArrowheads="1"/>
          </p:cNvSpPr>
          <p:nvPr/>
        </p:nvSpPr>
        <p:spPr bwMode="auto">
          <a:xfrm>
            <a:off x="115888" y="990600"/>
            <a:ext cx="899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25000"/>
              </a:spcBef>
              <a:buFontTx/>
              <a:buChar char="•"/>
            </a:pPr>
            <a:r>
              <a:rPr lang="en-US" sz="2400">
                <a:solidFill>
                  <a:srgbClr val="CCFFCC"/>
                </a:solidFill>
                <a:latin typeface="Baskerville" charset="0"/>
              </a:rPr>
              <a:t>Farmers in the Great Plains area faced severe dust storms in the 1930</a:t>
            </a:r>
            <a:r>
              <a:rPr lang="ja-JP" altLang="en-US" sz="2400">
                <a:solidFill>
                  <a:srgbClr val="CCFFCC"/>
                </a:solidFill>
                <a:latin typeface="Baskerville" charset="0"/>
              </a:rPr>
              <a:t>’</a:t>
            </a:r>
            <a:r>
              <a:rPr lang="en-US" altLang="ja-JP" sz="2400">
                <a:solidFill>
                  <a:srgbClr val="CCFFCC"/>
                </a:solidFill>
                <a:latin typeface="Baskerville" charset="0"/>
              </a:rPr>
              <a:t>s</a:t>
            </a:r>
          </a:p>
          <a:p>
            <a:pPr lvl="1">
              <a:spcBef>
                <a:spcPct val="25000"/>
              </a:spcBef>
              <a:buFontTx/>
              <a:buChar char="•"/>
            </a:pPr>
            <a:r>
              <a:rPr lang="en-US" sz="2000">
                <a:solidFill>
                  <a:srgbClr val="CCFFCC"/>
                </a:solidFill>
                <a:latin typeface="Baskerville" charset="0"/>
              </a:rPr>
              <a:t>Caused by overproduction of the land which was followed by a drought</a:t>
            </a:r>
          </a:p>
          <a:p>
            <a:pPr lvl="1">
              <a:spcBef>
                <a:spcPct val="25000"/>
              </a:spcBef>
              <a:buFontTx/>
              <a:buChar char="•"/>
            </a:pPr>
            <a:r>
              <a:rPr lang="en-US" sz="2000">
                <a:solidFill>
                  <a:srgbClr val="CCFFCC"/>
                </a:solidFill>
                <a:latin typeface="Baskerville" charset="0"/>
              </a:rPr>
              <a:t>There are few trees and little grass to hold the soil down</a:t>
            </a:r>
          </a:p>
        </p:txBody>
      </p:sp>
      <p:pic>
        <p:nvPicPr>
          <p:cNvPr id="7782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0"/>
            <a:ext cx="48006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2" descr="s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11513"/>
            <a:ext cx="47244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1102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38200" y="76200"/>
            <a:ext cx="7391400" cy="533400"/>
          </a:xfrm>
        </p:spPr>
        <p:txBody>
          <a:bodyPr/>
          <a:lstStyle/>
          <a:p>
            <a:pPr eaLnBrk="1" hangingPunct="1">
              <a:defRPr/>
            </a:pPr>
            <a:r>
              <a:rPr lang="en-US" sz="4000" u="sng">
                <a:solidFill>
                  <a:schemeClr val="tx1"/>
                </a:solidFill>
                <a:latin typeface="Baskerville" charset="0"/>
                <a:ea typeface="+mj-ea"/>
              </a:rPr>
              <a:t>The Dust Bowl</a:t>
            </a:r>
          </a:p>
        </p:txBody>
      </p:sp>
      <p:sp>
        <p:nvSpPr>
          <p:cNvPr id="79874" name="Text Box 3"/>
          <p:cNvSpPr txBox="1">
            <a:spLocks noChangeArrowheads="1"/>
          </p:cNvSpPr>
          <p:nvPr/>
        </p:nvSpPr>
        <p:spPr bwMode="auto">
          <a:xfrm>
            <a:off x="76200" y="4724400"/>
            <a:ext cx="906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25000"/>
              </a:spcBef>
              <a:buFontTx/>
              <a:buChar char="•"/>
            </a:pPr>
            <a:r>
              <a:rPr lang="en-US" sz="2000">
                <a:solidFill>
                  <a:srgbClr val="CCFFCC"/>
                </a:solidFill>
                <a:latin typeface="Baskerville" charset="0"/>
              </a:rPr>
              <a:t>Violent wind storms swept across Kansas, Oklahoma, Texas, New Mexico and Colorado carrying large amounts of dust with them, often traveling hundreds of miles</a:t>
            </a:r>
          </a:p>
          <a:p>
            <a:pPr lvl="1">
              <a:spcBef>
                <a:spcPct val="25000"/>
              </a:spcBef>
              <a:buFontTx/>
              <a:buChar char="•"/>
            </a:pPr>
            <a:r>
              <a:rPr lang="en-US" sz="2000">
                <a:latin typeface="Baskerville" charset="0"/>
              </a:rPr>
              <a:t>One storm in 1934 was so bad that the dust reportedly reached the East Coast </a:t>
            </a:r>
          </a:p>
          <a:p>
            <a:pPr>
              <a:spcBef>
                <a:spcPct val="25000"/>
              </a:spcBef>
              <a:buFontTx/>
              <a:buChar char="•"/>
            </a:pPr>
            <a:r>
              <a:rPr lang="en-US" sz="2000">
                <a:solidFill>
                  <a:srgbClr val="CCFFCC"/>
                </a:solidFill>
                <a:latin typeface="Baskerville" charset="0"/>
              </a:rPr>
              <a:t>These areas became known as the </a:t>
            </a:r>
            <a:r>
              <a:rPr lang="ja-JP" altLang="en-US" sz="2000">
                <a:solidFill>
                  <a:srgbClr val="CCFFCC"/>
                </a:solidFill>
                <a:latin typeface="Baskerville" charset="0"/>
              </a:rPr>
              <a:t>“</a:t>
            </a:r>
            <a:r>
              <a:rPr lang="en-US" altLang="ja-JP" sz="2000">
                <a:solidFill>
                  <a:srgbClr val="CCFFCC"/>
                </a:solidFill>
                <a:latin typeface="Baskerville" charset="0"/>
              </a:rPr>
              <a:t>Dust Bowl</a:t>
            </a:r>
            <a:r>
              <a:rPr lang="ja-JP" altLang="en-US" sz="2000">
                <a:solidFill>
                  <a:srgbClr val="CCFFCC"/>
                </a:solidFill>
                <a:latin typeface="Baskerville" charset="0"/>
              </a:rPr>
              <a:t>”</a:t>
            </a:r>
            <a:endParaRPr lang="en-US" sz="1800">
              <a:solidFill>
                <a:srgbClr val="CCFFCC"/>
              </a:solidFill>
              <a:latin typeface="Baskerville" charset="0"/>
            </a:endParaRPr>
          </a:p>
        </p:txBody>
      </p:sp>
      <p:pic>
        <p:nvPicPr>
          <p:cNvPr id="79875" name="Picture 14" descr="dustbowlmap"/>
          <p:cNvPicPr>
            <a:picLocks noChangeAspect="1" noChangeArrowheads="1"/>
          </p:cNvPicPr>
          <p:nvPr/>
        </p:nvPicPr>
        <p:blipFill>
          <a:blip r:embed="rId3">
            <a:extLst>
              <a:ext uri="{28A0092B-C50C-407E-A947-70E740481C1C}">
                <a14:useLocalDpi xmlns:a14="http://schemas.microsoft.com/office/drawing/2010/main" val="0"/>
              </a:ext>
            </a:extLst>
          </a:blip>
          <a:srcRect t="6590"/>
          <a:stretch>
            <a:fillRect/>
          </a:stretch>
        </p:blipFill>
        <p:spPr bwMode="auto">
          <a:xfrm>
            <a:off x="1143000" y="762000"/>
            <a:ext cx="65532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2620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79475"/>
            <a:ext cx="89916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607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2182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7" descr="DustBowlBig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0650"/>
            <a:ext cx="84582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365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029" descr="dustbowl"/>
          <p:cNvPicPr>
            <a:picLocks noChangeAspect="1" noChangeArrowheads="1"/>
          </p:cNvPicPr>
          <p:nvPr/>
        </p:nvPicPr>
        <p:blipFill>
          <a:blip r:embed="rId3">
            <a:extLst>
              <a:ext uri="{28A0092B-C50C-407E-A947-70E740481C1C}">
                <a14:useLocalDpi xmlns:a14="http://schemas.microsoft.com/office/drawing/2010/main" val="0"/>
              </a:ext>
            </a:extLst>
          </a:blip>
          <a:srcRect r="4762"/>
          <a:stretch>
            <a:fillRect/>
          </a:stretch>
        </p:blipFill>
        <p:spPr bwMode="auto">
          <a:xfrm>
            <a:off x="152400" y="228600"/>
            <a:ext cx="89154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396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dustbowl"/>
          <p:cNvPicPr>
            <a:picLocks noChangeAspect="1" noChangeArrowheads="1"/>
          </p:cNvPicPr>
          <p:nvPr/>
        </p:nvPicPr>
        <p:blipFill>
          <a:blip r:embed="rId3">
            <a:extLst>
              <a:ext uri="{28A0092B-C50C-407E-A947-70E740481C1C}">
                <a14:useLocalDpi xmlns:a14="http://schemas.microsoft.com/office/drawing/2010/main" val="0"/>
              </a:ext>
            </a:extLst>
          </a:blip>
          <a:srcRect l="5406" t="1471" r="937" b="1410"/>
          <a:stretch>
            <a:fillRect/>
          </a:stretch>
        </p:blipFill>
        <p:spPr bwMode="auto">
          <a:xfrm>
            <a:off x="457200" y="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5"/>
          <p:cNvSpPr>
            <a:spLocks noChangeArrowheads="1"/>
          </p:cNvSpPr>
          <p:nvPr/>
        </p:nvSpPr>
        <p:spPr bwMode="auto">
          <a:xfrm>
            <a:off x="762000" y="5334000"/>
            <a:ext cx="754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800">
                <a:latin typeface="Baskerville" charset="0"/>
              </a:rPr>
              <a:t>Cows were found dead, bellies loaded with dust… It also killed people: </a:t>
            </a:r>
          </a:p>
          <a:p>
            <a:pPr algn="ctr"/>
            <a:r>
              <a:rPr lang="en-US" sz="1800">
                <a:latin typeface="Baskerville" charset="0"/>
              </a:rPr>
              <a:t>there was so much floating particulate matter in the air that children would develop </a:t>
            </a:r>
            <a:r>
              <a:rPr lang="ja-JP" altLang="en-US" sz="1800">
                <a:latin typeface="Baskerville" charset="0"/>
              </a:rPr>
              <a:t>“</a:t>
            </a:r>
            <a:r>
              <a:rPr lang="en-US" altLang="ja-JP" sz="1800">
                <a:latin typeface="Baskerville" charset="0"/>
              </a:rPr>
              <a:t>dust pneumonia</a:t>
            </a:r>
            <a:r>
              <a:rPr lang="ja-JP" altLang="en-US" sz="1800">
                <a:latin typeface="Baskerville" charset="0"/>
              </a:rPr>
              <a:t>”</a:t>
            </a:r>
            <a:r>
              <a:rPr lang="en-US" altLang="ja-JP" sz="1800">
                <a:latin typeface="Baskerville" charset="0"/>
              </a:rPr>
              <a:t> --- a form of silicosis, and die of suffocation. </a:t>
            </a:r>
          </a:p>
          <a:p>
            <a:pPr algn="ctr"/>
            <a:r>
              <a:rPr lang="en-US" sz="1800">
                <a:solidFill>
                  <a:srgbClr val="FFE93D"/>
                </a:solidFill>
                <a:latin typeface="Baskerville" charset="0"/>
              </a:rPr>
              <a:t>~Timothy Egan~</a:t>
            </a:r>
          </a:p>
        </p:txBody>
      </p:sp>
    </p:spTree>
    <p:extLst>
      <p:ext uri="{BB962C8B-B14F-4D97-AF65-F5344CB8AC3E}">
        <p14:creationId xmlns:p14="http://schemas.microsoft.com/office/powerpoint/2010/main" val="42444229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7"/>
          <p:cNvSpPr>
            <a:spLocks noGrp="1" noChangeArrowheads="1"/>
          </p:cNvSpPr>
          <p:nvPr>
            <p:ph idx="1"/>
          </p:nvPr>
        </p:nvSpPr>
        <p:spPr>
          <a:xfrm>
            <a:off x="685800" y="5486400"/>
            <a:ext cx="7696200" cy="1295400"/>
          </a:xfrm>
        </p:spPr>
        <p:txBody>
          <a:bodyPr/>
          <a:lstStyle/>
          <a:p>
            <a:pPr algn="ctr" eaLnBrk="1" hangingPunct="1">
              <a:lnSpc>
                <a:spcPct val="80000"/>
              </a:lnSpc>
              <a:buFontTx/>
              <a:buNone/>
              <a:defRPr/>
            </a:pPr>
            <a:r>
              <a:rPr lang="en-US" sz="2000">
                <a:latin typeface="Baskerville" charset="0"/>
                <a:ea typeface="+mn-ea"/>
              </a:rPr>
              <a:t>The animals died.</a:t>
            </a:r>
          </a:p>
          <a:p>
            <a:pPr algn="ctr" eaLnBrk="1" hangingPunct="1">
              <a:lnSpc>
                <a:spcPct val="80000"/>
              </a:lnSpc>
              <a:buFontTx/>
              <a:buNone/>
              <a:defRPr/>
            </a:pPr>
            <a:r>
              <a:rPr lang="en-US" sz="2000">
                <a:latin typeface="Baskerville" charset="0"/>
                <a:ea typeface="+mn-ea"/>
              </a:rPr>
              <a:t>Then the people moved away, </a:t>
            </a:r>
          </a:p>
          <a:p>
            <a:pPr algn="ctr" eaLnBrk="1" hangingPunct="1">
              <a:lnSpc>
                <a:spcPct val="80000"/>
              </a:lnSpc>
              <a:buFontTx/>
              <a:buNone/>
              <a:defRPr/>
            </a:pPr>
            <a:r>
              <a:rPr lang="en-US" sz="2000">
                <a:latin typeface="Baskerville" charset="0"/>
                <a:ea typeface="+mn-ea"/>
              </a:rPr>
              <a:t>or, as often, died or went crazy. </a:t>
            </a:r>
          </a:p>
          <a:p>
            <a:pPr algn="ctr" eaLnBrk="1" hangingPunct="1">
              <a:lnSpc>
                <a:spcPct val="80000"/>
              </a:lnSpc>
              <a:buFontTx/>
              <a:buNone/>
              <a:defRPr/>
            </a:pPr>
            <a:r>
              <a:rPr lang="en-US" sz="2000">
                <a:solidFill>
                  <a:srgbClr val="FFE93D"/>
                </a:solidFill>
                <a:latin typeface="Baskerville" charset="0"/>
                <a:ea typeface="+mn-ea"/>
              </a:rPr>
              <a:t>~Timothy Egan~</a:t>
            </a:r>
            <a:endParaRPr lang="en-US" sz="2000">
              <a:latin typeface="Baskerville" charset="0"/>
              <a:ea typeface="+mn-ea"/>
            </a:endParaRPr>
          </a:p>
        </p:txBody>
      </p:sp>
      <p:pic>
        <p:nvPicPr>
          <p:cNvPr id="92162" name="Picture 1028" descr="house%2520covered%2520in%2520dust"/>
          <p:cNvPicPr>
            <a:picLocks noChangeAspect="1" noChangeArrowheads="1"/>
          </p:cNvPicPr>
          <p:nvPr/>
        </p:nvPicPr>
        <p:blipFill>
          <a:blip r:embed="rId3">
            <a:extLst>
              <a:ext uri="{28A0092B-C50C-407E-A947-70E740481C1C}">
                <a14:useLocalDpi xmlns:a14="http://schemas.microsoft.com/office/drawing/2010/main" val="0"/>
              </a:ext>
            </a:extLst>
          </a:blip>
          <a:srcRect l="5479" t="4762" r="6850" b="5714"/>
          <a:stretch>
            <a:fillRect/>
          </a:stretch>
        </p:blipFill>
        <p:spPr bwMode="auto">
          <a:xfrm>
            <a:off x="76200" y="457200"/>
            <a:ext cx="44958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1029" descr="dust_bow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95400"/>
            <a:ext cx="44196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792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609600" y="152400"/>
            <a:ext cx="7772400" cy="533400"/>
          </a:xfrm>
        </p:spPr>
        <p:txBody>
          <a:bodyPr/>
          <a:lstStyle/>
          <a:p>
            <a:pPr eaLnBrk="1" hangingPunct="1">
              <a:defRPr/>
            </a:pPr>
            <a:r>
              <a:rPr lang="en-US" u="sng" dirty="0">
                <a:solidFill>
                  <a:srgbClr val="CCFFCC"/>
                </a:solidFill>
                <a:latin typeface="Baskerville" charset="0"/>
                <a:ea typeface="+mj-ea"/>
              </a:rPr>
              <a:t>The Election of 1932</a:t>
            </a:r>
          </a:p>
        </p:txBody>
      </p:sp>
      <p:sp>
        <p:nvSpPr>
          <p:cNvPr id="133122" name="Text Box 3"/>
          <p:cNvSpPr txBox="1">
            <a:spLocks noChangeArrowheads="1"/>
          </p:cNvSpPr>
          <p:nvPr/>
        </p:nvSpPr>
        <p:spPr bwMode="auto">
          <a:xfrm>
            <a:off x="228600" y="5029200"/>
            <a:ext cx="868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25000"/>
              </a:spcBef>
              <a:buFontTx/>
              <a:buChar char="•"/>
            </a:pPr>
            <a:r>
              <a:rPr lang="en-US" sz="2400" u="sng">
                <a:solidFill>
                  <a:srgbClr val="CCFFCC"/>
                </a:solidFill>
                <a:latin typeface="Baskerville" charset="0"/>
              </a:rPr>
              <a:t>Herbert Hoover is easily defeated by Franklin Delano Roosevelt</a:t>
            </a:r>
          </a:p>
          <a:p>
            <a:pPr lvl="1">
              <a:spcBef>
                <a:spcPct val="25000"/>
              </a:spcBef>
              <a:buFontTx/>
              <a:buChar char="•"/>
            </a:pPr>
            <a:r>
              <a:rPr lang="ja-JP" altLang="en-US" sz="2000">
                <a:latin typeface="Baskerville" charset="0"/>
              </a:rPr>
              <a:t>“</a:t>
            </a:r>
            <a:r>
              <a:rPr lang="en-US" altLang="ja-JP" sz="2000">
                <a:latin typeface="Baskerville" charset="0"/>
              </a:rPr>
              <a:t>FDR</a:t>
            </a:r>
            <a:r>
              <a:rPr lang="ja-JP" altLang="en-US" sz="2000">
                <a:latin typeface="Baskerville" charset="0"/>
              </a:rPr>
              <a:t>”</a:t>
            </a:r>
            <a:r>
              <a:rPr lang="en-US" altLang="ja-JP" sz="2000">
                <a:latin typeface="Baskerville" charset="0"/>
              </a:rPr>
              <a:t> was a 2-term governor of New York who had helped improve conditions for the people of his state</a:t>
            </a:r>
          </a:p>
          <a:p>
            <a:pPr lvl="1">
              <a:spcBef>
                <a:spcPct val="25000"/>
              </a:spcBef>
              <a:buFontTx/>
              <a:buChar char="•"/>
            </a:pPr>
            <a:r>
              <a:rPr lang="en-US" sz="2000">
                <a:latin typeface="Baskerville" charset="0"/>
              </a:rPr>
              <a:t>Distant cousin to Theodore Roosevelt and married to Teddy</a:t>
            </a:r>
            <a:r>
              <a:rPr lang="ja-JP" altLang="en-US" sz="2000">
                <a:latin typeface="Baskerville" charset="0"/>
              </a:rPr>
              <a:t>’</a:t>
            </a:r>
            <a:r>
              <a:rPr lang="en-US" altLang="ja-JP" sz="2000">
                <a:latin typeface="Baskerville" charset="0"/>
              </a:rPr>
              <a:t>s niece, Eleanor</a:t>
            </a:r>
            <a:endParaRPr lang="en-US" sz="2000">
              <a:latin typeface="Baskerville" charset="0"/>
            </a:endParaRPr>
          </a:p>
        </p:txBody>
      </p:sp>
      <p:pic>
        <p:nvPicPr>
          <p:cNvPr id="133123" name="Picture 4"/>
          <p:cNvPicPr>
            <a:picLocks noChangeAspect="1" noChangeArrowheads="1"/>
          </p:cNvPicPr>
          <p:nvPr/>
        </p:nvPicPr>
        <p:blipFill>
          <a:blip r:embed="rId3">
            <a:extLst>
              <a:ext uri="{28A0092B-C50C-407E-A947-70E740481C1C}">
                <a14:useLocalDpi xmlns:a14="http://schemas.microsoft.com/office/drawing/2010/main" val="0"/>
              </a:ext>
            </a:extLst>
          </a:blip>
          <a:srcRect r="7715"/>
          <a:stretch>
            <a:fillRect/>
          </a:stretch>
        </p:blipFill>
        <p:spPr bwMode="auto">
          <a:xfrm>
            <a:off x="152400" y="1219200"/>
            <a:ext cx="25987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5"/>
          <p:cNvPicPr>
            <a:picLocks noChangeAspect="1" noChangeArrowheads="1"/>
          </p:cNvPicPr>
          <p:nvPr/>
        </p:nvPicPr>
        <p:blipFill>
          <a:blip r:embed="rId4">
            <a:extLst>
              <a:ext uri="{28A0092B-C50C-407E-A947-70E740481C1C}">
                <a14:useLocalDpi xmlns:a14="http://schemas.microsoft.com/office/drawing/2010/main" val="0"/>
              </a:ext>
            </a:extLst>
          </a:blip>
          <a:srcRect l="8917" r="4892"/>
          <a:stretch>
            <a:fillRect/>
          </a:stretch>
        </p:blipFill>
        <p:spPr bwMode="auto">
          <a:xfrm>
            <a:off x="6394450" y="1219200"/>
            <a:ext cx="25971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7"/>
          <p:cNvPicPr>
            <a:picLocks noChangeAspect="1" noChangeArrowheads="1"/>
          </p:cNvPicPr>
          <p:nvPr/>
        </p:nvPicPr>
        <p:blipFill>
          <a:blip r:embed="rId5">
            <a:extLst>
              <a:ext uri="{28A0092B-C50C-407E-A947-70E740481C1C}">
                <a14:useLocalDpi xmlns:a14="http://schemas.microsoft.com/office/drawing/2010/main" val="0"/>
              </a:ext>
            </a:extLst>
          </a:blip>
          <a:srcRect t="4727" r="27959" b="19643"/>
          <a:stretch>
            <a:fillRect/>
          </a:stretch>
        </p:blipFill>
        <p:spPr bwMode="auto">
          <a:xfrm>
            <a:off x="3048000" y="1677988"/>
            <a:ext cx="32004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7974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027"/>
          <p:cNvPicPr>
            <a:picLocks noChangeAspect="1" noChangeArrowheads="1"/>
          </p:cNvPicPr>
          <p:nvPr/>
        </p:nvPicPr>
        <p:blipFill>
          <a:blip r:embed="rId3">
            <a:extLst>
              <a:ext uri="{28A0092B-C50C-407E-A947-70E740481C1C}">
                <a14:useLocalDpi xmlns:a14="http://schemas.microsoft.com/office/drawing/2010/main" val="0"/>
              </a:ext>
            </a:extLst>
          </a:blip>
          <a:srcRect t="1819" r="15201" b="10909"/>
          <a:stretch>
            <a:fillRect/>
          </a:stretch>
        </p:blipFill>
        <p:spPr bwMode="auto">
          <a:xfrm>
            <a:off x="533400" y="3124200"/>
            <a:ext cx="28511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Picture 1028"/>
          <p:cNvPicPr>
            <a:picLocks noChangeAspect="1" noChangeArrowheads="1"/>
          </p:cNvPicPr>
          <p:nvPr/>
        </p:nvPicPr>
        <p:blipFill>
          <a:blip r:embed="rId4">
            <a:extLst>
              <a:ext uri="{28A0092B-C50C-407E-A947-70E740481C1C}">
                <a14:useLocalDpi xmlns:a14="http://schemas.microsoft.com/office/drawing/2010/main" val="0"/>
              </a:ext>
            </a:extLst>
          </a:blip>
          <a:srcRect l="4607" t="2222" r="3262" b="2222"/>
          <a:stretch>
            <a:fillRect/>
          </a:stretch>
        </p:blipFill>
        <p:spPr bwMode="auto">
          <a:xfrm>
            <a:off x="5999163" y="152400"/>
            <a:ext cx="27638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6200"/>
            <a:ext cx="5334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1030" descr="pumping water-dust bow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263900"/>
            <a:ext cx="4800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196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2"/>
          <p:cNvSpPr>
            <a:spLocks noGrp="1" noChangeArrowheads="1"/>
          </p:cNvSpPr>
          <p:nvPr>
            <p:ph type="title"/>
          </p:nvPr>
        </p:nvSpPr>
        <p:spPr>
          <a:xfrm>
            <a:off x="0" y="152400"/>
            <a:ext cx="9144000" cy="533400"/>
          </a:xfrm>
        </p:spPr>
        <p:txBody>
          <a:bodyPr/>
          <a:lstStyle/>
          <a:p>
            <a:pPr eaLnBrk="1" hangingPunct="1">
              <a:defRPr/>
            </a:pPr>
            <a:r>
              <a:rPr lang="en-US" sz="4000" u="sng">
                <a:solidFill>
                  <a:schemeClr val="tx1"/>
                </a:solidFill>
                <a:latin typeface="Baskerville" charset="0"/>
                <a:ea typeface="+mj-ea"/>
              </a:rPr>
              <a:t>The Dust Bowl</a:t>
            </a:r>
          </a:p>
        </p:txBody>
      </p:sp>
      <p:sp>
        <p:nvSpPr>
          <p:cNvPr id="96258" name="Text Box 3"/>
          <p:cNvSpPr txBox="1">
            <a:spLocks noChangeArrowheads="1"/>
          </p:cNvSpPr>
          <p:nvPr/>
        </p:nvSpPr>
        <p:spPr bwMode="auto">
          <a:xfrm>
            <a:off x="152400" y="48006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35000"/>
              </a:spcBef>
              <a:buFontTx/>
              <a:buChar char="•"/>
            </a:pPr>
            <a:r>
              <a:rPr lang="en-US" sz="2400">
                <a:solidFill>
                  <a:srgbClr val="CCFFCC"/>
                </a:solidFill>
                <a:latin typeface="Baskerville" charset="0"/>
              </a:rPr>
              <a:t>Many farmers in the dust bowl were forced to leave their homes</a:t>
            </a:r>
          </a:p>
          <a:p>
            <a:pPr lvl="1">
              <a:spcBef>
                <a:spcPct val="35000"/>
              </a:spcBef>
              <a:buFontTx/>
              <a:buChar char="•"/>
            </a:pPr>
            <a:r>
              <a:rPr lang="en-US" sz="2000">
                <a:solidFill>
                  <a:srgbClr val="CCFFCC"/>
                </a:solidFill>
                <a:latin typeface="Baskerville" charset="0"/>
              </a:rPr>
              <a:t>Many traveled to California, searching for work as migrant laborers</a:t>
            </a:r>
            <a:endParaRPr lang="en-US" sz="2400">
              <a:solidFill>
                <a:srgbClr val="CCFFCC"/>
              </a:solidFill>
              <a:latin typeface="Baskerville" charset="0"/>
            </a:endParaRPr>
          </a:p>
          <a:p>
            <a:pPr lvl="1">
              <a:spcBef>
                <a:spcPct val="35000"/>
              </a:spcBef>
              <a:buFontTx/>
              <a:buChar char="•"/>
            </a:pPr>
            <a:r>
              <a:rPr lang="en-US" sz="2000">
                <a:solidFill>
                  <a:srgbClr val="CCFFCC"/>
                </a:solidFill>
                <a:latin typeface="Baskerville" charset="0"/>
              </a:rPr>
              <a:t>Were nicknamed </a:t>
            </a:r>
            <a:r>
              <a:rPr lang="ja-JP" altLang="en-US" sz="2000">
                <a:solidFill>
                  <a:srgbClr val="CCFFCC"/>
                </a:solidFill>
                <a:latin typeface="Baskerville" charset="0"/>
              </a:rPr>
              <a:t>“</a:t>
            </a:r>
            <a:r>
              <a:rPr lang="en-US" altLang="ja-JP" sz="2000">
                <a:solidFill>
                  <a:srgbClr val="CCFFCC"/>
                </a:solidFill>
                <a:latin typeface="Baskerville" charset="0"/>
              </a:rPr>
              <a:t>Oakies</a:t>
            </a:r>
            <a:r>
              <a:rPr lang="ja-JP" altLang="en-US" sz="2000">
                <a:solidFill>
                  <a:srgbClr val="CCFFCC"/>
                </a:solidFill>
                <a:latin typeface="Baskerville" charset="0"/>
              </a:rPr>
              <a:t>”</a:t>
            </a:r>
            <a:r>
              <a:rPr lang="en-US" altLang="ja-JP" sz="2000">
                <a:solidFill>
                  <a:srgbClr val="CCFFCC"/>
                </a:solidFill>
                <a:latin typeface="Baskerville" charset="0"/>
              </a:rPr>
              <a:t>--a term that became used for all immigrants </a:t>
            </a:r>
            <a:r>
              <a:rPr lang="en-US" altLang="ja-JP" sz="1800">
                <a:solidFill>
                  <a:srgbClr val="CCFFCC"/>
                </a:solidFill>
                <a:latin typeface="Baskerville" charset="0"/>
              </a:rPr>
              <a:t>(not just those from Oklahoma)</a:t>
            </a:r>
            <a:endParaRPr lang="en-US" sz="2400">
              <a:solidFill>
                <a:srgbClr val="CCFFCC"/>
              </a:solidFill>
              <a:latin typeface="Baskerville" charset="0"/>
            </a:endParaRPr>
          </a:p>
        </p:txBody>
      </p:sp>
      <p:pic>
        <p:nvPicPr>
          <p:cNvPr id="962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31575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90600"/>
            <a:ext cx="32766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17"/>
          <p:cNvPicPr>
            <a:picLocks noChangeAspect="1" noChangeArrowheads="1"/>
          </p:cNvPicPr>
          <p:nvPr/>
        </p:nvPicPr>
        <p:blipFill>
          <a:blip r:embed="rId5">
            <a:extLst>
              <a:ext uri="{28A0092B-C50C-407E-A947-70E740481C1C}">
                <a14:useLocalDpi xmlns:a14="http://schemas.microsoft.com/office/drawing/2010/main" val="0"/>
              </a:ext>
            </a:extLst>
          </a:blip>
          <a:srcRect l="2463" t="3703" r="1488" b="1852"/>
          <a:stretch>
            <a:fillRect/>
          </a:stretch>
        </p:blipFill>
        <p:spPr bwMode="auto">
          <a:xfrm>
            <a:off x="2895600" y="685800"/>
            <a:ext cx="3146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1178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76200"/>
            <a:ext cx="7772400" cy="533400"/>
          </a:xfrm>
        </p:spPr>
        <p:txBody>
          <a:bodyPr/>
          <a:lstStyle/>
          <a:p>
            <a:pPr eaLnBrk="1" hangingPunct="1">
              <a:defRPr/>
            </a:pPr>
            <a:r>
              <a:rPr lang="en-US" sz="4000" u="sng">
                <a:solidFill>
                  <a:schemeClr val="tx1"/>
                </a:solidFill>
                <a:latin typeface="Baskerville" charset="0"/>
                <a:ea typeface="+mj-ea"/>
              </a:rPr>
              <a:t>Migrant Families</a:t>
            </a:r>
            <a:endParaRPr lang="en-US">
              <a:latin typeface="Times" charset="0"/>
              <a:ea typeface="+mj-ea"/>
            </a:endParaRPr>
          </a:p>
        </p:txBody>
      </p:sp>
      <p:pic>
        <p:nvPicPr>
          <p:cNvPr id="98306" name="Picture 6"/>
          <p:cNvPicPr>
            <a:picLocks noChangeAspect="1" noChangeArrowheads="1"/>
          </p:cNvPicPr>
          <p:nvPr/>
        </p:nvPicPr>
        <p:blipFill>
          <a:blip r:embed="rId3">
            <a:extLst>
              <a:ext uri="{28A0092B-C50C-407E-A947-70E740481C1C}">
                <a14:useLocalDpi xmlns:a14="http://schemas.microsoft.com/office/drawing/2010/main" val="0"/>
              </a:ext>
            </a:extLst>
          </a:blip>
          <a:srcRect l="3404" t="4839" r="8820" b="3226"/>
          <a:stretch>
            <a:fillRect/>
          </a:stretch>
        </p:blipFill>
        <p:spPr bwMode="auto">
          <a:xfrm>
            <a:off x="4724400" y="1219200"/>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7"/>
          <p:cNvPicPr>
            <a:picLocks noChangeAspect="1" noChangeArrowheads="1"/>
          </p:cNvPicPr>
          <p:nvPr/>
        </p:nvPicPr>
        <p:blipFill>
          <a:blip r:embed="rId4">
            <a:extLst>
              <a:ext uri="{28A0092B-C50C-407E-A947-70E740481C1C}">
                <a14:useLocalDpi xmlns:a14="http://schemas.microsoft.com/office/drawing/2010/main" val="0"/>
              </a:ext>
            </a:extLst>
          </a:blip>
          <a:srcRect l="1646" t="1538" r="1234" b="1538"/>
          <a:stretch>
            <a:fillRect/>
          </a:stretch>
        </p:blipFill>
        <p:spPr bwMode="auto">
          <a:xfrm>
            <a:off x="76200" y="1219200"/>
            <a:ext cx="449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6719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76200"/>
            <a:ext cx="7772400" cy="533400"/>
          </a:xfrm>
        </p:spPr>
        <p:txBody>
          <a:bodyPr/>
          <a:lstStyle/>
          <a:p>
            <a:pPr eaLnBrk="1" hangingPunct="1">
              <a:defRPr/>
            </a:pPr>
            <a:r>
              <a:rPr lang="en-US" sz="4000" u="sng">
                <a:solidFill>
                  <a:schemeClr val="tx1"/>
                </a:solidFill>
                <a:latin typeface="Baskerville" charset="0"/>
                <a:ea typeface="+mj-ea"/>
              </a:rPr>
              <a:t>Migrant Camps</a:t>
            </a:r>
          </a:p>
        </p:txBody>
      </p:sp>
      <p:pic>
        <p:nvPicPr>
          <p:cNvPr id="1003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0"/>
            <a:ext cx="5740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91367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8200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996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p:cNvPicPr>
            <a:picLocks noChangeAspect="1" noChangeArrowheads="1"/>
          </p:cNvPicPr>
          <p:nvPr/>
        </p:nvPicPr>
        <p:blipFill>
          <a:blip r:embed="rId3">
            <a:extLst>
              <a:ext uri="{28A0092B-C50C-407E-A947-70E740481C1C}">
                <a14:useLocalDpi xmlns:a14="http://schemas.microsoft.com/office/drawing/2010/main" val="0"/>
              </a:ext>
            </a:extLst>
          </a:blip>
          <a:srcRect l="2856" t="3848" r="4286" b="3807"/>
          <a:stretch>
            <a:fillRect/>
          </a:stretch>
        </p:blipFill>
        <p:spPr bwMode="auto">
          <a:xfrm>
            <a:off x="152400" y="228600"/>
            <a:ext cx="8763000"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2405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2700"/>
            <a:ext cx="47244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8" name="Picture 6"/>
          <p:cNvPicPr>
            <a:picLocks noChangeAspect="1" noChangeArrowheads="1"/>
          </p:cNvPicPr>
          <p:nvPr/>
        </p:nvPicPr>
        <p:blipFill>
          <a:blip r:embed="rId4">
            <a:extLst>
              <a:ext uri="{28A0092B-C50C-407E-A947-70E740481C1C}">
                <a14:useLocalDpi xmlns:a14="http://schemas.microsoft.com/office/drawing/2010/main" val="0"/>
              </a:ext>
            </a:extLst>
          </a:blip>
          <a:srcRect l="1639" t="2367" r="1639" b="5325"/>
          <a:stretch>
            <a:fillRect/>
          </a:stretch>
        </p:blipFill>
        <p:spPr bwMode="auto">
          <a:xfrm>
            <a:off x="25400" y="0"/>
            <a:ext cx="41910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11"/>
          <p:cNvPicPr>
            <a:picLocks noChangeAspect="1" noChangeArrowheads="1"/>
          </p:cNvPicPr>
          <p:nvPr/>
        </p:nvPicPr>
        <p:blipFill>
          <a:blip r:embed="rId5">
            <a:extLst>
              <a:ext uri="{28A0092B-C50C-407E-A947-70E740481C1C}">
                <a14:useLocalDpi xmlns:a14="http://schemas.microsoft.com/office/drawing/2010/main" val="0"/>
              </a:ext>
            </a:extLst>
          </a:blip>
          <a:srcRect l="4167" t="5417" r="4167" b="7901"/>
          <a:stretch>
            <a:fillRect/>
          </a:stretch>
        </p:blipFill>
        <p:spPr bwMode="auto">
          <a:xfrm>
            <a:off x="152400" y="2514600"/>
            <a:ext cx="41910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Grp="1" noChangeAspect="1" noChangeArrowheads="1"/>
          </p:cNvPicPr>
          <p:nvPr>
            <p:ph type="title"/>
          </p:nvPr>
        </p:nvPicPr>
        <p:blipFill>
          <a:blip r:embed="rId6">
            <a:extLst>
              <a:ext uri="{28A0092B-C50C-407E-A947-70E740481C1C}">
                <a14:useLocalDpi xmlns:a14="http://schemas.microsoft.com/office/drawing/2010/main" val="0"/>
              </a:ext>
            </a:extLst>
          </a:blip>
          <a:srcRect t="41237" b="41237"/>
          <a:stretch>
            <a:fillRect/>
          </a:stretch>
        </p:blipFill>
        <p:spPr>
          <a:xfrm>
            <a:off x="457200" y="5702300"/>
            <a:ext cx="8229600" cy="1143000"/>
          </a:xfrm>
        </p:spPr>
      </p:pic>
    </p:spTree>
    <p:extLst>
      <p:ext uri="{BB962C8B-B14F-4D97-AF65-F5344CB8AC3E}">
        <p14:creationId xmlns:p14="http://schemas.microsoft.com/office/powerpoint/2010/main" val="33558931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3"/>
          <p:cNvSpPr txBox="1">
            <a:spLocks noChangeArrowheads="1"/>
          </p:cNvSpPr>
          <p:nvPr/>
        </p:nvSpPr>
        <p:spPr bwMode="auto">
          <a:xfrm>
            <a:off x="60325" y="762000"/>
            <a:ext cx="906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25000"/>
              </a:spcBef>
              <a:buFontTx/>
              <a:buChar char="•"/>
            </a:pPr>
            <a:r>
              <a:rPr lang="en-US" sz="2000">
                <a:latin typeface="Baskerville" charset="0"/>
              </a:rPr>
              <a:t>Lange</a:t>
            </a:r>
            <a:r>
              <a:rPr lang="ja-JP" altLang="en-US" sz="2000">
                <a:latin typeface="Baskerville" charset="0"/>
              </a:rPr>
              <a:t>’</a:t>
            </a:r>
            <a:r>
              <a:rPr lang="en-US" altLang="ja-JP" sz="2000">
                <a:latin typeface="Baskerville" charset="0"/>
              </a:rPr>
              <a:t>s photograph of the </a:t>
            </a:r>
            <a:r>
              <a:rPr lang="ja-JP" altLang="en-US" sz="2000">
                <a:latin typeface="Baskerville" charset="0"/>
              </a:rPr>
              <a:t>“</a:t>
            </a:r>
            <a:r>
              <a:rPr lang="en-US" altLang="ja-JP" sz="2000">
                <a:latin typeface="Baskerville" charset="0"/>
              </a:rPr>
              <a:t>Migrant Mother</a:t>
            </a:r>
            <a:r>
              <a:rPr lang="ja-JP" altLang="en-US" sz="2000">
                <a:latin typeface="Baskerville" charset="0"/>
              </a:rPr>
              <a:t>”</a:t>
            </a:r>
            <a:r>
              <a:rPr lang="en-US" altLang="ja-JP" sz="2000">
                <a:latin typeface="Baskerville" charset="0"/>
              </a:rPr>
              <a:t> gained her widespread fame and remains one of the most recognized photographs of the era</a:t>
            </a:r>
            <a:endParaRPr lang="en-US" sz="1800">
              <a:latin typeface="Baskerville" charset="0"/>
            </a:endParaRPr>
          </a:p>
        </p:txBody>
      </p:sp>
      <p:pic>
        <p:nvPicPr>
          <p:cNvPr id="1996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93838"/>
            <a:ext cx="41068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14"/>
          <p:cNvSpPr>
            <a:spLocks noGrp="1" noChangeArrowheads="1"/>
          </p:cNvSpPr>
          <p:nvPr>
            <p:ph type="title"/>
          </p:nvPr>
        </p:nvSpPr>
        <p:spPr>
          <a:xfrm>
            <a:off x="685800" y="152400"/>
            <a:ext cx="7772400" cy="609600"/>
          </a:xfrm>
        </p:spPr>
        <p:txBody>
          <a:bodyPr/>
          <a:lstStyle/>
          <a:p>
            <a:pPr eaLnBrk="1" hangingPunct="1">
              <a:defRPr/>
            </a:pPr>
            <a:r>
              <a:rPr lang="ja-JP" altLang="en-US" u="sng">
                <a:solidFill>
                  <a:schemeClr val="tx1"/>
                </a:solidFill>
                <a:latin typeface="Baskerville" charset="0"/>
                <a:ea typeface="+mj-ea"/>
              </a:rPr>
              <a:t>“</a:t>
            </a:r>
            <a:r>
              <a:rPr lang="en-US" u="sng">
                <a:solidFill>
                  <a:schemeClr val="tx1"/>
                </a:solidFill>
                <a:latin typeface="Baskerville" charset="0"/>
                <a:ea typeface="+mj-ea"/>
              </a:rPr>
              <a:t>Migrant Mother</a:t>
            </a:r>
            <a:r>
              <a:rPr lang="ja-JP" altLang="en-US" u="sng">
                <a:solidFill>
                  <a:schemeClr val="tx1"/>
                </a:solidFill>
                <a:latin typeface="Baskerville" charset="0"/>
                <a:ea typeface="+mj-ea"/>
              </a:rPr>
              <a:t>”</a:t>
            </a:r>
            <a:endParaRPr lang="en-US">
              <a:latin typeface="Baskerville" charset="0"/>
              <a:ea typeface="+mj-ea"/>
            </a:endParaRPr>
          </a:p>
        </p:txBody>
      </p:sp>
    </p:spTree>
    <p:extLst>
      <p:ext uri="{BB962C8B-B14F-4D97-AF65-F5344CB8AC3E}">
        <p14:creationId xmlns:p14="http://schemas.microsoft.com/office/powerpoint/2010/main" val="32155486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4"/>
          <p:cNvPicPr>
            <a:picLocks noChangeAspect="1" noChangeArrowheads="1"/>
          </p:cNvPicPr>
          <p:nvPr/>
        </p:nvPicPr>
        <p:blipFill>
          <a:blip r:embed="rId3">
            <a:extLst>
              <a:ext uri="{28A0092B-C50C-407E-A947-70E740481C1C}">
                <a14:useLocalDpi xmlns:a14="http://schemas.microsoft.com/office/drawing/2010/main" val="0"/>
              </a:ext>
            </a:extLst>
          </a:blip>
          <a:srcRect l="7378" t="3947" r="9991" b="3290"/>
          <a:stretch>
            <a:fillRect/>
          </a:stretch>
        </p:blipFill>
        <p:spPr bwMode="auto">
          <a:xfrm>
            <a:off x="1752600" y="146050"/>
            <a:ext cx="54102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Text Box 5"/>
          <p:cNvSpPr txBox="1">
            <a:spLocks noChangeArrowheads="1"/>
          </p:cNvSpPr>
          <p:nvPr/>
        </p:nvSpPr>
        <p:spPr bwMode="auto">
          <a:xfrm>
            <a:off x="76200" y="5011738"/>
            <a:ext cx="89916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lnSpc>
                <a:spcPct val="90000"/>
              </a:lnSpc>
              <a:spcBef>
                <a:spcPct val="5000"/>
              </a:spcBef>
            </a:pPr>
            <a:r>
              <a:rPr lang="en-US" sz="1800">
                <a:solidFill>
                  <a:srgbClr val="FFE12A"/>
                </a:solidFill>
                <a:latin typeface="Baskerville" charset="0"/>
              </a:rPr>
              <a:t>I did not ask her name or her history. She told me her age, that she was thirty-two. She said that they had been living on frozen vegetables from the surrounding fields, and birds that the children killed. She had just sold the tires from her car to buy food. There she sat in that lean-to tent with her children huddled around her, and seemed to know that my pictures might help her, and so she helped me. There was a sort of equality about it.</a:t>
            </a:r>
            <a:r>
              <a:rPr lang="en-US" sz="1800">
                <a:latin typeface="Baskerville" charset="0"/>
              </a:rPr>
              <a:t> </a:t>
            </a:r>
          </a:p>
          <a:p>
            <a:pPr algn="ctr">
              <a:lnSpc>
                <a:spcPct val="30000"/>
              </a:lnSpc>
              <a:spcBef>
                <a:spcPct val="5000"/>
              </a:spcBef>
            </a:pPr>
            <a:endParaRPr lang="en-US" sz="1800">
              <a:latin typeface="Baskerville" charset="0"/>
            </a:endParaRPr>
          </a:p>
          <a:p>
            <a:pPr algn="ctr">
              <a:lnSpc>
                <a:spcPct val="80000"/>
              </a:lnSpc>
              <a:spcBef>
                <a:spcPct val="5000"/>
              </a:spcBef>
            </a:pPr>
            <a:r>
              <a:rPr lang="en-US" sz="1600">
                <a:solidFill>
                  <a:srgbClr val="BEFF90"/>
                </a:solidFill>
                <a:latin typeface="Baskerville" charset="0"/>
              </a:rPr>
              <a:t>Dorothea Lange </a:t>
            </a:r>
          </a:p>
          <a:p>
            <a:pPr algn="ctr">
              <a:lnSpc>
                <a:spcPct val="90000"/>
              </a:lnSpc>
              <a:spcBef>
                <a:spcPct val="25000"/>
              </a:spcBef>
            </a:pPr>
            <a:r>
              <a:rPr lang="en-US" sz="1200">
                <a:latin typeface="Baskerville" charset="0"/>
              </a:rPr>
              <a:t>(as quoted in Popular Photography, February 1960)</a:t>
            </a:r>
          </a:p>
        </p:txBody>
      </p:sp>
    </p:spTree>
    <p:extLst>
      <p:ext uri="{BB962C8B-B14F-4D97-AF65-F5344CB8AC3E}">
        <p14:creationId xmlns:p14="http://schemas.microsoft.com/office/powerpoint/2010/main" val="199778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Indians “New Deal”</a:t>
            </a:r>
            <a:endParaRPr lang="en-US" dirty="0"/>
          </a:p>
        </p:txBody>
      </p:sp>
      <p:sp>
        <p:nvSpPr>
          <p:cNvPr id="3" name="Content Placeholder 2"/>
          <p:cNvSpPr>
            <a:spLocks noGrp="1"/>
          </p:cNvSpPr>
          <p:nvPr>
            <p:ph idx="1"/>
          </p:nvPr>
        </p:nvSpPr>
        <p:spPr/>
        <p:txBody>
          <a:bodyPr/>
          <a:lstStyle/>
          <a:p>
            <a:r>
              <a:rPr lang="en-US" dirty="0" smtClean="0"/>
              <a:t>John Collier – Commissioner of Indian Affairs</a:t>
            </a:r>
          </a:p>
          <a:p>
            <a:pPr lvl="1"/>
            <a:r>
              <a:rPr lang="en-US" dirty="0" smtClean="0">
                <a:solidFill>
                  <a:srgbClr val="CCFFCC"/>
                </a:solidFill>
              </a:rPr>
              <a:t>Reverse forced-assimilation policies of 1887 Dawes Act</a:t>
            </a:r>
          </a:p>
          <a:p>
            <a:pPr lvl="1"/>
            <a:r>
              <a:rPr lang="en-US" dirty="0" smtClean="0">
                <a:solidFill>
                  <a:srgbClr val="CCFFCC"/>
                </a:solidFill>
              </a:rPr>
              <a:t>Promotes Indian Reorganization Act of 1934</a:t>
            </a:r>
          </a:p>
          <a:p>
            <a:pPr lvl="2"/>
            <a:r>
              <a:rPr lang="en-US" dirty="0" smtClean="0"/>
              <a:t>Tribes should preserve culture and traditions</a:t>
            </a:r>
          </a:p>
          <a:p>
            <a:pPr lvl="1"/>
            <a:r>
              <a:rPr lang="en-US" dirty="0" smtClean="0"/>
              <a:t>Criticized by some tribes</a:t>
            </a:r>
          </a:p>
          <a:p>
            <a:pPr lvl="2"/>
            <a:r>
              <a:rPr lang="en-US" dirty="0" smtClean="0"/>
              <a:t>“back-to-the-blanket” plan would make them museum exhibits</a:t>
            </a:r>
          </a:p>
          <a:p>
            <a:pPr lvl="2"/>
            <a:r>
              <a:rPr lang="en-US" dirty="0" smtClean="0"/>
              <a:t>77 tribes refuse to reorganize, 200 do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Hoover’s Humiliation in 1932</a:t>
            </a:r>
            <a:endParaRPr lang="en-US" dirty="0"/>
          </a:p>
        </p:txBody>
      </p:sp>
      <p:sp>
        <p:nvSpPr>
          <p:cNvPr id="3" name="Content Placeholder 2"/>
          <p:cNvSpPr>
            <a:spLocks noGrp="1"/>
          </p:cNvSpPr>
          <p:nvPr>
            <p:ph idx="1"/>
          </p:nvPr>
        </p:nvSpPr>
        <p:spPr/>
        <p:txBody>
          <a:bodyPr/>
          <a:lstStyle/>
          <a:p>
            <a:r>
              <a:rPr lang="en-US" dirty="0" smtClean="0"/>
              <a:t>FDR easily wins election</a:t>
            </a:r>
          </a:p>
          <a:p>
            <a:pPr lvl="1"/>
            <a:r>
              <a:rPr lang="en-US" dirty="0" smtClean="0"/>
              <a:t>472 – 59 in electoral college</a:t>
            </a:r>
          </a:p>
          <a:p>
            <a:r>
              <a:rPr lang="en-US" dirty="0" smtClean="0"/>
              <a:t>African-American vote moves to democratic party</a:t>
            </a:r>
          </a:p>
          <a:p>
            <a:r>
              <a:rPr lang="en-US" dirty="0" smtClean="0"/>
              <a:t>Hoover attempts to initiate FDR’s plans during lame-duck period, but meets with resistance</a:t>
            </a:r>
          </a:p>
          <a:p>
            <a:pPr lvl="1"/>
            <a:r>
              <a:rPr lang="en-US" dirty="0" smtClean="0"/>
              <a:t>Hoover supporters accuse FDR of letting depression worsen so he could emerge as hero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Battling Bankers and Big Business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CCFFCC"/>
                </a:solidFill>
              </a:rPr>
              <a:t>Federal Securities Act</a:t>
            </a:r>
          </a:p>
          <a:p>
            <a:pPr lvl="1"/>
            <a:r>
              <a:rPr lang="en-US" dirty="0" smtClean="0">
                <a:solidFill>
                  <a:srgbClr val="CCFFCC"/>
                </a:solidFill>
              </a:rPr>
              <a:t>Requires investment promoters to offer investors information on soundness of stocks and bonds</a:t>
            </a:r>
          </a:p>
          <a:p>
            <a:pPr lvl="1"/>
            <a:endParaRPr lang="en-US" dirty="0" smtClean="0"/>
          </a:p>
          <a:p>
            <a:r>
              <a:rPr lang="en-US" dirty="0" smtClean="0">
                <a:solidFill>
                  <a:srgbClr val="CCFFCC"/>
                </a:solidFill>
              </a:rPr>
              <a:t>Securities and Exchange Commission (SEC)</a:t>
            </a:r>
          </a:p>
          <a:p>
            <a:pPr lvl="1"/>
            <a:r>
              <a:rPr lang="en-US" dirty="0" smtClean="0">
                <a:solidFill>
                  <a:srgbClr val="CCFFCC"/>
                </a:solidFill>
              </a:rPr>
              <a:t>Set up as watchdog for stock market</a:t>
            </a:r>
          </a:p>
          <a:p>
            <a:pPr lvl="1"/>
            <a:r>
              <a:rPr lang="en-US" dirty="0" smtClean="0"/>
              <a:t>Stock market ceases to run like casino</a:t>
            </a:r>
          </a:p>
          <a:p>
            <a:pPr lvl="1"/>
            <a:endParaRPr lang="en-US" dirty="0" smtClean="0"/>
          </a:p>
          <a:p>
            <a:r>
              <a:rPr lang="en-US" dirty="0" smtClean="0"/>
              <a:t>Public Utility Holding Company Act of 1935</a:t>
            </a:r>
          </a:p>
          <a:p>
            <a:pPr lvl="1"/>
            <a:r>
              <a:rPr lang="en-US" dirty="0" smtClean="0"/>
              <a:t>Regulates companies that run utilities</a:t>
            </a:r>
          </a:p>
          <a:p>
            <a:pPr lvl="1"/>
            <a:r>
              <a:rPr lang="en-US" dirty="0" smtClean="0"/>
              <a:t>Outlaws raising rates for purpose of speculation</a:t>
            </a:r>
          </a:p>
          <a:p>
            <a:pPr lvl="1"/>
            <a:r>
              <a:rPr lang="en-US" dirty="0" smtClean="0"/>
              <a:t>Companies must incorporate in states where they operate utilities or be regulated by SEC</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TVA Harnesses the Tennessee River</a:t>
            </a:r>
            <a:endParaRPr lang="en-US" dirty="0"/>
          </a:p>
        </p:txBody>
      </p:sp>
      <p:sp>
        <p:nvSpPr>
          <p:cNvPr id="3" name="Content Placeholder 2"/>
          <p:cNvSpPr>
            <a:spLocks noGrp="1"/>
          </p:cNvSpPr>
          <p:nvPr>
            <p:ph idx="1"/>
          </p:nvPr>
        </p:nvSpPr>
        <p:spPr/>
        <p:txBody>
          <a:bodyPr/>
          <a:lstStyle/>
          <a:p>
            <a:r>
              <a:rPr lang="en-US" dirty="0" smtClean="0"/>
              <a:t>Reformers target electric-power industry</a:t>
            </a:r>
          </a:p>
          <a:p>
            <a:pPr lvl="1"/>
            <a:r>
              <a:rPr lang="en-US" dirty="0" smtClean="0"/>
              <a:t>Accused of gouging public</a:t>
            </a:r>
          </a:p>
          <a:p>
            <a:r>
              <a:rPr lang="en-US" dirty="0" smtClean="0">
                <a:solidFill>
                  <a:srgbClr val="CCFFCC"/>
                </a:solidFill>
              </a:rPr>
              <a:t>Tennessee Valley Authority (TVA) – 1933</a:t>
            </a:r>
          </a:p>
          <a:p>
            <a:pPr lvl="1"/>
            <a:r>
              <a:rPr lang="en-US" dirty="0" smtClean="0">
                <a:solidFill>
                  <a:srgbClr val="CCFFCC"/>
                </a:solidFill>
              </a:rPr>
              <a:t>Produce electricity at reasonable rates</a:t>
            </a:r>
          </a:p>
          <a:p>
            <a:pPr lvl="1"/>
            <a:r>
              <a:rPr lang="en-US" dirty="0" smtClean="0"/>
              <a:t>Constructs dams on Tennessee River</a:t>
            </a:r>
          </a:p>
          <a:p>
            <a:pPr lvl="2"/>
            <a:r>
              <a:rPr lang="en-US" dirty="0" smtClean="0"/>
              <a:t>2.5 million people helped</a:t>
            </a:r>
          </a:p>
          <a:p>
            <a:pPr lvl="1"/>
            <a:r>
              <a:rPr lang="en-US" dirty="0" smtClean="0">
                <a:solidFill>
                  <a:srgbClr val="CCFFCC"/>
                </a:solidFill>
              </a:rPr>
              <a:t>Gives rise to hydroelectric powers in Western states</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0" y="76200"/>
            <a:ext cx="7772400" cy="685800"/>
          </a:xfrm>
        </p:spPr>
        <p:txBody>
          <a:bodyPr/>
          <a:lstStyle/>
          <a:p>
            <a:pPr eaLnBrk="1" hangingPunct="1">
              <a:defRPr/>
            </a:pPr>
            <a:r>
              <a:rPr lang="en-US" u="sng">
                <a:solidFill>
                  <a:schemeClr val="tx1"/>
                </a:solidFill>
                <a:latin typeface="Baskerville" charset="0"/>
                <a:ea typeface="+mj-ea"/>
              </a:rPr>
              <a:t>Building Dams For the TVA</a:t>
            </a:r>
          </a:p>
        </p:txBody>
      </p:sp>
      <p:pic>
        <p:nvPicPr>
          <p:cNvPr id="164866" name="Picture 5" descr="b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392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80769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152400"/>
            <a:ext cx="7772400" cy="533400"/>
          </a:xfrm>
        </p:spPr>
        <p:txBody>
          <a:bodyPr/>
          <a:lstStyle/>
          <a:p>
            <a:pPr eaLnBrk="1" hangingPunct="1">
              <a:defRPr/>
            </a:pPr>
            <a:r>
              <a:rPr lang="en-US" sz="3600" u="sng">
                <a:solidFill>
                  <a:schemeClr val="tx1"/>
                </a:solidFill>
                <a:latin typeface="Baskerville" charset="0"/>
                <a:ea typeface="+mj-ea"/>
              </a:rPr>
              <a:t>Rural Electrification Administration</a:t>
            </a:r>
            <a:endParaRPr lang="en-US" u="sng">
              <a:solidFill>
                <a:schemeClr val="tx1"/>
              </a:solidFill>
              <a:latin typeface="Baskerville" charset="0"/>
              <a:ea typeface="+mj-ea"/>
            </a:endParaRPr>
          </a:p>
        </p:txBody>
      </p:sp>
      <p:sp>
        <p:nvSpPr>
          <p:cNvPr id="166914" name="Text Box 3"/>
          <p:cNvSpPr txBox="1">
            <a:spLocks noChangeArrowheads="1"/>
          </p:cNvSpPr>
          <p:nvPr/>
        </p:nvSpPr>
        <p:spPr bwMode="auto">
          <a:xfrm>
            <a:off x="228600" y="40386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30000"/>
              </a:spcBef>
              <a:buFontTx/>
              <a:buChar char="•"/>
            </a:pPr>
            <a:r>
              <a:rPr lang="en-US" sz="2400">
                <a:solidFill>
                  <a:srgbClr val="CCFFCC"/>
                </a:solidFill>
                <a:latin typeface="Baskerville" charset="0"/>
              </a:rPr>
              <a:t>The Rural Electrification Administration (REA) financed and worked with electrical companies to bring electricity to rural areas</a:t>
            </a:r>
          </a:p>
          <a:p>
            <a:pPr lvl="2">
              <a:spcBef>
                <a:spcPct val="30000"/>
              </a:spcBef>
              <a:buFontTx/>
              <a:buChar char="•"/>
            </a:pPr>
            <a:r>
              <a:rPr lang="en-US" sz="2000">
                <a:solidFill>
                  <a:srgbClr val="FFE12A"/>
                </a:solidFill>
                <a:latin typeface="Baskerville" charset="0"/>
              </a:rPr>
              <a:t>In 1935, only 12.6% of those in rural areas had access to electricity</a:t>
            </a:r>
          </a:p>
          <a:p>
            <a:pPr lvl="2">
              <a:spcBef>
                <a:spcPct val="30000"/>
              </a:spcBef>
              <a:buFontTx/>
              <a:buChar char="•"/>
            </a:pPr>
            <a:r>
              <a:rPr lang="en-US" sz="2000">
                <a:solidFill>
                  <a:srgbClr val="FFE12A"/>
                </a:solidFill>
                <a:latin typeface="Baskerville" charset="0"/>
              </a:rPr>
              <a:t>By 1945, the number had risen to 48%</a:t>
            </a:r>
          </a:p>
          <a:p>
            <a:pPr lvl="2">
              <a:spcBef>
                <a:spcPct val="30000"/>
              </a:spcBef>
              <a:buFontTx/>
              <a:buChar char="•"/>
            </a:pPr>
            <a:r>
              <a:rPr lang="en-US" sz="2000">
                <a:solidFill>
                  <a:srgbClr val="FFE12A"/>
                </a:solidFill>
                <a:latin typeface="Baskerville" charset="0"/>
              </a:rPr>
              <a:t>By 1951, the number had risen to 90%</a:t>
            </a:r>
          </a:p>
        </p:txBody>
      </p:sp>
      <p:pic>
        <p:nvPicPr>
          <p:cNvPr id="166915" name="Picture 4"/>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838200" y="8382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9" descr="s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838200"/>
            <a:ext cx="24749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0686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4394200" cy="624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8962" name="Picture 10" descr="s40"/>
          <p:cNvPicPr>
            <a:picLocks noChangeAspect="1" noChangeArrowheads="1"/>
          </p:cNvPicPr>
          <p:nvPr/>
        </p:nvPicPr>
        <p:blipFill>
          <a:blip r:embed="rId4">
            <a:extLst>
              <a:ext uri="{28A0092B-C50C-407E-A947-70E740481C1C}">
                <a14:useLocalDpi xmlns:a14="http://schemas.microsoft.com/office/drawing/2010/main" val="0"/>
              </a:ext>
            </a:extLst>
          </a:blip>
          <a:srcRect l="16180" t="1152" r="6688"/>
          <a:stretch>
            <a:fillRect/>
          </a:stretch>
        </p:blipFill>
        <p:spPr bwMode="auto">
          <a:xfrm>
            <a:off x="4648200" y="304800"/>
            <a:ext cx="4338638" cy="6248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475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Reform and Social Security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Federal Housing Administration (FHA) – 1934</a:t>
            </a:r>
          </a:p>
          <a:p>
            <a:pPr lvl="1"/>
            <a:r>
              <a:rPr lang="en-US" dirty="0" smtClean="0"/>
              <a:t>Stimulate building industry by offering home loans</a:t>
            </a:r>
          </a:p>
          <a:p>
            <a:pPr lvl="1"/>
            <a:endParaRPr lang="en-US" dirty="0" smtClean="0"/>
          </a:p>
          <a:p>
            <a:r>
              <a:rPr lang="en-US" dirty="0" smtClean="0"/>
              <a:t>U.S. Housing Authority (USHA) – 1937</a:t>
            </a:r>
          </a:p>
          <a:p>
            <a:pPr lvl="1"/>
            <a:r>
              <a:rPr lang="en-US" dirty="0" smtClean="0"/>
              <a:t>Lend money to states and local </a:t>
            </a:r>
            <a:r>
              <a:rPr lang="en-US" dirty="0" err="1" smtClean="0"/>
              <a:t>govs</a:t>
            </a:r>
            <a:r>
              <a:rPr lang="en-US" dirty="0" smtClean="0"/>
              <a:t> for construction</a:t>
            </a:r>
          </a:p>
          <a:p>
            <a:pPr lvl="1"/>
            <a:r>
              <a:rPr lang="en-US" dirty="0" smtClean="0"/>
              <a:t>Ends growth of slums</a:t>
            </a:r>
          </a:p>
          <a:p>
            <a:pPr lvl="1"/>
            <a:endParaRPr lang="en-US" dirty="0" smtClean="0"/>
          </a:p>
          <a:p>
            <a:r>
              <a:rPr lang="en-US" dirty="0" smtClean="0">
                <a:solidFill>
                  <a:srgbClr val="CCFFCC"/>
                </a:solidFill>
              </a:rPr>
              <a:t>Social Security Act of 1935</a:t>
            </a:r>
          </a:p>
          <a:p>
            <a:pPr lvl="1"/>
            <a:r>
              <a:rPr lang="en-US" dirty="0" smtClean="0">
                <a:solidFill>
                  <a:srgbClr val="CCFFCC"/>
                </a:solidFill>
              </a:rPr>
              <a:t>Pension and insurance for seniors, blind, handicapped, children, and dependents</a:t>
            </a:r>
          </a:p>
          <a:p>
            <a:pPr lvl="1"/>
            <a:r>
              <a:rPr lang="en-US" dirty="0" smtClean="0"/>
              <a:t>Tax placed on employees and employers</a:t>
            </a:r>
          </a:p>
          <a:p>
            <a:pPr lvl="1"/>
            <a:r>
              <a:rPr lang="en-US" dirty="0" smtClean="0"/>
              <a:t>Opposed by Republicans as communist leaning, penalizing the rich, going against “rugged individualism”</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Deal for Labor</a:t>
            </a:r>
            <a:endParaRPr lang="en-US" dirty="0"/>
          </a:p>
        </p:txBody>
      </p:sp>
      <p:sp>
        <p:nvSpPr>
          <p:cNvPr id="3" name="Content Placeholder 2"/>
          <p:cNvSpPr>
            <a:spLocks noGrp="1"/>
          </p:cNvSpPr>
          <p:nvPr>
            <p:ph idx="1"/>
          </p:nvPr>
        </p:nvSpPr>
        <p:spPr/>
        <p:txBody>
          <a:bodyPr/>
          <a:lstStyle/>
          <a:p>
            <a:r>
              <a:rPr lang="en-US" dirty="0" smtClean="0"/>
              <a:t>Rash of walkouts in summer of 34</a:t>
            </a:r>
          </a:p>
          <a:p>
            <a:r>
              <a:rPr lang="en-US" dirty="0" smtClean="0">
                <a:solidFill>
                  <a:srgbClr val="CCFFCC"/>
                </a:solidFill>
              </a:rPr>
              <a:t>Wagner Act (National Labor Relations Act) – 1935</a:t>
            </a:r>
          </a:p>
          <a:p>
            <a:pPr lvl="1"/>
            <a:r>
              <a:rPr lang="en-US" dirty="0" smtClean="0">
                <a:solidFill>
                  <a:srgbClr val="CCFFCC"/>
                </a:solidFill>
              </a:rPr>
              <a:t>Replaces NRA</a:t>
            </a:r>
          </a:p>
          <a:p>
            <a:pPr lvl="1"/>
            <a:r>
              <a:rPr lang="en-US" dirty="0" smtClean="0">
                <a:solidFill>
                  <a:srgbClr val="CCFFCC"/>
                </a:solidFill>
              </a:rPr>
              <a:t>Guarantees rights of unions to organize and collectively bargain</a:t>
            </a:r>
          </a:p>
          <a:p>
            <a:pPr lvl="1"/>
            <a:r>
              <a:rPr lang="en-US" dirty="0" smtClean="0"/>
              <a:t>Unskilled labor begins to organize</a:t>
            </a:r>
          </a:p>
          <a:p>
            <a:pPr lvl="2"/>
            <a:r>
              <a:rPr lang="en-US" dirty="0" smtClean="0"/>
              <a:t>John L. Lewis organizes Committee for Industrial Organization (CIO) in 1935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Labor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CIO wins victory against United States Steel Company</a:t>
            </a:r>
          </a:p>
          <a:p>
            <a:pPr lvl="1"/>
            <a:r>
              <a:rPr lang="en-US" dirty="0" smtClean="0"/>
              <a:t>Smaller steel companies smash strikes through violence</a:t>
            </a:r>
          </a:p>
          <a:p>
            <a:pPr lvl="2"/>
            <a:r>
              <a:rPr lang="en-US" dirty="0" smtClean="0"/>
              <a:t>Memorial Day Massacre of 1937 – Republic Steel, Chicago</a:t>
            </a:r>
          </a:p>
          <a:p>
            <a:pPr lvl="2"/>
            <a:endParaRPr lang="en-US" dirty="0" smtClean="0"/>
          </a:p>
          <a:p>
            <a:r>
              <a:rPr lang="en-US" dirty="0" smtClean="0"/>
              <a:t>1938 – Fair Labor Standards Act “Wages and Hours Bill” </a:t>
            </a:r>
          </a:p>
          <a:p>
            <a:pPr lvl="1"/>
            <a:r>
              <a:rPr lang="en-US" dirty="0" smtClean="0"/>
              <a:t>Minimum wage, maximum hours, and minimum age of 16</a:t>
            </a:r>
          </a:p>
          <a:p>
            <a:pPr lvl="1"/>
            <a:endParaRPr lang="en-US" dirty="0" smtClean="0"/>
          </a:p>
          <a:p>
            <a:r>
              <a:rPr lang="en-US" dirty="0" smtClean="0"/>
              <a:t>1938 – CIO breaks away from AFL</a:t>
            </a:r>
          </a:p>
          <a:p>
            <a:pPr lvl="1"/>
            <a:r>
              <a:rPr lang="en-US" dirty="0" smtClean="0"/>
              <a:t>Congress of Industrial Organizations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Landon Challenges “The Champ”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CCFFCC"/>
                </a:solidFill>
              </a:rPr>
              <a:t>Election of 1936</a:t>
            </a:r>
          </a:p>
          <a:p>
            <a:r>
              <a:rPr lang="en-US" dirty="0" smtClean="0"/>
              <a:t>Republicans nominate Kansas Governor Alfred M. Landon</a:t>
            </a:r>
          </a:p>
          <a:p>
            <a:pPr lvl="1"/>
            <a:r>
              <a:rPr lang="en-US" dirty="0" smtClean="0"/>
              <a:t>Weak on radio and personal campaigning</a:t>
            </a:r>
          </a:p>
          <a:p>
            <a:pPr lvl="1"/>
            <a:r>
              <a:rPr lang="en-US" dirty="0" smtClean="0"/>
              <a:t>Criticized spending, but favored enough New Deal programs to be ridiculed as unsure</a:t>
            </a:r>
          </a:p>
          <a:p>
            <a:pPr lvl="1"/>
            <a:r>
              <a:rPr lang="en-US" dirty="0" smtClean="0"/>
              <a:t>Backed by American Liberty League</a:t>
            </a:r>
          </a:p>
          <a:p>
            <a:pPr lvl="2"/>
            <a:r>
              <a:rPr lang="en-US" dirty="0" smtClean="0"/>
              <a:t>Conservative Democrats and wealthy Republicans</a:t>
            </a:r>
          </a:p>
          <a:p>
            <a:pPr lvl="2"/>
            <a:r>
              <a:rPr lang="en-US" dirty="0" smtClean="0"/>
              <a:t>Fight socialism</a:t>
            </a:r>
          </a:p>
          <a:p>
            <a:r>
              <a:rPr lang="en-US" dirty="0" smtClean="0">
                <a:solidFill>
                  <a:srgbClr val="CCFFCC"/>
                </a:solidFill>
              </a:rPr>
              <a:t>Roosevelt wins in landslide</a:t>
            </a:r>
          </a:p>
          <a:p>
            <a:pPr lvl="1"/>
            <a:r>
              <a:rPr lang="en-US" dirty="0" smtClean="0"/>
              <a:t>523-8 in E.C.</a:t>
            </a:r>
          </a:p>
          <a:p>
            <a:r>
              <a:rPr lang="en-US" dirty="0" smtClean="0"/>
              <a:t>Roosevelt appeals to majority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4" descr="5abda1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56070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4" name="Picture 5" descr="5adad0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575" y="2667000"/>
            <a:ext cx="340042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6204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6248400" y="4419600"/>
            <a:ext cx="2819400" cy="533400"/>
          </a:xfrm>
        </p:spPr>
        <p:txBody>
          <a:bodyPr/>
          <a:lstStyle/>
          <a:p>
            <a:pPr algn="ctr" eaLnBrk="1" hangingPunct="1">
              <a:lnSpc>
                <a:spcPct val="80000"/>
              </a:lnSpc>
              <a:buFontTx/>
              <a:buNone/>
              <a:defRPr/>
            </a:pPr>
            <a:r>
              <a:rPr lang="en-US" sz="1600">
                <a:solidFill>
                  <a:srgbClr val="BEFF90"/>
                </a:solidFill>
                <a:latin typeface="Baskerville" charset="0"/>
                <a:ea typeface="+mn-ea"/>
              </a:rPr>
              <a:t>County by county results </a:t>
            </a:r>
          </a:p>
          <a:p>
            <a:pPr algn="ctr" eaLnBrk="1" hangingPunct="1">
              <a:lnSpc>
                <a:spcPct val="80000"/>
              </a:lnSpc>
              <a:buFontTx/>
              <a:buNone/>
              <a:defRPr/>
            </a:pPr>
            <a:r>
              <a:rPr lang="en-US" sz="1600">
                <a:solidFill>
                  <a:srgbClr val="BEFF90"/>
                </a:solidFill>
                <a:latin typeface="Baskerville" charset="0"/>
                <a:ea typeface="+mn-ea"/>
              </a:rPr>
              <a:t>(FDR-black, Hoover-white)</a:t>
            </a:r>
          </a:p>
        </p:txBody>
      </p:sp>
      <p:pic>
        <p:nvPicPr>
          <p:cNvPr id="135170" name="Picture 5" descr="540d10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59499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Picture 7" descr="542a70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2200"/>
            <a:ext cx="30480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72777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Nine Old Men on the Bench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CCFFCC"/>
                </a:solidFill>
              </a:rPr>
              <a:t>20</a:t>
            </a:r>
            <a:r>
              <a:rPr lang="en-US" baseline="30000" dirty="0" smtClean="0">
                <a:solidFill>
                  <a:srgbClr val="CCFFCC"/>
                </a:solidFill>
              </a:rPr>
              <a:t>th</a:t>
            </a:r>
            <a:r>
              <a:rPr lang="en-US" dirty="0" smtClean="0">
                <a:solidFill>
                  <a:srgbClr val="CCFFCC"/>
                </a:solidFill>
              </a:rPr>
              <a:t> Amendment cuts lame-duck period to six weeks</a:t>
            </a:r>
          </a:p>
          <a:p>
            <a:pPr lvl="1"/>
            <a:r>
              <a:rPr lang="en-US" dirty="0" smtClean="0">
                <a:solidFill>
                  <a:srgbClr val="CCFFCC"/>
                </a:solidFill>
              </a:rPr>
              <a:t>FDR begins 2</a:t>
            </a:r>
            <a:r>
              <a:rPr lang="en-US" baseline="30000" dirty="0" smtClean="0">
                <a:solidFill>
                  <a:srgbClr val="CCFFCC"/>
                </a:solidFill>
              </a:rPr>
              <a:t>nd</a:t>
            </a:r>
            <a:r>
              <a:rPr lang="en-US" dirty="0" smtClean="0">
                <a:solidFill>
                  <a:srgbClr val="CCFFCC"/>
                </a:solidFill>
              </a:rPr>
              <a:t> term on January 20, instead of March 4</a:t>
            </a:r>
          </a:p>
          <a:p>
            <a:pPr lvl="1"/>
            <a:r>
              <a:rPr lang="en-US" dirty="0" smtClean="0"/>
              <a:t>Controls Congress, but frustrated with Supreme Court</a:t>
            </a:r>
          </a:p>
          <a:p>
            <a:pPr lvl="1"/>
            <a:r>
              <a:rPr lang="en-US" dirty="0" smtClean="0">
                <a:solidFill>
                  <a:srgbClr val="CCFFCC"/>
                </a:solidFill>
              </a:rPr>
              <a:t>Proposes court packing scheme</a:t>
            </a:r>
          </a:p>
          <a:p>
            <a:pPr lvl="2"/>
            <a:r>
              <a:rPr lang="en-US" dirty="0" smtClean="0">
                <a:solidFill>
                  <a:srgbClr val="CCFFCC"/>
                </a:solidFill>
              </a:rPr>
              <a:t>Add a member to the court for every current member over age of 70</a:t>
            </a:r>
          </a:p>
          <a:p>
            <a:pPr lvl="2"/>
            <a:r>
              <a:rPr lang="en-US" dirty="0" smtClean="0">
                <a:solidFill>
                  <a:srgbClr val="CCFFCC"/>
                </a:solidFill>
              </a:rPr>
              <a:t>Maximum of 15 Justices</a:t>
            </a:r>
          </a:p>
          <a:p>
            <a:pPr lvl="2"/>
            <a:r>
              <a:rPr lang="en-US" dirty="0" smtClean="0">
                <a:solidFill>
                  <a:srgbClr val="CCFFCC"/>
                </a:solidFill>
              </a:rPr>
              <a:t>Congress rejects plan</a:t>
            </a:r>
          </a:p>
          <a:p>
            <a:pPr lvl="2"/>
            <a:r>
              <a:rPr lang="en-US" dirty="0" smtClean="0">
                <a:solidFill>
                  <a:srgbClr val="CCFFCC"/>
                </a:solidFill>
              </a:rPr>
              <a:t>Roosevelt criticized as dictator</a:t>
            </a:r>
          </a:p>
          <a:p>
            <a:r>
              <a:rPr lang="en-US" dirty="0" smtClean="0"/>
              <a:t>Court packing fails, but court eventually sides with FDR</a:t>
            </a:r>
          </a:p>
          <a:p>
            <a:pPr lvl="1"/>
            <a:r>
              <a:rPr lang="en-US" dirty="0" smtClean="0"/>
              <a:t>Demonstrates unwillingness to interfere with justice system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Twilight of the New Deal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Depression doesn’t disappear during 1</a:t>
            </a:r>
            <a:r>
              <a:rPr lang="en-US" baseline="30000" dirty="0" smtClean="0"/>
              <a:t>st</a:t>
            </a:r>
            <a:r>
              <a:rPr lang="en-US" dirty="0" smtClean="0"/>
              <a:t> term</a:t>
            </a:r>
          </a:p>
          <a:p>
            <a:pPr lvl="1"/>
            <a:r>
              <a:rPr lang="en-US" dirty="0" smtClean="0"/>
              <a:t>Unemployment drops from 25% in 1932 to 15%</a:t>
            </a:r>
          </a:p>
          <a:p>
            <a:pPr lvl="1"/>
            <a:endParaRPr lang="en-US" dirty="0" smtClean="0"/>
          </a:p>
          <a:p>
            <a:r>
              <a:rPr lang="en-US" dirty="0" smtClean="0"/>
              <a:t>1937 – economy goes into decline</a:t>
            </a:r>
          </a:p>
          <a:p>
            <a:pPr lvl="1"/>
            <a:r>
              <a:rPr lang="en-US" dirty="0" smtClean="0"/>
              <a:t>“Roosevelt Recession” caused by </a:t>
            </a:r>
            <a:r>
              <a:rPr lang="en-US" dirty="0" err="1" smtClean="0"/>
              <a:t>gov</a:t>
            </a:r>
            <a:r>
              <a:rPr lang="en-US" dirty="0" smtClean="0"/>
              <a:t>. policies</a:t>
            </a:r>
          </a:p>
          <a:p>
            <a:pPr lvl="1"/>
            <a:r>
              <a:rPr lang="en-US" dirty="0" smtClean="0"/>
              <a:t>FDR adopts policies of British economist John Maynard Keynes</a:t>
            </a:r>
          </a:p>
          <a:p>
            <a:r>
              <a:rPr lang="en-US" dirty="0" smtClean="0"/>
              <a:t>Keynesian Economics</a:t>
            </a:r>
          </a:p>
          <a:p>
            <a:pPr lvl="1"/>
            <a:r>
              <a:rPr lang="en-US" dirty="0" smtClean="0"/>
              <a:t>Planned deficit spending to boost economy</a:t>
            </a:r>
          </a:p>
          <a:p>
            <a:pPr lvl="1"/>
            <a:endParaRPr lang="en-US" dirty="0" smtClean="0"/>
          </a:p>
          <a:p>
            <a:r>
              <a:rPr lang="en-US" dirty="0" smtClean="0"/>
              <a:t>1939 – Congress passes Reorganization Act</a:t>
            </a:r>
          </a:p>
          <a:p>
            <a:pPr lvl="1"/>
            <a:r>
              <a:rPr lang="en-US" dirty="0" smtClean="0"/>
              <a:t>Administrative reforms</a:t>
            </a:r>
          </a:p>
          <a:p>
            <a:r>
              <a:rPr lang="en-US" dirty="0" smtClean="0"/>
              <a:t>1939 – Hatch Act </a:t>
            </a:r>
          </a:p>
          <a:p>
            <a:pPr lvl="1"/>
            <a:r>
              <a:rPr lang="en-US" dirty="0" smtClean="0"/>
              <a:t>Federal officials not allowed to campaign or solicit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Critics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Work being done was wasteful, just to give jobs</a:t>
            </a:r>
          </a:p>
          <a:p>
            <a:r>
              <a:rPr lang="en-US" dirty="0" smtClean="0"/>
              <a:t>Employed people not suited for jobs</a:t>
            </a:r>
          </a:p>
          <a:p>
            <a:r>
              <a:rPr lang="en-US" dirty="0" smtClean="0"/>
              <a:t>Employed communists and socialists</a:t>
            </a:r>
          </a:p>
          <a:p>
            <a:r>
              <a:rPr lang="en-US" dirty="0" smtClean="0"/>
              <a:t>Employed too many Jews</a:t>
            </a:r>
          </a:p>
          <a:p>
            <a:r>
              <a:rPr lang="en-US" dirty="0" smtClean="0"/>
              <a:t>Trying anything, no studying</a:t>
            </a:r>
          </a:p>
          <a:p>
            <a:r>
              <a:rPr lang="en-US" dirty="0" smtClean="0"/>
              <a:t>Creating programs and employing people doesn’t indicate progress</a:t>
            </a:r>
          </a:p>
          <a:p>
            <a:r>
              <a:rPr lang="en-US" dirty="0" smtClean="0"/>
              <a:t>Federal bureaucracy growing, while state </a:t>
            </a:r>
            <a:r>
              <a:rPr lang="en-US" dirty="0" err="1" smtClean="0"/>
              <a:t>gov</a:t>
            </a:r>
            <a:r>
              <a:rPr lang="en-US" dirty="0" smtClean="0"/>
              <a:t>. weakened</a:t>
            </a:r>
          </a:p>
          <a:p>
            <a:r>
              <a:rPr lang="en-US" dirty="0" smtClean="0"/>
              <a:t>No balanced budget</a:t>
            </a:r>
          </a:p>
          <a:p>
            <a:pPr lvl="1"/>
            <a:r>
              <a:rPr lang="en-US" dirty="0" smtClean="0"/>
              <a:t>19.5 billion debt in 1932</a:t>
            </a:r>
          </a:p>
          <a:p>
            <a:pPr lvl="1"/>
            <a:r>
              <a:rPr lang="en-US" dirty="0" smtClean="0"/>
              <a:t>40.5 billion in 1939</a:t>
            </a:r>
          </a:p>
          <a:p>
            <a:r>
              <a:rPr lang="en-US" dirty="0" smtClean="0"/>
              <a:t>Americans becoming reliant on government handouts</a:t>
            </a:r>
          </a:p>
          <a:p>
            <a:r>
              <a:rPr lang="en-US" dirty="0" smtClean="0"/>
              <a:t>Too much government interference</a:t>
            </a:r>
          </a:p>
          <a:p>
            <a:r>
              <a:rPr lang="en-US" dirty="0" smtClean="0"/>
              <a:t>Roosevelt was dictator</a:t>
            </a:r>
          </a:p>
          <a:p>
            <a:r>
              <a:rPr lang="en-US" dirty="0" smtClean="0"/>
              <a:t>Not enough deficit spending</a:t>
            </a:r>
          </a:p>
          <a:p>
            <a:r>
              <a:rPr lang="en-US" dirty="0" smtClean="0"/>
              <a:t>WWII cured Great Depression, not New Deal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Advocates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Roosevelt trying to do something</a:t>
            </a:r>
          </a:p>
          <a:p>
            <a:r>
              <a:rPr lang="en-US" dirty="0" smtClean="0"/>
              <a:t>Relief was primary objective, despite waste</a:t>
            </a:r>
          </a:p>
          <a:p>
            <a:r>
              <a:rPr lang="en-US" dirty="0" smtClean="0"/>
              <a:t>Relieved worst crisis of 1933</a:t>
            </a:r>
          </a:p>
          <a:p>
            <a:r>
              <a:rPr lang="en-US" dirty="0" smtClean="0"/>
              <a:t>Government morally bound to help welfare of people by managing economy</a:t>
            </a:r>
          </a:p>
          <a:p>
            <a:r>
              <a:rPr lang="en-US" dirty="0" smtClean="0"/>
              <a:t>Roosevelt saved free enterprise</a:t>
            </a:r>
          </a:p>
          <a:p>
            <a:r>
              <a:rPr lang="en-US" dirty="0" smtClean="0"/>
              <a:t>Fairer distribution of wealth to workers, farmers, and poor achieved</a:t>
            </a:r>
          </a:p>
          <a:p>
            <a:r>
              <a:rPr lang="en-US" dirty="0" smtClean="0"/>
              <a:t>Citizens given opportunity to retain self-respect</a:t>
            </a:r>
          </a:p>
          <a:p>
            <a:r>
              <a:rPr lang="en-US" dirty="0" smtClean="0"/>
              <a:t>New Deal helped big business</a:t>
            </a:r>
          </a:p>
          <a:p>
            <a:r>
              <a:rPr lang="en-US" dirty="0" smtClean="0"/>
              <a:t>Bold reforms with no revolution</a:t>
            </a:r>
          </a:p>
          <a:p>
            <a:r>
              <a:rPr lang="en-US" dirty="0" smtClean="0"/>
              <a:t>Could have big government that helped common man</a:t>
            </a:r>
          </a:p>
          <a:p>
            <a:r>
              <a:rPr lang="en-US" dirty="0" smtClean="0"/>
              <a:t>Roosevelt preserved democracy</a:t>
            </a:r>
          </a:p>
          <a:p>
            <a:r>
              <a:rPr lang="en-US" dirty="0" smtClean="0"/>
              <a:t>Proves value of a strong president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76200"/>
            <a:ext cx="7772400" cy="685800"/>
          </a:xfrm>
        </p:spPr>
        <p:txBody>
          <a:bodyPr/>
          <a:lstStyle/>
          <a:p>
            <a:pPr eaLnBrk="1" hangingPunct="1">
              <a:defRPr/>
            </a:pPr>
            <a:r>
              <a:rPr lang="en-US" sz="4800" u="sng">
                <a:solidFill>
                  <a:schemeClr val="tx1"/>
                </a:solidFill>
                <a:latin typeface="Baskerville" charset="0"/>
                <a:ea typeface="+mj-ea"/>
              </a:rPr>
              <a:t>1940 Election</a:t>
            </a:r>
          </a:p>
        </p:txBody>
      </p:sp>
      <p:sp>
        <p:nvSpPr>
          <p:cNvPr id="97286" name="Rectangle 13"/>
          <p:cNvSpPr>
            <a:spLocks noGrp="1" noChangeArrowheads="1"/>
          </p:cNvSpPr>
          <p:nvPr>
            <p:ph idx="1"/>
          </p:nvPr>
        </p:nvSpPr>
        <p:spPr>
          <a:xfrm>
            <a:off x="0" y="4191000"/>
            <a:ext cx="9144000" cy="2667000"/>
          </a:xfrm>
        </p:spPr>
        <p:txBody>
          <a:bodyPr/>
          <a:lstStyle/>
          <a:p>
            <a:pPr eaLnBrk="1" hangingPunct="1">
              <a:lnSpc>
                <a:spcPct val="110000"/>
              </a:lnSpc>
              <a:spcBef>
                <a:spcPct val="50000"/>
              </a:spcBef>
              <a:defRPr/>
            </a:pPr>
            <a:r>
              <a:rPr lang="en-US" altLang="ja-JP" sz="2000" dirty="0">
                <a:solidFill>
                  <a:srgbClr val="FFFFFF"/>
                </a:solidFill>
                <a:latin typeface="Times" charset="0"/>
                <a:ea typeface="+mn-ea"/>
              </a:rPr>
              <a:t>Gained more support than previous opponents of FDR</a:t>
            </a:r>
          </a:p>
          <a:p>
            <a:pPr eaLnBrk="1" hangingPunct="1">
              <a:lnSpc>
                <a:spcPct val="110000"/>
              </a:lnSpc>
              <a:spcBef>
                <a:spcPct val="50000"/>
              </a:spcBef>
              <a:defRPr/>
            </a:pPr>
            <a:r>
              <a:rPr lang="en-US" altLang="ja-JP" sz="2000" dirty="0">
                <a:solidFill>
                  <a:srgbClr val="FFFFFF"/>
                </a:solidFill>
                <a:latin typeface="Times" charset="0"/>
                <a:ea typeface="+mn-ea"/>
              </a:rPr>
              <a:t>Despite fierce opposition from many in his party (and the nation as a whole), Willkie gave FDR critical support for a peacetime draft---making it clear that he would rather lose the election than put national security on the line</a:t>
            </a:r>
          </a:p>
          <a:p>
            <a:pPr lvl="1" eaLnBrk="1" hangingPunct="1">
              <a:spcBef>
                <a:spcPct val="50000"/>
              </a:spcBef>
              <a:defRPr/>
            </a:pPr>
            <a:r>
              <a:rPr lang="en-US" altLang="ja-JP" sz="1800" dirty="0">
                <a:solidFill>
                  <a:srgbClr val="FFFFFF"/>
                </a:solidFill>
                <a:latin typeface="Times" charset="0"/>
                <a:ea typeface="+mn-ea"/>
                <a:cs typeface="ＭＳ Ｐゴシック" charset="0"/>
              </a:rPr>
              <a:t>Shortly before Willkie died, he told a friend, that if he could write his own epitaph and had to choose between "here lies a president" or "here lies one who contributed to saving freedom," he would prefer the later. </a:t>
            </a:r>
            <a:endParaRPr lang="en-US" sz="1800" dirty="0">
              <a:solidFill>
                <a:srgbClr val="FFFFFF"/>
              </a:solidFill>
              <a:latin typeface="Times" charset="0"/>
              <a:ea typeface="+mn-ea"/>
            </a:endParaRPr>
          </a:p>
        </p:txBody>
      </p:sp>
      <p:pic>
        <p:nvPicPr>
          <p:cNvPr id="203779" name="Picture 5" descr="s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4400"/>
            <a:ext cx="25669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0" name="Picture 10" descr="Picture of President Franklin D. Roosevelt"/>
          <p:cNvPicPr>
            <a:picLocks noChangeAspect="1" noChangeArrowheads="1"/>
          </p:cNvPicPr>
          <p:nvPr/>
        </p:nvPicPr>
        <p:blipFill>
          <a:blip r:embed="rId4">
            <a:extLst>
              <a:ext uri="{28A0092B-C50C-407E-A947-70E740481C1C}">
                <a14:useLocalDpi xmlns:a14="http://schemas.microsoft.com/office/drawing/2010/main" val="0"/>
              </a:ext>
            </a:extLst>
          </a:blip>
          <a:srcRect l="781" r="2205" b="1888"/>
          <a:stretch>
            <a:fillRect/>
          </a:stretch>
        </p:blipFill>
        <p:spPr bwMode="auto">
          <a:xfrm>
            <a:off x="873125" y="914400"/>
            <a:ext cx="2708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1" name="Text Box 11"/>
          <p:cNvSpPr txBox="1">
            <a:spLocks noChangeArrowheads="1"/>
          </p:cNvSpPr>
          <p:nvPr/>
        </p:nvSpPr>
        <p:spPr bwMode="auto">
          <a:xfrm>
            <a:off x="3810000" y="1524000"/>
            <a:ext cx="152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spcBef>
                <a:spcPct val="50000"/>
              </a:spcBef>
            </a:pPr>
            <a:r>
              <a:rPr lang="en-US"/>
              <a:t>FDR      v. Wendell Willkie</a:t>
            </a:r>
          </a:p>
        </p:txBody>
      </p:sp>
    </p:spTree>
    <p:extLst>
      <p:ext uri="{BB962C8B-B14F-4D97-AF65-F5344CB8AC3E}">
        <p14:creationId xmlns:p14="http://schemas.microsoft.com/office/powerpoint/2010/main" val="222553468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5" descr="60ddbfb0"/>
          <p:cNvPicPr>
            <a:picLocks noChangeAspect="1" noChangeArrowheads="1"/>
          </p:cNvPicPr>
          <p:nvPr/>
        </p:nvPicPr>
        <p:blipFill>
          <a:blip r:embed="rId3">
            <a:extLst>
              <a:ext uri="{28A0092B-C50C-407E-A947-70E740481C1C}">
                <a14:useLocalDpi xmlns:a14="http://schemas.microsoft.com/office/drawing/2010/main" val="0"/>
              </a:ext>
            </a:extLst>
          </a:blip>
          <a:srcRect l="1241"/>
          <a:stretch>
            <a:fillRect/>
          </a:stretch>
        </p:blipFill>
        <p:spPr bwMode="auto">
          <a:xfrm>
            <a:off x="76200" y="152400"/>
            <a:ext cx="60626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6" name="Picture 6" descr="60fac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2895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Text Box 9"/>
          <p:cNvSpPr txBox="1">
            <a:spLocks noChangeArrowheads="1"/>
          </p:cNvSpPr>
          <p:nvPr/>
        </p:nvSpPr>
        <p:spPr bwMode="auto">
          <a:xfrm>
            <a:off x="6172200" y="762000"/>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spcBef>
                <a:spcPct val="50000"/>
              </a:spcBef>
            </a:pPr>
            <a:r>
              <a:rPr lang="en-US">
                <a:solidFill>
                  <a:srgbClr val="CCFFCC"/>
                </a:solidFill>
              </a:rPr>
              <a:t>FDR was elected to an unprecedented 3rd term</a:t>
            </a:r>
          </a:p>
        </p:txBody>
      </p:sp>
    </p:spTree>
    <p:extLst>
      <p:ext uri="{BB962C8B-B14F-4D97-AF65-F5344CB8AC3E}">
        <p14:creationId xmlns:p14="http://schemas.microsoft.com/office/powerpoint/2010/main" val="61748341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7393"/>
          </a:xfrm>
        </p:spPr>
        <p:txBody>
          <a:bodyPr/>
          <a:lstStyle/>
          <a:p>
            <a:r>
              <a:rPr lang="en-US" dirty="0" smtClean="0"/>
              <a:t>Effects</a:t>
            </a:r>
            <a:endParaRPr lang="en-US" dirty="0"/>
          </a:p>
        </p:txBody>
      </p:sp>
      <p:sp>
        <p:nvSpPr>
          <p:cNvPr id="3" name="Content Placeholder 2"/>
          <p:cNvSpPr>
            <a:spLocks noGrp="1"/>
          </p:cNvSpPr>
          <p:nvPr>
            <p:ph idx="1"/>
          </p:nvPr>
        </p:nvSpPr>
        <p:spPr>
          <a:xfrm>
            <a:off x="457200" y="933908"/>
            <a:ext cx="8229600" cy="5192255"/>
          </a:xfrm>
        </p:spPr>
        <p:txBody>
          <a:bodyPr/>
          <a:lstStyle/>
          <a:p>
            <a:r>
              <a:rPr lang="en-US" sz="2400" dirty="0" smtClean="0"/>
              <a:t>¼ unemployment (25%)</a:t>
            </a:r>
          </a:p>
          <a:p>
            <a:r>
              <a:rPr lang="en-US" sz="2400" dirty="0" smtClean="0"/>
              <a:t>Businesses close</a:t>
            </a:r>
          </a:p>
          <a:p>
            <a:r>
              <a:rPr lang="en-US" sz="2400" dirty="0" smtClean="0"/>
              <a:t>Hobo’s</a:t>
            </a:r>
          </a:p>
          <a:p>
            <a:r>
              <a:rPr lang="en-US" sz="2400" dirty="0" smtClean="0"/>
              <a:t>Increase in suicide rates</a:t>
            </a:r>
            <a:endParaRPr lang="en-US" dirty="0" smtClean="0"/>
          </a:p>
          <a:p>
            <a:r>
              <a:rPr lang="en-US" sz="2400" dirty="0" err="1" smtClean="0"/>
              <a:t>Hooverville’s</a:t>
            </a:r>
            <a:r>
              <a:rPr lang="en-US" sz="2400" dirty="0" smtClean="0"/>
              <a:t> (shantytowns)</a:t>
            </a:r>
          </a:p>
          <a:p>
            <a:r>
              <a:rPr lang="en-US" sz="2400" dirty="0" smtClean="0"/>
              <a:t>Bread Lines / Soup Kitchens</a:t>
            </a:r>
            <a:endParaRPr lang="en-US" sz="2400" dirty="0"/>
          </a:p>
          <a:p>
            <a:r>
              <a:rPr lang="en-US" sz="2400" dirty="0" smtClean="0"/>
              <a:t>Malnutrition</a:t>
            </a:r>
          </a:p>
          <a:p>
            <a:r>
              <a:rPr lang="en-US" sz="2400" dirty="0" smtClean="0"/>
              <a:t>Dust Bowl</a:t>
            </a:r>
          </a:p>
          <a:p>
            <a:r>
              <a:rPr lang="en-US" sz="2400" dirty="0" smtClean="0"/>
              <a:t>Bank runs / bank closures</a:t>
            </a:r>
          </a:p>
          <a:p>
            <a:r>
              <a:rPr lang="en-US" sz="2400" dirty="0" smtClean="0"/>
              <a:t>More Gov’t intervention (liberalism) – FDR</a:t>
            </a:r>
          </a:p>
          <a:p>
            <a:r>
              <a:rPr lang="en-US" sz="2400" dirty="0" smtClean="0"/>
              <a:t>Laissez Fair Republicans (too little, too late) – Hoover</a:t>
            </a:r>
          </a:p>
          <a:p>
            <a:r>
              <a:rPr lang="en-US" sz="2400" dirty="0" smtClean="0"/>
              <a:t>Schools shut down</a:t>
            </a:r>
          </a:p>
          <a:p>
            <a:r>
              <a:rPr lang="en-US" sz="2400" dirty="0" smtClean="0"/>
              <a:t>Prohibition repealed</a:t>
            </a:r>
          </a:p>
          <a:p>
            <a:endParaRPr lang="en-US" sz="2400" dirty="0" smtClean="0"/>
          </a:p>
          <a:p>
            <a:endParaRPr lang="en-US" sz="2400" dirty="0" smtClean="0"/>
          </a:p>
        </p:txBody>
      </p:sp>
    </p:spTree>
    <p:extLst>
      <p:ext uri="{BB962C8B-B14F-4D97-AF65-F5344CB8AC3E}">
        <p14:creationId xmlns:p14="http://schemas.microsoft.com/office/powerpoint/2010/main" val="3329961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852"/>
            <a:ext cx="8229600" cy="1143000"/>
          </a:xfrm>
        </p:spPr>
        <p:txBody>
          <a:bodyPr/>
          <a:lstStyle/>
          <a:p>
            <a:r>
              <a:rPr lang="en-US" dirty="0" smtClean="0"/>
              <a:t>Effects</a:t>
            </a:r>
            <a:endParaRPr lang="en-US" dirty="0"/>
          </a:p>
        </p:txBody>
      </p:sp>
      <p:sp>
        <p:nvSpPr>
          <p:cNvPr id="3" name="Content Placeholder 2"/>
          <p:cNvSpPr>
            <a:spLocks noGrp="1"/>
          </p:cNvSpPr>
          <p:nvPr>
            <p:ph idx="1"/>
          </p:nvPr>
        </p:nvSpPr>
        <p:spPr>
          <a:xfrm>
            <a:off x="457200" y="921456"/>
            <a:ext cx="8229600" cy="5653258"/>
          </a:xfrm>
        </p:spPr>
        <p:txBody>
          <a:bodyPr/>
          <a:lstStyle/>
          <a:p>
            <a:r>
              <a:rPr lang="en-US" sz="2000" dirty="0" smtClean="0"/>
              <a:t>¼ unemployed (25%) 1933</a:t>
            </a:r>
          </a:p>
          <a:p>
            <a:r>
              <a:rPr lang="en-US" sz="2000" dirty="0" smtClean="0"/>
              <a:t>Suicide rate increases to 30%</a:t>
            </a:r>
          </a:p>
          <a:p>
            <a:r>
              <a:rPr lang="en-US" sz="2000" dirty="0" smtClean="0"/>
              <a:t>Nation is in DEBT</a:t>
            </a:r>
          </a:p>
          <a:p>
            <a:r>
              <a:rPr lang="en-US" sz="2000" dirty="0" smtClean="0"/>
              <a:t>Dust Bowl</a:t>
            </a:r>
          </a:p>
          <a:p>
            <a:r>
              <a:rPr lang="en-US" sz="2000" dirty="0" smtClean="0"/>
              <a:t>Hoover (Too Little, Too Late) </a:t>
            </a:r>
          </a:p>
          <a:p>
            <a:r>
              <a:rPr lang="en-US" sz="2000" dirty="0" smtClean="0"/>
              <a:t>New administration </a:t>
            </a:r>
            <a:r>
              <a:rPr lang="en-US" sz="2000" dirty="0" smtClean="0">
                <a:sym typeface="Wingdings"/>
              </a:rPr>
              <a:t> More federal power (FDR)</a:t>
            </a:r>
            <a:endParaRPr lang="en-US" sz="2400" dirty="0" smtClean="0">
              <a:sym typeface="Wingdings"/>
            </a:endParaRPr>
          </a:p>
          <a:p>
            <a:r>
              <a:rPr lang="en-US" sz="2000" dirty="0" smtClean="0">
                <a:sym typeface="Wingdings"/>
              </a:rPr>
              <a:t>Homelessness</a:t>
            </a:r>
          </a:p>
          <a:p>
            <a:r>
              <a:rPr lang="en-US" sz="2000" dirty="0" smtClean="0">
                <a:sym typeface="Wingdings"/>
              </a:rPr>
              <a:t>Broken families</a:t>
            </a:r>
          </a:p>
          <a:p>
            <a:r>
              <a:rPr lang="en-US" sz="2000" dirty="0" err="1" smtClean="0">
                <a:sym typeface="Wingdings"/>
              </a:rPr>
              <a:t>Hoovervilles</a:t>
            </a:r>
            <a:r>
              <a:rPr lang="en-US" sz="2000" dirty="0" smtClean="0">
                <a:sym typeface="Wingdings"/>
              </a:rPr>
              <a:t> (Shantytowns)</a:t>
            </a:r>
          </a:p>
          <a:p>
            <a:r>
              <a:rPr lang="en-US" sz="2000" dirty="0" smtClean="0">
                <a:sym typeface="Wingdings"/>
              </a:rPr>
              <a:t>Bread Lines / Soup kitchens open</a:t>
            </a:r>
          </a:p>
          <a:p>
            <a:r>
              <a:rPr lang="en-US" sz="2000" dirty="0" smtClean="0">
                <a:sym typeface="Wingdings"/>
              </a:rPr>
              <a:t>Schools shut down</a:t>
            </a:r>
          </a:p>
          <a:p>
            <a:r>
              <a:rPr lang="en-US" sz="2000" dirty="0" smtClean="0">
                <a:sym typeface="Wingdings"/>
              </a:rPr>
              <a:t>Business close</a:t>
            </a:r>
          </a:p>
          <a:p>
            <a:r>
              <a:rPr lang="en-US" sz="2000" dirty="0" smtClean="0">
                <a:sym typeface="Wingdings"/>
              </a:rPr>
              <a:t>Banks shut down</a:t>
            </a:r>
          </a:p>
          <a:p>
            <a:r>
              <a:rPr lang="en-US" sz="2000" dirty="0" smtClean="0">
                <a:sym typeface="Wingdings"/>
              </a:rPr>
              <a:t>Wasteful gov’t spending </a:t>
            </a:r>
            <a:endParaRPr lang="en-US" sz="2000" dirty="0" smtClean="0"/>
          </a:p>
          <a:p>
            <a:endParaRPr lang="en-US" sz="2000" dirty="0"/>
          </a:p>
        </p:txBody>
      </p:sp>
    </p:spTree>
    <p:extLst>
      <p:ext uri="{BB962C8B-B14F-4D97-AF65-F5344CB8AC3E}">
        <p14:creationId xmlns:p14="http://schemas.microsoft.com/office/powerpoint/2010/main" val="25982954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defRPr/>
            </a:pPr>
            <a:r>
              <a:rPr lang="en-US" dirty="0" smtClean="0"/>
              <a:t>Effects</a:t>
            </a:r>
            <a:endParaRPr lang="en-US" dirty="0"/>
          </a:p>
        </p:txBody>
      </p:sp>
      <p:sp>
        <p:nvSpPr>
          <p:cNvPr id="216066" name="TextBox 2"/>
          <p:cNvSpPr txBox="1">
            <a:spLocks noChangeArrowheads="1"/>
          </p:cNvSpPr>
          <p:nvPr/>
        </p:nvSpPr>
        <p:spPr bwMode="auto">
          <a:xfrm>
            <a:off x="533400" y="914400"/>
            <a:ext cx="8153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buFont typeface="Arial" charset="0"/>
              <a:buChar char="•"/>
            </a:pPr>
            <a:r>
              <a:rPr lang="en-US"/>
              <a:t>Extreme Poverty</a:t>
            </a:r>
          </a:p>
          <a:p>
            <a:pPr>
              <a:buFont typeface="Arial" charset="0"/>
              <a:buChar char="•"/>
            </a:pPr>
            <a:r>
              <a:rPr lang="en-US"/>
              <a:t>¼ unemployed (25%)</a:t>
            </a:r>
          </a:p>
          <a:p>
            <a:pPr>
              <a:buFont typeface="Arial" charset="0"/>
              <a:buChar char="•"/>
            </a:pPr>
            <a:r>
              <a:rPr lang="en-US"/>
              <a:t>DUST BOWL</a:t>
            </a:r>
          </a:p>
          <a:p>
            <a:pPr>
              <a:buFont typeface="Arial" charset="0"/>
              <a:buChar char="•"/>
            </a:pPr>
            <a:r>
              <a:rPr lang="en-US"/>
              <a:t>High Suicide Rates</a:t>
            </a:r>
          </a:p>
          <a:p>
            <a:pPr>
              <a:buFont typeface="Arial" charset="0"/>
              <a:buChar char="•"/>
            </a:pPr>
            <a:r>
              <a:rPr lang="en-US"/>
              <a:t>Homelessness</a:t>
            </a:r>
          </a:p>
          <a:p>
            <a:pPr>
              <a:buFont typeface="Arial" charset="0"/>
              <a:buChar char="•"/>
            </a:pPr>
            <a:r>
              <a:rPr lang="en-US"/>
              <a:t>Shantytowns (Hoovervilles)</a:t>
            </a:r>
          </a:p>
          <a:p>
            <a:pPr>
              <a:buFont typeface="Arial" charset="0"/>
              <a:buChar char="•"/>
            </a:pPr>
            <a:r>
              <a:rPr lang="en-US"/>
              <a:t>Breadlines / Soup Kitchens</a:t>
            </a:r>
          </a:p>
          <a:p>
            <a:pPr>
              <a:buFont typeface="Arial" charset="0"/>
              <a:buChar char="•"/>
            </a:pPr>
            <a:r>
              <a:rPr lang="en-US"/>
              <a:t>Banks closed</a:t>
            </a:r>
          </a:p>
          <a:p>
            <a:pPr>
              <a:buFont typeface="Arial" charset="0"/>
              <a:buChar char="•"/>
            </a:pPr>
            <a:r>
              <a:rPr lang="en-US"/>
              <a:t>Broken Families</a:t>
            </a:r>
          </a:p>
          <a:p>
            <a:pPr>
              <a:buFont typeface="Arial" charset="0"/>
              <a:buChar char="•"/>
            </a:pPr>
            <a:r>
              <a:rPr lang="en-US"/>
              <a:t>Hobo’s</a:t>
            </a:r>
          </a:p>
          <a:p>
            <a:pPr>
              <a:buFont typeface="Arial" charset="0"/>
              <a:buChar char="•"/>
            </a:pPr>
            <a:r>
              <a:rPr lang="en-US"/>
              <a:t>Businesses close</a:t>
            </a:r>
          </a:p>
          <a:p>
            <a:pPr>
              <a:buFont typeface="Arial" charset="0"/>
              <a:buChar char="•"/>
            </a:pPr>
            <a:r>
              <a:rPr lang="en-US"/>
              <a:t>Schools closed due to no funding</a:t>
            </a:r>
          </a:p>
          <a:p>
            <a:pPr>
              <a:buFont typeface="Arial" charset="0"/>
              <a:buChar char="•"/>
            </a:pPr>
            <a:endParaRPr lang="en-US"/>
          </a:p>
        </p:txBody>
      </p:sp>
    </p:spTree>
    <p:extLst>
      <p:ext uri="{BB962C8B-B14F-4D97-AF65-F5344CB8AC3E}">
        <p14:creationId xmlns:p14="http://schemas.microsoft.com/office/powerpoint/2010/main" val="131573621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defRPr/>
            </a:pPr>
            <a:r>
              <a:rPr lang="en-US" dirty="0" smtClean="0"/>
              <a:t>Effects</a:t>
            </a:r>
            <a:endParaRPr lang="en-US" dirty="0"/>
          </a:p>
        </p:txBody>
      </p:sp>
      <p:sp>
        <p:nvSpPr>
          <p:cNvPr id="217090" name="TextBox 2"/>
          <p:cNvSpPr txBox="1">
            <a:spLocks noChangeArrowheads="1"/>
          </p:cNvSpPr>
          <p:nvPr/>
        </p:nvSpPr>
        <p:spPr bwMode="auto">
          <a:xfrm>
            <a:off x="533400" y="914400"/>
            <a:ext cx="8153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buFont typeface="Arial" charset="0"/>
              <a:buChar char="•"/>
            </a:pPr>
            <a:r>
              <a:rPr lang="en-US"/>
              <a:t>¼ unemployed (25% of population)</a:t>
            </a:r>
          </a:p>
          <a:p>
            <a:pPr>
              <a:buFont typeface="Arial" charset="0"/>
              <a:buChar char="•"/>
            </a:pPr>
            <a:r>
              <a:rPr lang="en-US"/>
              <a:t>Businesses close</a:t>
            </a:r>
          </a:p>
          <a:p>
            <a:pPr>
              <a:buFont typeface="Arial" charset="0"/>
              <a:buChar char="•"/>
            </a:pPr>
            <a:r>
              <a:rPr lang="en-US"/>
              <a:t>Broken families</a:t>
            </a:r>
          </a:p>
          <a:p>
            <a:pPr>
              <a:buFont typeface="Arial" charset="0"/>
              <a:buChar char="•"/>
            </a:pPr>
            <a:r>
              <a:rPr lang="en-US"/>
              <a:t>Extreme Poverty</a:t>
            </a:r>
          </a:p>
          <a:p>
            <a:pPr>
              <a:buFont typeface="Arial" charset="0"/>
              <a:buChar char="•"/>
            </a:pPr>
            <a:r>
              <a:rPr lang="en-US"/>
              <a:t>Homelessness (“ho-bo’s”)</a:t>
            </a:r>
          </a:p>
          <a:p>
            <a:pPr>
              <a:buFont typeface="Arial" charset="0"/>
              <a:buChar char="•"/>
            </a:pPr>
            <a:r>
              <a:rPr lang="en-US"/>
              <a:t>Shantytowns (Hoovervilles)</a:t>
            </a:r>
          </a:p>
          <a:p>
            <a:pPr>
              <a:buFont typeface="Arial" charset="0"/>
              <a:buChar char="•"/>
            </a:pPr>
            <a:r>
              <a:rPr lang="en-US"/>
              <a:t>Bread lines / soup kitchens</a:t>
            </a:r>
          </a:p>
          <a:p>
            <a:pPr>
              <a:buFont typeface="Arial" charset="0"/>
              <a:buChar char="•"/>
            </a:pPr>
            <a:r>
              <a:rPr lang="en-US"/>
              <a:t>GDP dropped from 104 billion to 59 billion</a:t>
            </a:r>
          </a:p>
          <a:p>
            <a:pPr>
              <a:buFont typeface="Arial" charset="0"/>
              <a:buChar char="•"/>
            </a:pPr>
            <a:r>
              <a:rPr lang="en-US"/>
              <a:t>LOSS of savings</a:t>
            </a:r>
          </a:p>
          <a:p>
            <a:pPr>
              <a:buFont typeface="Arial" charset="0"/>
              <a:buChar char="•"/>
            </a:pPr>
            <a:r>
              <a:rPr lang="en-US"/>
              <a:t>Schools closed due to no funding</a:t>
            </a:r>
          </a:p>
          <a:p>
            <a:pPr>
              <a:buFont typeface="Arial" charset="0"/>
              <a:buChar char="•"/>
            </a:pPr>
            <a:r>
              <a:rPr lang="en-US"/>
              <a:t>Banks went out of business</a:t>
            </a:r>
          </a:p>
          <a:p>
            <a:pPr>
              <a:buFont typeface="Arial" charset="0"/>
              <a:buChar char="•"/>
            </a:pPr>
            <a:r>
              <a:rPr lang="en-US"/>
              <a:t>Suicides increased</a:t>
            </a:r>
          </a:p>
          <a:p>
            <a:pPr>
              <a:buFont typeface="Arial" charset="0"/>
              <a:buChar char="•"/>
            </a:pPr>
            <a:r>
              <a:rPr lang="en-US"/>
              <a:t>DUST Bowl</a:t>
            </a:r>
          </a:p>
        </p:txBody>
      </p:sp>
    </p:spTree>
    <p:extLst>
      <p:ext uri="{BB962C8B-B14F-4D97-AF65-F5344CB8AC3E}">
        <p14:creationId xmlns:p14="http://schemas.microsoft.com/office/powerpoint/2010/main" val="14567475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0" descr="530bcc20"/>
          <p:cNvPicPr>
            <a:picLocks noChangeAspect="1" noChangeArrowheads="1"/>
          </p:cNvPicPr>
          <p:nvPr/>
        </p:nvPicPr>
        <p:blipFill>
          <a:blip r:embed="rId3">
            <a:extLst>
              <a:ext uri="{28A0092B-C50C-407E-A947-70E740481C1C}">
                <a14:useLocalDpi xmlns:a14="http://schemas.microsoft.com/office/drawing/2010/main" val="0"/>
              </a:ext>
            </a:extLst>
          </a:blip>
          <a:srcRect l="2992" t="2499" r="4239" b="2499"/>
          <a:stretch>
            <a:fillRect/>
          </a:stretch>
        </p:blipFill>
        <p:spPr bwMode="auto">
          <a:xfrm>
            <a:off x="457200" y="457200"/>
            <a:ext cx="24860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11"/>
          <p:cNvSpPr>
            <a:spLocks noChangeArrowheads="1"/>
          </p:cNvSpPr>
          <p:nvPr/>
        </p:nvSpPr>
        <p:spPr bwMode="auto">
          <a:xfrm>
            <a:off x="3352800" y="2819400"/>
            <a:ext cx="1752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a:latin typeface="Baskerville" charset="0"/>
              </a:rPr>
              <a:t>Goodbye Hoover!</a:t>
            </a:r>
          </a:p>
        </p:txBody>
      </p:sp>
      <p:pic>
        <p:nvPicPr>
          <p:cNvPr id="137219" name="Picture 12"/>
          <p:cNvPicPr>
            <a:picLocks noChangeAspect="1" noChangeArrowheads="1"/>
          </p:cNvPicPr>
          <p:nvPr/>
        </p:nvPicPr>
        <p:blipFill>
          <a:blip r:embed="rId4">
            <a:extLst>
              <a:ext uri="{28A0092B-C50C-407E-A947-70E740481C1C}">
                <a14:useLocalDpi xmlns:a14="http://schemas.microsoft.com/office/drawing/2010/main" val="0"/>
              </a:ext>
            </a:extLst>
          </a:blip>
          <a:srcRect t="1695" b="1695"/>
          <a:stretch>
            <a:fillRect/>
          </a:stretch>
        </p:blipFill>
        <p:spPr bwMode="auto">
          <a:xfrm>
            <a:off x="5386388" y="457200"/>
            <a:ext cx="360521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2631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5" descr="30s%2520fdr%2520and%2520hoover%252032%2520inauguration"/>
          <p:cNvPicPr>
            <a:picLocks noChangeAspect="1" noChangeArrowheads="1"/>
          </p:cNvPicPr>
          <p:nvPr/>
        </p:nvPicPr>
        <p:blipFill>
          <a:blip r:embed="rId3">
            <a:extLst>
              <a:ext uri="{28A0092B-C50C-407E-A947-70E740481C1C}">
                <a14:useLocalDpi xmlns:a14="http://schemas.microsoft.com/office/drawing/2010/main" val="0"/>
              </a:ext>
            </a:extLst>
          </a:blip>
          <a:srcRect l="4283" t="3334" r="4919" b="3334"/>
          <a:stretch>
            <a:fillRect/>
          </a:stretch>
        </p:blipFill>
        <p:spPr bwMode="auto">
          <a:xfrm>
            <a:off x="5029200" y="838200"/>
            <a:ext cx="38242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6" name="Picture 6" descr="54c45c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462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7"/>
          <p:cNvSpPr>
            <a:spLocks noChangeArrowheads="1"/>
          </p:cNvSpPr>
          <p:nvPr/>
        </p:nvSpPr>
        <p:spPr bwMode="auto">
          <a:xfrm>
            <a:off x="5562600" y="5591175"/>
            <a:ext cx="2819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atin typeface="Baskerville" charset="0"/>
              </a:rPr>
              <a:t>Inauguration Day</a:t>
            </a:r>
            <a:endParaRPr lang="en-US" sz="2400">
              <a:latin typeface="Baskerville" charset="0"/>
            </a:endParaRPr>
          </a:p>
        </p:txBody>
      </p:sp>
    </p:spTree>
    <p:extLst>
      <p:ext uri="{BB962C8B-B14F-4D97-AF65-F5344CB8AC3E}">
        <p14:creationId xmlns:p14="http://schemas.microsoft.com/office/powerpoint/2010/main" val="3308262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3"/>
          <p:cNvSpPr txBox="1">
            <a:spLocks noChangeArrowheads="1"/>
          </p:cNvSpPr>
          <p:nvPr/>
        </p:nvSpPr>
        <p:spPr bwMode="auto">
          <a:xfrm>
            <a:off x="76200" y="4903788"/>
            <a:ext cx="906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10000"/>
              </a:spcBef>
              <a:buFontTx/>
              <a:buChar char="•"/>
            </a:pPr>
            <a:r>
              <a:rPr lang="en-US" sz="2000">
                <a:latin typeface="Baskerville" charset="0"/>
              </a:rPr>
              <a:t>FDR was able to win in a landslide because of his </a:t>
            </a:r>
            <a:r>
              <a:rPr lang="ja-JP" altLang="en-US" sz="2000">
                <a:latin typeface="Baskerville" charset="0"/>
              </a:rPr>
              <a:t>“</a:t>
            </a:r>
            <a:r>
              <a:rPr lang="en-US" altLang="ja-JP" sz="2000">
                <a:latin typeface="Baskerville" charset="0"/>
              </a:rPr>
              <a:t>can-do</a:t>
            </a:r>
            <a:r>
              <a:rPr lang="ja-JP" altLang="en-US" sz="2000">
                <a:latin typeface="Baskerville" charset="0"/>
              </a:rPr>
              <a:t>”</a:t>
            </a:r>
            <a:r>
              <a:rPr lang="en-US" altLang="ja-JP" sz="2000">
                <a:latin typeface="Baskerville" charset="0"/>
              </a:rPr>
              <a:t> attitude and promise to make the government play an active role in bringing relief to the people of America</a:t>
            </a:r>
          </a:p>
          <a:p>
            <a:pPr lvl="1">
              <a:spcBef>
                <a:spcPct val="10000"/>
              </a:spcBef>
              <a:buFontTx/>
              <a:buChar char="•"/>
            </a:pPr>
            <a:r>
              <a:rPr lang="en-US" sz="2000">
                <a:solidFill>
                  <a:srgbClr val="CCFFCC"/>
                </a:solidFill>
                <a:latin typeface="Baskerville" charset="0"/>
              </a:rPr>
              <a:t>His election became the greatest Democratic victory since before the Civil War</a:t>
            </a:r>
            <a:endParaRPr lang="en-US" sz="1800">
              <a:solidFill>
                <a:srgbClr val="CCFFCC"/>
              </a:solidFill>
              <a:latin typeface="Baskerville" charset="0"/>
            </a:endParaRPr>
          </a:p>
        </p:txBody>
      </p:sp>
      <p:pic>
        <p:nvPicPr>
          <p:cNvPr id="1413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850" y="76200"/>
            <a:ext cx="3359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11" descr="w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50292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19"/>
          <p:cNvSpPr txBox="1">
            <a:spLocks noChangeArrowheads="1"/>
          </p:cNvSpPr>
          <p:nvPr/>
        </p:nvSpPr>
        <p:spPr bwMode="auto">
          <a:xfrm>
            <a:off x="152400" y="4114800"/>
            <a:ext cx="49530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spcBef>
                <a:spcPct val="10000"/>
              </a:spcBef>
            </a:pPr>
            <a:r>
              <a:rPr lang="en-US" sz="1800"/>
              <a:t>Washington, DC</a:t>
            </a:r>
          </a:p>
          <a:p>
            <a:pPr algn="ctr">
              <a:spcBef>
                <a:spcPct val="10000"/>
              </a:spcBef>
            </a:pPr>
            <a:r>
              <a:rPr lang="en-US" sz="1800"/>
              <a:t>The morning of FDR</a:t>
            </a:r>
            <a:r>
              <a:rPr lang="ja-JP" altLang="en-US" sz="1800"/>
              <a:t>’</a:t>
            </a:r>
            <a:r>
              <a:rPr lang="en-US" altLang="ja-JP" sz="1800"/>
              <a:t>s inauguration</a:t>
            </a:r>
            <a:endParaRPr lang="en-US" sz="1800"/>
          </a:p>
        </p:txBody>
      </p:sp>
      <p:sp>
        <p:nvSpPr>
          <p:cNvPr id="141317" name="Text Box 21"/>
          <p:cNvSpPr txBox="1">
            <a:spLocks noChangeArrowheads="1"/>
          </p:cNvSpPr>
          <p:nvPr/>
        </p:nvSpPr>
        <p:spPr bwMode="auto">
          <a:xfrm>
            <a:off x="990600" y="6172200"/>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spcBef>
                <a:spcPct val="10000"/>
              </a:spcBef>
            </a:pPr>
            <a:r>
              <a:rPr lang="ja-JP" altLang="en-US" sz="2000">
                <a:solidFill>
                  <a:srgbClr val="BEFF90"/>
                </a:solidFill>
              </a:rPr>
              <a:t>“</a:t>
            </a:r>
            <a:r>
              <a:rPr lang="en-US" altLang="ja-JP" sz="2000">
                <a:solidFill>
                  <a:srgbClr val="FFFFFF"/>
                </a:solidFill>
              </a:rPr>
              <a:t>When you get to the end of your rope, tie a knot and hang on.</a:t>
            </a:r>
            <a:r>
              <a:rPr lang="ja-JP" altLang="en-US" sz="2000">
                <a:solidFill>
                  <a:srgbClr val="FFFFFF"/>
                </a:solidFill>
              </a:rPr>
              <a:t>”</a:t>
            </a:r>
            <a:endParaRPr lang="en-US" altLang="ja-JP" sz="2000">
              <a:solidFill>
                <a:srgbClr val="FFFFFF"/>
              </a:solidFill>
            </a:endParaRPr>
          </a:p>
          <a:p>
            <a:pPr algn="ctr">
              <a:spcBef>
                <a:spcPct val="10000"/>
              </a:spcBef>
            </a:pPr>
            <a:r>
              <a:rPr lang="en-US" sz="2000"/>
              <a:t>~Franklin D. Roosevelt~</a:t>
            </a:r>
          </a:p>
        </p:txBody>
      </p:sp>
    </p:spTree>
    <p:extLst>
      <p:ext uri="{BB962C8B-B14F-4D97-AF65-F5344CB8AC3E}">
        <p14:creationId xmlns:p14="http://schemas.microsoft.com/office/powerpoint/2010/main" val="8029573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RRIS CLASS POWERPOINTS">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HARRIS CLASS POWERPOINTS.thmx</Template>
  <TotalTime>980</TotalTime>
  <Words>2885</Words>
  <Application>Microsoft Macintosh PowerPoint</Application>
  <PresentationFormat>On-screen Show (4:3)</PresentationFormat>
  <Paragraphs>438</Paragraphs>
  <Slides>69</Slides>
  <Notes>39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HARRIS CLASS POWERPOINTS</vt:lpstr>
      <vt:lpstr>Chapter 32</vt:lpstr>
      <vt:lpstr>FDR:  A Politician in a Wheelchair</vt:lpstr>
      <vt:lpstr>Presidential Hopefuls of 1932</vt:lpstr>
      <vt:lpstr>The Election of 1932</vt:lpstr>
      <vt:lpstr>Hoover’s Humiliation in 1932</vt:lpstr>
      <vt:lpstr>PowerPoint Presentation</vt:lpstr>
      <vt:lpstr>PowerPoint Presentation</vt:lpstr>
      <vt:lpstr>PowerPoint Presentation</vt:lpstr>
      <vt:lpstr>PowerPoint Presentation</vt:lpstr>
      <vt:lpstr>FDR</vt:lpstr>
      <vt:lpstr>   New Deal- Relief, Recovery, Reform </vt:lpstr>
      <vt:lpstr>“The Hundred Days” March 9-June 16, 1933</vt:lpstr>
      <vt:lpstr>Fireside Chats</vt:lpstr>
      <vt:lpstr>Fireside Chats</vt:lpstr>
      <vt:lpstr>PowerPoint Presentation</vt:lpstr>
      <vt:lpstr>Roosevelt Manages the Money</vt:lpstr>
      <vt:lpstr>Roosevelt Manages the Money</vt:lpstr>
      <vt:lpstr>Work Projects</vt:lpstr>
      <vt:lpstr>PowerPoint Presentation</vt:lpstr>
      <vt:lpstr>Work Projects</vt:lpstr>
      <vt:lpstr>PowerPoint Presentation</vt:lpstr>
      <vt:lpstr>Works Progress Administration (WPA)</vt:lpstr>
      <vt:lpstr>More “New Deal”</vt:lpstr>
      <vt:lpstr>A Day for Every Demagogue</vt:lpstr>
      <vt:lpstr>New Visibility for Women</vt:lpstr>
      <vt:lpstr>Helping Industry and Labor</vt:lpstr>
      <vt:lpstr>More help for industry and labor</vt:lpstr>
      <vt:lpstr>Agricultural Assistance</vt:lpstr>
      <vt:lpstr>The Ism’s</vt:lpstr>
      <vt:lpstr>Paying Farmers Not to Farm</vt:lpstr>
      <vt:lpstr>Dust Bowls and Black Blizzards</vt:lpstr>
      <vt:lpstr>The Dust Bowl</vt:lpstr>
      <vt:lpstr>The Dust Bowl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Dust Bowl</vt:lpstr>
      <vt:lpstr>Migrant Families</vt:lpstr>
      <vt:lpstr>Migrant Camps</vt:lpstr>
      <vt:lpstr>PowerPoint Presentation</vt:lpstr>
      <vt:lpstr>PowerPoint Presentation</vt:lpstr>
      <vt:lpstr>PowerPoint Presentation</vt:lpstr>
      <vt:lpstr>“Migrant Mother”</vt:lpstr>
      <vt:lpstr>PowerPoint Presentation</vt:lpstr>
      <vt:lpstr>The Indians “New Deal”</vt:lpstr>
      <vt:lpstr>Battling Bankers and Big Business</vt:lpstr>
      <vt:lpstr>The TVA Harnesses the Tennessee River</vt:lpstr>
      <vt:lpstr>Building Dams For the TVA</vt:lpstr>
      <vt:lpstr>Rural Electrification Administration</vt:lpstr>
      <vt:lpstr>PowerPoint Presentation</vt:lpstr>
      <vt:lpstr>Housing Reform and Social Security</vt:lpstr>
      <vt:lpstr>A New Deal for Labor</vt:lpstr>
      <vt:lpstr>More on Labor</vt:lpstr>
      <vt:lpstr>Landon Challenges “The Champ”</vt:lpstr>
      <vt:lpstr>PowerPoint Presentation</vt:lpstr>
      <vt:lpstr>Nine Old Men on the Bench</vt:lpstr>
      <vt:lpstr>Twilight of the New Deal</vt:lpstr>
      <vt:lpstr>New Deal Critics</vt:lpstr>
      <vt:lpstr>Advocates</vt:lpstr>
      <vt:lpstr>1940 Election</vt:lpstr>
      <vt:lpstr>PowerPoint Presentation</vt:lpstr>
      <vt:lpstr>Effects</vt:lpstr>
      <vt:lpstr>Effects</vt:lpstr>
      <vt:lpstr>Effects</vt:lpstr>
      <vt:lpstr>Effects</vt:lpstr>
    </vt:vector>
  </TitlesOfParts>
  <Company>Greene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dc:title>
  <dc:creator>Brian Fahey</dc:creator>
  <cp:lastModifiedBy>Gail Harris</cp:lastModifiedBy>
  <cp:revision>19</cp:revision>
  <dcterms:created xsi:type="dcterms:W3CDTF">2012-02-06T23:34:50Z</dcterms:created>
  <dcterms:modified xsi:type="dcterms:W3CDTF">2016-02-05T12:46:42Z</dcterms:modified>
</cp:coreProperties>
</file>