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349" r:id="rId3"/>
    <p:sldId id="257" r:id="rId4"/>
    <p:sldId id="259" r:id="rId5"/>
    <p:sldId id="258" r:id="rId6"/>
    <p:sldId id="290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8" r:id="rId18"/>
    <p:sldId id="287" r:id="rId19"/>
    <p:sldId id="269" r:id="rId20"/>
    <p:sldId id="270" r:id="rId21"/>
    <p:sldId id="271" r:id="rId22"/>
    <p:sldId id="272" r:id="rId23"/>
    <p:sldId id="289" r:id="rId24"/>
    <p:sldId id="273" r:id="rId25"/>
    <p:sldId id="286" r:id="rId26"/>
    <p:sldId id="292" r:id="rId27"/>
    <p:sldId id="293" r:id="rId28"/>
    <p:sldId id="294" r:id="rId29"/>
    <p:sldId id="295" r:id="rId30"/>
    <p:sldId id="274" r:id="rId31"/>
    <p:sldId id="296" r:id="rId32"/>
    <p:sldId id="297" r:id="rId33"/>
    <p:sldId id="276" r:id="rId34"/>
    <p:sldId id="298" r:id="rId35"/>
    <p:sldId id="275" r:id="rId36"/>
    <p:sldId id="277" r:id="rId37"/>
    <p:sldId id="300" r:id="rId38"/>
    <p:sldId id="299" r:id="rId39"/>
    <p:sldId id="301" r:id="rId40"/>
    <p:sldId id="279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281" r:id="rId69"/>
    <p:sldId id="344" r:id="rId70"/>
    <p:sldId id="345" r:id="rId71"/>
    <p:sldId id="346" r:id="rId72"/>
    <p:sldId id="347" r:id="rId73"/>
    <p:sldId id="348" r:id="rId74"/>
    <p:sldId id="280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5" autoAdjust="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18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BF25-181F-EF4A-A856-FB98E58A02D2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2B7-E0F3-AA41-872C-72507F82A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62D4721-E8D6-9647-B33F-8A353013B7C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6D0711-06B3-E648-982D-292C4CF1CF75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AD4E255-9BC0-C045-BE04-03A26388FBE8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9711A6-A7D4-9043-9D22-0C7104629CE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6895F7-70C8-1A43-A903-0DDD5C155759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AAAC0-04E6-D443-A392-FFF761502A94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49D4DD-945F-ED4F-8E9E-B1F53D3116EC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18BC88-DFD1-874E-BF7C-5F206E9AC613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523244-2B8A-D24B-AEEA-1B87308785C5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6696A3B-DEA7-D248-A7CB-63EBD62A5583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CF0C64-F774-814C-A009-921AF23C1345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F66198F-5111-4A46-86A9-830C0F27558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A5C3A2B-F40A-5449-AD9C-EB17EC52FBE4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57F162-8D5E-4B46-931F-26F6C91FF7BD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07D697-7054-DC4B-BED0-CB307559B1AA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39F3E3-F2F5-BE41-AA56-9A0413CEE72A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E13364F-474B-3D4B-A178-42C37ABFFB9B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66509D-2958-914C-9C2E-E6395558C005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DD2D30-72E1-9F44-9419-5D62CA1463B5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F2BC2B0-480F-5149-BDC3-951ED9AE3BB3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5D054ED-21C1-DD49-92B4-F103CA7A0B7F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BFFB863-BEA5-6D49-8FF1-852E3190E4EA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AF79A6-03FD-1746-82BD-909F99A07BE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C9AA7A-FEA4-0D4E-8BC2-57C245BF2FB1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71FCDBA-D6E5-744A-9B37-24FE60D48DE0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17C8B0-DBE2-434F-A85C-E9AF060B34F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6B887A9-5FBA-5A4A-A9A2-5414FC03585E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7A266A-DF77-5D4E-870A-6118D243EC9E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ED69E4A-2F36-344D-BBA5-FD6CC7514E7B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427F41F-6B61-8447-933B-9557CA3810D7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7A9EB3-2068-8C4E-AC7B-E53DAB864A0E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76A9B5-E598-2448-8246-FCF8F2E9BB3E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70F860-EB6F-E34E-8B34-0236DF204155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018D7AC-5B2D-424F-A0FE-0CA40532AEB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0C5EC8-6931-C146-82B6-31DAB1621B7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F7161F-7698-1849-91DE-51ED8E25E5A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DB05704-CCB0-BE4E-8CB8-B705BC54000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544B50-41A7-1F45-87B5-51EB6D509B6C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C97F8D9-2236-9048-AC42-A2C64B910B46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42C92992-0499-A142-B64B-0107DE58CC7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D6BB7F30-F5C2-A64E-A80D-662BC33C737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Politics of Boom and Bust</a:t>
            </a:r>
          </a:p>
          <a:p>
            <a:r>
              <a:rPr lang="en-US" dirty="0" smtClean="0"/>
              <a:t>1920-1932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Lasting benefits from war</a:t>
            </a:r>
          </a:p>
          <a:p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Veterans Bureau (1921)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Operate hospitals and provide rehabilitation for disabled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American Legion (Paris, 1919)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Veterans met to share stories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Becomes aggressive lobbying group for veterans’ benefits</a:t>
            </a:r>
          </a:p>
          <a:p>
            <a:pPr lvl="2"/>
            <a:r>
              <a:rPr lang="en-US" dirty="0" smtClean="0"/>
              <a:t>Demanded “Adjusted compensation”</a:t>
            </a:r>
          </a:p>
          <a:p>
            <a:pPr lvl="2"/>
            <a:r>
              <a:rPr lang="en-US" dirty="0" smtClean="0"/>
              <a:t>Bonus bill passed in 1922 – vetoed by Harding</a:t>
            </a:r>
          </a:p>
          <a:p>
            <a:pPr lvl="2"/>
            <a:r>
              <a:rPr lang="en-US" dirty="0" smtClean="0"/>
              <a:t>Adjusted Compensation Act of 1924 – vetoed by Coolidge</a:t>
            </a:r>
          </a:p>
          <a:p>
            <a:pPr lvl="3"/>
            <a:r>
              <a:rPr lang="en-US" dirty="0" smtClean="0"/>
              <a:t>Veto overridden, Congress pays out $3.5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Seeks Benefits Without Burdens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CFFCC"/>
                </a:solidFill>
              </a:rPr>
              <a:t>Treaty of Versailles rejected</a:t>
            </a:r>
          </a:p>
          <a:p>
            <a:pPr lvl="1"/>
            <a:r>
              <a:rPr lang="en-US" sz="2000" dirty="0" smtClean="0"/>
              <a:t>July 1921 – Congress passes joint resolution declaring war over</a:t>
            </a:r>
          </a:p>
          <a:p>
            <a:pPr lvl="1"/>
            <a:r>
              <a:rPr lang="en-US" sz="2000" dirty="0" smtClean="0"/>
              <a:t>League of Nations seen as bad, observers sent to record proceedings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rgbClr val="CCFFCC"/>
                </a:solidFill>
              </a:rPr>
              <a:t>Britain, U.S., and Oil	</a:t>
            </a:r>
          </a:p>
          <a:p>
            <a:pPr lvl="1"/>
            <a:r>
              <a:rPr lang="en-US" sz="2000" dirty="0" smtClean="0">
                <a:solidFill>
                  <a:srgbClr val="CCFFCC"/>
                </a:solidFill>
              </a:rPr>
              <a:t>Rivalry developing between two over Europe and Middle East</a:t>
            </a:r>
          </a:p>
          <a:p>
            <a:pPr lvl="1"/>
            <a:r>
              <a:rPr lang="en-US" sz="2000" dirty="0" smtClean="0"/>
              <a:t>Secretary of state Hughes secures agreement for joint exploitation of oil</a:t>
            </a:r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rgbClr val="CCFFCC"/>
                </a:solidFill>
              </a:rPr>
              <a:t>Naval Build Up</a:t>
            </a:r>
          </a:p>
          <a:p>
            <a:pPr lvl="1"/>
            <a:r>
              <a:rPr lang="en-US" sz="2000" dirty="0" smtClean="0">
                <a:solidFill>
                  <a:srgbClr val="CCFFCC"/>
                </a:solidFill>
              </a:rPr>
              <a:t>US Navy becomes huge during war</a:t>
            </a:r>
          </a:p>
          <a:p>
            <a:pPr lvl="1"/>
            <a:r>
              <a:rPr lang="en-US" sz="2000" dirty="0" smtClean="0">
                <a:solidFill>
                  <a:srgbClr val="CCFFCC"/>
                </a:solidFill>
              </a:rPr>
              <a:t>Japan and Britain build own navies in response</a:t>
            </a:r>
            <a:endParaRPr lang="en-US" sz="2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Disarmament Conference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38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Washington D.C. 1921 – 1922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All major powers invited except Communist Russia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Five-Power Naval Treaty</a:t>
            </a:r>
          </a:p>
          <a:p>
            <a:pPr lvl="1"/>
            <a:r>
              <a:rPr lang="en-US" dirty="0" smtClean="0"/>
              <a:t>Secretary Hughes submits plan</a:t>
            </a:r>
          </a:p>
          <a:p>
            <a:pPr lvl="2"/>
            <a:r>
              <a:rPr lang="en-US" dirty="0" smtClean="0"/>
              <a:t>10 year holiday on construction of battleships</a:t>
            </a:r>
          </a:p>
          <a:p>
            <a:pPr lvl="3"/>
            <a:r>
              <a:rPr lang="en-US" dirty="0" smtClean="0"/>
              <a:t>Some to be scrapped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Sets ratio of ships for U.S., Britain, Japan at 5:5:3</a:t>
            </a:r>
          </a:p>
          <a:p>
            <a:pPr lvl="2"/>
            <a:r>
              <a:rPr lang="en-US" dirty="0" smtClean="0"/>
              <a:t>US and Britain would not fortify Pacific possessions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Four-Power Treaty</a:t>
            </a:r>
          </a:p>
          <a:p>
            <a:pPr lvl="1"/>
            <a:r>
              <a:rPr lang="en-US" dirty="0" smtClean="0"/>
              <a:t>Britain, Japan, and France preserve equality in Pacific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FFFF"/>
                </a:solidFill>
              </a:rPr>
              <a:t>Nine-Power Treaty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Open door policy to continue in China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Disarmament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1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Harding achieves some victories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No restrictions on smaller ships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Cruisers, destroyers, submarines created at frantic pace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Hulls of scrapped battleships become worlds first aircraft carriers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/>
              <a:t>Five-Power Treaty gives Japan naval superiority in Pacific</a:t>
            </a:r>
          </a:p>
          <a:p>
            <a:endParaRPr lang="en-US" dirty="0" smtClean="0"/>
          </a:p>
          <a:p>
            <a:r>
              <a:rPr lang="en-US" dirty="0" smtClean="0"/>
              <a:t>Congress declares Four-Power Treaty not legally binding</a:t>
            </a:r>
          </a:p>
          <a:p>
            <a:endParaRPr lang="en-US" dirty="0" smtClean="0"/>
          </a:p>
          <a:p>
            <a:r>
              <a:rPr lang="en-US" dirty="0" smtClean="0"/>
              <a:t>Creates false sense of security for Americans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CFFCC"/>
                </a:solidFill>
              </a:rPr>
              <a:t>Kellogg-Briand Pact (Pact of Paris)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Created by</a:t>
            </a:r>
          </a:p>
          <a:p>
            <a:pPr lvl="1"/>
            <a:r>
              <a:rPr lang="en-US" dirty="0" smtClean="0"/>
              <a:t>Frank B. Kellogg – Calvin Coolidge’s Secretary of State – Nobel Prize</a:t>
            </a:r>
          </a:p>
          <a:p>
            <a:pPr lvl="1"/>
            <a:r>
              <a:rPr lang="en-US" dirty="0" smtClean="0"/>
              <a:t>Briand – French foreign minister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Signed by 62 nations</a:t>
            </a:r>
          </a:p>
          <a:p>
            <a:pPr lvl="1"/>
            <a:r>
              <a:rPr lang="en-US" dirty="0" smtClean="0"/>
              <a:t>All conflicts to be settled peacefully</a:t>
            </a:r>
          </a:p>
          <a:p>
            <a:pPr lvl="1"/>
            <a:r>
              <a:rPr lang="en-US" dirty="0" smtClean="0"/>
              <a:t>War only started for self defense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Fails to provide enforcement measures</a:t>
            </a:r>
          </a:p>
          <a:p>
            <a:pPr lvl="1"/>
            <a:r>
              <a:rPr lang="en-US" dirty="0" smtClean="0"/>
              <a:t>Reflects, </a:t>
            </a:r>
            <a:r>
              <a:rPr lang="en-US" dirty="0" smtClean="0">
                <a:solidFill>
                  <a:srgbClr val="CCFFCC"/>
                </a:solidFill>
              </a:rPr>
              <a:t>strengthens Americas false sense of security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 the Tariff Higher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2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Businesses afraid of a flood of cheap European goods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Congress passes </a:t>
            </a:r>
            <a:r>
              <a:rPr lang="en-US" dirty="0" err="1" smtClean="0">
                <a:solidFill>
                  <a:srgbClr val="CCFFCC"/>
                </a:solidFill>
              </a:rPr>
              <a:t>Fordney-McCumber</a:t>
            </a:r>
            <a:r>
              <a:rPr lang="en-US" dirty="0" smtClean="0">
                <a:solidFill>
                  <a:srgbClr val="CCFFCC"/>
                </a:solidFill>
              </a:rPr>
              <a:t> Tariff Law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Tariffs raised from 27%-35%</a:t>
            </a:r>
          </a:p>
          <a:p>
            <a:pPr lvl="2"/>
            <a:r>
              <a:rPr lang="en-US" dirty="0" smtClean="0"/>
              <a:t>Harding and Coolidge granted authority over duties</a:t>
            </a:r>
          </a:p>
          <a:p>
            <a:pPr lvl="3"/>
            <a:r>
              <a:rPr lang="en-US" dirty="0" smtClean="0"/>
              <a:t>More prone to increasing in favor of business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Problems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Europe in debt to the U.S.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Needs to sell goods to pay back debts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Can’t sell, goods, goes into further debt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46"/>
            <a:ext cx="8229600" cy="1143000"/>
          </a:xfrm>
        </p:spPr>
        <p:txBody>
          <a:bodyPr/>
          <a:lstStyle/>
          <a:p>
            <a:r>
              <a:rPr lang="en-US" dirty="0" smtClean="0"/>
              <a:t>Scandal!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3128"/>
            <a:ext cx="9144000" cy="58748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1923 – Charles R. Forbes resigns as head of Veterans’ Bureau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Had been laundering money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Over $200 million stolen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Sentenced to 2 years in prison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Teapot Dome Scandal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1921 - Albert B. Fall leases land in Teapot Dome, Wyoming and Elk Hills California to oilmen in exchange for “loan”</a:t>
            </a:r>
          </a:p>
          <a:p>
            <a:pPr lvl="2"/>
            <a:r>
              <a:rPr lang="en-US" dirty="0" smtClean="0"/>
              <a:t>Harry F. Sinclair – over $300,000 (bribe amount)</a:t>
            </a:r>
          </a:p>
          <a:p>
            <a:pPr lvl="2"/>
            <a:r>
              <a:rPr lang="en-US" dirty="0" smtClean="0"/>
              <a:t>Edward L. </a:t>
            </a:r>
            <a:r>
              <a:rPr lang="en-US" dirty="0" err="1" smtClean="0"/>
              <a:t>Doheny</a:t>
            </a:r>
            <a:r>
              <a:rPr lang="en-US" dirty="0" smtClean="0"/>
              <a:t> - $100,000 (bribe </a:t>
            </a:r>
            <a:r>
              <a:rPr lang="en-US" dirty="0" err="1" smtClean="0"/>
              <a:t>aboumt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1929 – Fall sentenced to 1 year in jail</a:t>
            </a:r>
          </a:p>
          <a:p>
            <a:pPr lvl="2"/>
            <a:r>
              <a:rPr lang="en-US" dirty="0" smtClean="0"/>
              <a:t>Sinclair, </a:t>
            </a:r>
            <a:r>
              <a:rPr lang="en-US" dirty="0" err="1" smtClean="0"/>
              <a:t>Doheny</a:t>
            </a:r>
            <a:r>
              <a:rPr lang="en-US" dirty="0" smtClean="0"/>
              <a:t> acquitted</a:t>
            </a:r>
          </a:p>
          <a:p>
            <a:pPr lvl="2"/>
            <a:r>
              <a:rPr lang="en-US" dirty="0" smtClean="0"/>
              <a:t>“Fall guy”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Lowers prestige of government</a:t>
            </a:r>
          </a:p>
          <a:p>
            <a:pPr lvl="2"/>
            <a:r>
              <a:rPr lang="en-US" dirty="0" smtClean="0"/>
              <a:t>Undermines faith in courts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7" y="0"/>
            <a:ext cx="7940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46"/>
            <a:ext cx="8229600" cy="1143000"/>
          </a:xfrm>
        </p:spPr>
        <p:txBody>
          <a:bodyPr/>
          <a:lstStyle/>
          <a:p>
            <a:r>
              <a:rPr lang="en-US" dirty="0" smtClean="0"/>
              <a:t>Scandal!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046"/>
            <a:ext cx="9144000" cy="5699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Attorney General Daugherty</a:t>
            </a:r>
          </a:p>
          <a:p>
            <a:pPr lvl="1"/>
            <a:r>
              <a:rPr lang="en-US" sz="2400" dirty="0" smtClean="0"/>
              <a:t>Forced to resign after investigation for illegal sale of pardons and liquor permits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President Harding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On national speech tour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Dies in California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Calvin Coolidge becomes president</a:t>
            </a: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Honest, moral, industrious, frugal</a:t>
            </a:r>
          </a:p>
          <a:p>
            <a:r>
              <a:rPr lang="en-US" sz="2800" dirty="0" smtClean="0"/>
              <a:t>Shy, not an accomplished leader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“hands off” policy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Sought to increase dignity of government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Public quickly forgets scandals due to prosperity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78" y="260350"/>
            <a:ext cx="25654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Frustrated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9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Wartime Prosperity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Produced most of the food for allied armies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New technology increased production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Foreigners reenter market after war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Overproduction after war causes poverty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Relief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Capper-Volstead Act </a:t>
            </a:r>
            <a:r>
              <a:rPr lang="en-US" dirty="0" smtClean="0">
                <a:solidFill>
                  <a:srgbClr val="FFFFFF"/>
                </a:solidFill>
              </a:rPr>
              <a:t>– exempted farm cooperatives from antitrust prosecution</a:t>
            </a:r>
          </a:p>
          <a:p>
            <a:pPr lvl="1"/>
            <a:r>
              <a:rPr lang="en-US" dirty="0" err="1" smtClean="0">
                <a:solidFill>
                  <a:srgbClr val="CCFFCC"/>
                </a:solidFill>
              </a:rPr>
              <a:t>McNary</a:t>
            </a:r>
            <a:r>
              <a:rPr lang="en-US" dirty="0" smtClean="0">
                <a:solidFill>
                  <a:srgbClr val="CCFFCC"/>
                </a:solidFill>
              </a:rPr>
              <a:t>-Haugen Bill </a:t>
            </a:r>
            <a:r>
              <a:rPr lang="en-US" dirty="0" smtClean="0"/>
              <a:t>– authorizes </a:t>
            </a:r>
            <a:r>
              <a:rPr lang="en-US" dirty="0" err="1" smtClean="0"/>
              <a:t>gov</a:t>
            </a:r>
            <a:r>
              <a:rPr lang="en-US" dirty="0" smtClean="0"/>
              <a:t>. to buy up excess production (Vetoed twice by Coolidge)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Farm prices stay down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3-Way Race in </a:t>
            </a:r>
            <a:r>
              <a:rPr lang="en-US" dirty="0" smtClean="0">
                <a:solidFill>
                  <a:srgbClr val="CCFFCC"/>
                </a:solidFill>
              </a:rPr>
              <a:t>1924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Coolidge easily wins Republican Nomination</a:t>
            </a:r>
          </a:p>
          <a:p>
            <a:r>
              <a:rPr lang="en-US" dirty="0" smtClean="0"/>
              <a:t>Democrats</a:t>
            </a:r>
          </a:p>
          <a:p>
            <a:pPr lvl="1"/>
            <a:r>
              <a:rPr lang="en-US" dirty="0" smtClean="0"/>
              <a:t>Split between north and south</a:t>
            </a:r>
          </a:p>
          <a:p>
            <a:pPr lvl="1"/>
            <a:r>
              <a:rPr lang="en-US" dirty="0" smtClean="0"/>
              <a:t>Nominate conservative lawyer John W. Davis</a:t>
            </a:r>
          </a:p>
          <a:p>
            <a:r>
              <a:rPr lang="en-US" dirty="0" smtClean="0"/>
              <a:t>Progressives</a:t>
            </a:r>
          </a:p>
          <a:p>
            <a:pPr lvl="1"/>
            <a:r>
              <a:rPr lang="en-US" dirty="0" smtClean="0"/>
              <a:t>Nominate Senator </a:t>
            </a:r>
            <a:r>
              <a:rPr lang="en-US" dirty="0" err="1" smtClean="0"/>
              <a:t>LaFollette</a:t>
            </a:r>
            <a:endParaRPr lang="en-US" dirty="0" smtClean="0"/>
          </a:p>
          <a:p>
            <a:pPr lvl="1"/>
            <a:r>
              <a:rPr lang="en-US" dirty="0" smtClean="0"/>
              <a:t>Endorsement from AFL and Socialist Party</a:t>
            </a:r>
          </a:p>
          <a:p>
            <a:pPr lvl="1"/>
            <a:r>
              <a:rPr lang="en-US" dirty="0" smtClean="0"/>
              <a:t>Platform</a:t>
            </a:r>
          </a:p>
          <a:p>
            <a:pPr lvl="2"/>
            <a:r>
              <a:rPr lang="en-US" dirty="0" smtClean="0"/>
              <a:t>Government ownership of rail</a:t>
            </a:r>
          </a:p>
          <a:p>
            <a:pPr lvl="2"/>
            <a:r>
              <a:rPr lang="en-US" dirty="0" smtClean="0"/>
              <a:t>Relief for farmers</a:t>
            </a:r>
          </a:p>
          <a:p>
            <a:pPr lvl="2"/>
            <a:r>
              <a:rPr lang="en-US" dirty="0" smtClean="0"/>
              <a:t>Anti-trust</a:t>
            </a:r>
          </a:p>
          <a:p>
            <a:pPr lvl="2"/>
            <a:r>
              <a:rPr lang="en-US" dirty="0" smtClean="0"/>
              <a:t>Amendment to prevent Supreme Court from overturning laws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Coolidge wins easily</a:t>
            </a:r>
          </a:p>
          <a:p>
            <a:pPr lvl="1"/>
            <a:r>
              <a:rPr lang="en-US" dirty="0" smtClean="0"/>
              <a:t>15.7m – 8.4m – 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Floundering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212"/>
            <a:ext cx="9144000" cy="56127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Isolationism during 1920s</a:t>
            </a:r>
          </a:p>
          <a:p>
            <a:pPr lvl="1"/>
            <a:r>
              <a:rPr lang="en-US" dirty="0" smtClean="0"/>
              <a:t>US refuses to adhere to World Court decisions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Caribbean and Latin America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Troops withdrawn from Dominican Republic in 1924 after 8 years</a:t>
            </a:r>
          </a:p>
          <a:p>
            <a:pPr lvl="1"/>
            <a:r>
              <a:rPr lang="en-US" dirty="0" smtClean="0"/>
              <a:t>Troops in Haiti 1914 – 1934</a:t>
            </a:r>
          </a:p>
          <a:p>
            <a:pPr lvl="1"/>
            <a:r>
              <a:rPr lang="en-US" dirty="0" smtClean="0"/>
              <a:t>Troops in Nicaragua 1926-33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Bullies Mexican government to prevent nationalization of oil fields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Latin American resentment builds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Floundering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212"/>
            <a:ext cx="9144000" cy="56127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International Debt</a:t>
            </a:r>
          </a:p>
          <a:p>
            <a:pPr lvl="1"/>
            <a:r>
              <a:rPr lang="en-US" dirty="0" smtClean="0"/>
              <a:t>1914 – America in debt $4 billion, 1922 – America owed $22 billion</a:t>
            </a:r>
          </a:p>
          <a:p>
            <a:pPr lvl="1"/>
            <a:r>
              <a:rPr lang="en-US" dirty="0" smtClean="0"/>
              <a:t>Investors loan $10 billion to foreigners during 1920s</a:t>
            </a:r>
          </a:p>
          <a:p>
            <a:pPr lvl="1"/>
            <a:r>
              <a:rPr lang="en-US" dirty="0" smtClean="0"/>
              <a:t>Most investment stays in profitable domestic economy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Money loaned to allies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$10 billion loaned to allies during war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Allies protest repayment</a:t>
            </a:r>
          </a:p>
          <a:p>
            <a:pPr lvl="2"/>
            <a:r>
              <a:rPr lang="en-US" dirty="0" smtClean="0"/>
              <a:t>Debt already paid with deaths of millions</a:t>
            </a:r>
          </a:p>
          <a:p>
            <a:pPr lvl="2"/>
            <a:r>
              <a:rPr lang="en-US" dirty="0" smtClean="0"/>
              <a:t>Their dollars had fueled growth in America</a:t>
            </a:r>
          </a:p>
          <a:p>
            <a:pPr lvl="2"/>
            <a:r>
              <a:rPr lang="en-US" dirty="0" smtClean="0"/>
              <a:t>American tariffs made it impossible to make money to pay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Unraveling the Debt Knot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America demands repayment of debts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Britain and France place huge reparations on Germany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Germany prints unlimited amounts of paper money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Hyper-inflation </a:t>
            </a:r>
            <a:r>
              <a:rPr lang="en-US" dirty="0" err="1" smtClean="0">
                <a:solidFill>
                  <a:srgbClr val="CCFFCC"/>
                </a:solidFill>
              </a:rPr>
              <a:t>insues</a:t>
            </a:r>
            <a:endParaRPr lang="en-US" dirty="0" smtClean="0">
              <a:solidFill>
                <a:srgbClr val="CCFFCC"/>
              </a:solidFill>
            </a:endParaRPr>
          </a:p>
          <a:p>
            <a:pPr lvl="3"/>
            <a:r>
              <a:rPr lang="en-US" dirty="0" smtClean="0"/>
              <a:t>Oct. 1923 – loaf of bread costs 480 million marks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1924 – Dawes Plan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Reschedules German repayments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Clears a path for private American loans to Germany</a:t>
            </a:r>
          </a:p>
          <a:p>
            <a:pPr lvl="2"/>
            <a:r>
              <a:rPr lang="en-US" dirty="0" smtClean="0"/>
              <a:t>Creates a loop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Germans borrow money to repay France and Britain who repay the U.S. </a:t>
            </a:r>
          </a:p>
          <a:p>
            <a:pPr lvl="4"/>
            <a:r>
              <a:rPr lang="en-US" dirty="0" smtClean="0">
                <a:solidFill>
                  <a:srgbClr val="FFFFFF"/>
                </a:solidFill>
              </a:rPr>
              <a:t>Nobody gets repaid</a:t>
            </a:r>
          </a:p>
          <a:p>
            <a:pPr lvl="2"/>
            <a:r>
              <a:rPr lang="en-US" dirty="0" smtClean="0"/>
              <a:t>Creates enemies in France and Britain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solidFill>
                  <a:schemeClr val="tx1"/>
                </a:solidFill>
                <a:latin typeface="Baskerville" charset="0"/>
                <a:ea typeface="+mj-ea"/>
              </a:rPr>
              <a:t>Economic Troubles Prior to the Depression</a:t>
            </a:r>
            <a:endParaRPr lang="en-US" sz="4000" u="sng" dirty="0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876800" y="1292225"/>
            <a:ext cx="4114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CCFFCC"/>
                </a:solidFill>
                <a:latin typeface="Baskerville" charset="0"/>
              </a:rPr>
              <a:t>Consumers in extreme debt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Baskerville" charset="0"/>
              </a:rPr>
              <a:t>Debt is when you owe someone money – artificial prosperity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b="1">
              <a:latin typeface="Baskervill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CCFFCC"/>
                </a:solidFill>
                <a:latin typeface="Baskerville" charset="0"/>
              </a:rPr>
              <a:t>Key Industries </a:t>
            </a:r>
            <a:r>
              <a:rPr lang="en-US" sz="2000" b="1">
                <a:solidFill>
                  <a:srgbClr val="FFFFFF"/>
                </a:solidFill>
                <a:latin typeface="Baskerville" charset="0"/>
              </a:rPr>
              <a:t>(textile, steel, coal, railroads</a:t>
            </a:r>
            <a:r>
              <a:rPr lang="en-US" sz="2000">
                <a:solidFill>
                  <a:srgbClr val="FFFFFF"/>
                </a:solidFill>
                <a:latin typeface="Baskerville" charset="0"/>
              </a:rPr>
              <a:t>)</a:t>
            </a:r>
            <a:r>
              <a:rPr lang="en-US">
                <a:solidFill>
                  <a:srgbClr val="FFFFFF"/>
                </a:solidFill>
                <a:latin typeface="Baskerville" charset="0"/>
              </a:rPr>
              <a:t> </a:t>
            </a:r>
            <a:r>
              <a:rPr lang="en-US" sz="3200">
                <a:solidFill>
                  <a:srgbClr val="CCFFCC"/>
                </a:solidFill>
                <a:latin typeface="Baskerville" charset="0"/>
              </a:rPr>
              <a:t>barely making a profit </a:t>
            </a:r>
          </a:p>
        </p:txBody>
      </p:sp>
      <p:pic>
        <p:nvPicPr>
          <p:cNvPr id="18435" name="Picture 10" descr="ab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3438"/>
            <a:ext cx="40386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ab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/>
          <a:stretch>
            <a:fillRect/>
          </a:stretch>
        </p:blipFill>
        <p:spPr bwMode="auto">
          <a:xfrm>
            <a:off x="457200" y="3810000"/>
            <a:ext cx="4343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Agriculture Failings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2400" y="3124200"/>
            <a:ext cx="88392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endParaRPr lang="en-US" sz="2400" u="sng">
              <a:solidFill>
                <a:srgbClr val="CCFFCC"/>
              </a:solidFill>
              <a:latin typeface="Baskerville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Took out loans for new equipment when prices rose (during the war)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 </a:t>
            </a:r>
            <a:r>
              <a:rPr lang="en-US" sz="2000">
                <a:solidFill>
                  <a:srgbClr val="CCFFCC"/>
                </a:solidFill>
                <a:latin typeface="Baskerville" charset="0"/>
              </a:rPr>
              <a:t>Overproduction </a:t>
            </a:r>
            <a:r>
              <a:rPr lang="en-US" sz="2000">
                <a:latin typeface="Baskerville" charset="0"/>
              </a:rPr>
              <a:t>- Farmers continue to produce same amount of goods as during war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Crop prices fall more than 40% when the war ends (foreign markets gone)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End of gov’t subsidies 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FFFFFF"/>
                </a:solidFill>
                <a:latin typeface="Baskerville" charset="0"/>
              </a:rPr>
              <a:t>RESULTS: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Many lose their farms because they can’t pay off their loans</a:t>
            </a:r>
          </a:p>
          <a:p>
            <a:pPr lvl="3">
              <a:spcBef>
                <a:spcPct val="2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Rural banks began to fail as a result</a:t>
            </a:r>
          </a:p>
        </p:txBody>
      </p:sp>
      <p:pic>
        <p:nvPicPr>
          <p:cNvPr id="20483" name="Picture 5" descr="thre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4876800" y="1143000"/>
            <a:ext cx="388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u="sng">
                <a:solidFill>
                  <a:srgbClr val="CCFFCC"/>
                </a:solidFill>
                <a:latin typeface="Baskerville" charset="0"/>
              </a:rPr>
              <a:t>Farmers are the hardest hit by the failing economy</a:t>
            </a:r>
          </a:p>
        </p:txBody>
      </p:sp>
    </p:spTree>
    <p:extLst>
      <p:ext uri="{BB962C8B-B14F-4D97-AF65-F5344CB8AC3E}">
        <p14:creationId xmlns:p14="http://schemas.microsoft.com/office/powerpoint/2010/main" val="3691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Less Consumption of Goods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915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rgbClr val="CCFFCC"/>
                </a:solidFill>
                <a:latin typeface="Baskerville" charset="0"/>
              </a:rPr>
              <a:t>Consumers begin buying less: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Rising prices</a:t>
            </a:r>
          </a:p>
          <a:p>
            <a:pPr lvl="1">
              <a:spcBef>
                <a:spcPct val="35000"/>
              </a:spcBef>
              <a:buFontTx/>
              <a:buChar char="•"/>
            </a:pPr>
            <a:endParaRPr lang="en-US" sz="2000">
              <a:solidFill>
                <a:srgbClr val="CCFFCC"/>
              </a:solidFill>
              <a:latin typeface="Baskerville" charset="0"/>
            </a:endParaRP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Stagnant wages</a:t>
            </a:r>
          </a:p>
          <a:p>
            <a:pPr lvl="1">
              <a:spcBef>
                <a:spcPct val="35000"/>
              </a:spcBef>
              <a:buFontTx/>
              <a:buChar char="•"/>
            </a:pPr>
            <a:endParaRPr lang="en-US" sz="2000">
              <a:solidFill>
                <a:srgbClr val="CCFFCC"/>
              </a:solidFill>
              <a:latin typeface="Baskerville" charset="0"/>
            </a:endParaRP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Unequal distribution of wealth</a:t>
            </a:r>
          </a:p>
        </p:txBody>
      </p:sp>
      <p:pic>
        <p:nvPicPr>
          <p:cNvPr id="22531" name="Picture 7" descr="cigar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6941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04800" y="3581400"/>
            <a:ext cx="8001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70% of Americans in the 1920</a:t>
            </a:r>
            <a:r>
              <a:rPr lang="ja-JP" altLang="en-US" sz="2000">
                <a:solidFill>
                  <a:srgbClr val="CCFFCC"/>
                </a:solidFill>
                <a:latin typeface="Baskerville" charset="0"/>
              </a:rPr>
              <a:t>’</a:t>
            </a:r>
            <a:r>
              <a:rPr lang="en-US" altLang="ja-JP" sz="2000">
                <a:solidFill>
                  <a:srgbClr val="CCFFCC"/>
                </a:solidFill>
                <a:latin typeface="Baskerville" charset="0"/>
              </a:rPr>
              <a:t>s lived below the standard of living </a:t>
            </a:r>
            <a:r>
              <a:rPr lang="en-US" altLang="ja-JP" sz="2000">
                <a:latin typeface="Baskerville" charset="0"/>
              </a:rPr>
              <a:t>($2500/year)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The income of the wealthiest 1% increased by 75%, while the nation as a whole increased by only 9%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Too much credit buying in the 1920’s (buy now, pay later)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The 1920</a:t>
            </a:r>
            <a:r>
              <a:rPr lang="ja-JP" altLang="en-US" sz="2000">
                <a:latin typeface="Baskerville" charset="0"/>
              </a:rPr>
              <a:t>’</a:t>
            </a:r>
            <a:r>
              <a:rPr lang="en-US" altLang="ja-JP" sz="2000">
                <a:latin typeface="Baskerville" charset="0"/>
              </a:rPr>
              <a:t>s appeared to be a time of great wealth but in reality, many Americans were living on borrowed money (false sense of prosperity)</a:t>
            </a:r>
            <a:endParaRPr lang="en-US" sz="2000">
              <a:latin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rgbClr val="CCFFCC"/>
                </a:solidFill>
                <a:latin typeface="Baskerville" charset="0"/>
                <a:ea typeface="+mj-ea"/>
              </a:rPr>
              <a:t>Election of 1928</a:t>
            </a:r>
            <a:endParaRPr lang="en-US" u="sng" dirty="0">
              <a:solidFill>
                <a:srgbClr val="CCFFCC"/>
              </a:solidFill>
              <a:latin typeface="Baskerville" charset="0"/>
              <a:ea typeface="+mj-ea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t="5269" r="2107" b="9689"/>
          <a:stretch>
            <a:fillRect/>
          </a:stretch>
        </p:blipFill>
        <p:spPr bwMode="auto">
          <a:xfrm>
            <a:off x="152400" y="762000"/>
            <a:ext cx="2736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2174" r="12024" b="13043"/>
          <a:stretch>
            <a:fillRect/>
          </a:stretch>
        </p:blipFill>
        <p:spPr bwMode="auto">
          <a:xfrm>
            <a:off x="1370013" y="3276600"/>
            <a:ext cx="26685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191000" y="990600"/>
            <a:ext cx="49530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u="sng">
                <a:solidFill>
                  <a:srgbClr val="CCFFCC"/>
                </a:solidFill>
              </a:rPr>
              <a:t>Herbert Hoover (Republican):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000"/>
              <a:t>Former engineer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000"/>
              <a:t>Secretary of Commerce under Harding and Coolidge</a:t>
            </a:r>
          </a:p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en-US" sz="2400" i="1">
                <a:solidFill>
                  <a:srgbClr val="FFE12A"/>
                </a:solidFill>
              </a:rPr>
              <a:t>--versus--</a:t>
            </a:r>
            <a:endParaRPr lang="en-US" sz="2400" i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u="sng">
                <a:solidFill>
                  <a:srgbClr val="CCFFCC"/>
                </a:solidFill>
              </a:rPr>
              <a:t>Alfred E. Smith (Democrat):</a:t>
            </a:r>
            <a:endParaRPr lang="en-US" sz="2400">
              <a:solidFill>
                <a:srgbClr val="CCFF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000"/>
              <a:t>Career politician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000"/>
              <a:t>4-term governor of New York</a:t>
            </a:r>
            <a:endParaRPr lang="en-US" sz="2400"/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000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</a:rPr>
              <a:t>Hoover had 2 advantages: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</a:rPr>
              <a:t>The previous years under Republican administrations were viewed as prosperous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</a:rPr>
              <a:t>Al Smith was Catholic (many Americans still mistrusted Catholics and feared the influence of the pope)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/>
              <a:t>Hoover wins the election</a:t>
            </a:r>
          </a:p>
        </p:txBody>
      </p:sp>
    </p:spTree>
    <p:extLst>
      <p:ext uri="{BB962C8B-B14F-4D97-AF65-F5344CB8AC3E}">
        <p14:creationId xmlns:p14="http://schemas.microsoft.com/office/powerpoint/2010/main" val="36954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Return of the “Old Guard” Republicans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Warren G. Harding elected in 1920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Easygoing and kind</a:t>
            </a:r>
          </a:p>
          <a:p>
            <a:pPr lvl="2"/>
            <a:r>
              <a:rPr lang="en-US" dirty="0" smtClean="0"/>
              <a:t>Hated to say no and hurt feelings</a:t>
            </a:r>
          </a:p>
          <a:p>
            <a:pPr lvl="2"/>
            <a:r>
              <a:rPr lang="en-US" dirty="0" smtClean="0"/>
              <a:t>Mediocre intelligence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Ideas/Policies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Return to “normalcy”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Opposed to League of Nations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Low taxes, high tariffs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Immigration Restrictions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Aid to farmers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Triumph of Herbert Hoover, </a:t>
            </a:r>
            <a:r>
              <a:rPr lang="en-US" sz="3600" dirty="0" smtClean="0">
                <a:solidFill>
                  <a:srgbClr val="CCFFCC"/>
                </a:solidFill>
              </a:rPr>
              <a:t>1928</a:t>
            </a:r>
            <a:endParaRPr lang="en-US" sz="3600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6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Herbert Hoover</a:t>
            </a:r>
            <a:r>
              <a:rPr lang="en-US" dirty="0" smtClean="0"/>
              <a:t> – background in economics</a:t>
            </a:r>
          </a:p>
          <a:p>
            <a:pPr lvl="1"/>
            <a:r>
              <a:rPr lang="en-US" dirty="0" smtClean="0"/>
              <a:t>“rugged individualism”</a:t>
            </a:r>
          </a:p>
          <a:p>
            <a:pPr lvl="2"/>
            <a:r>
              <a:rPr lang="en-US" dirty="0" smtClean="0"/>
              <a:t>America made great by strong, self-sufficient individuals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Democrats nominate Alfred E. Smith</a:t>
            </a:r>
          </a:p>
          <a:p>
            <a:pPr lvl="1"/>
            <a:r>
              <a:rPr lang="en-US" dirty="0" smtClean="0"/>
              <a:t>Against prohibition, urban, Roman Catholic, Irish grandparents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Radio becomes important during campaign</a:t>
            </a:r>
          </a:p>
          <a:p>
            <a:pPr lvl="1"/>
            <a:r>
              <a:rPr lang="en-US" dirty="0" smtClean="0"/>
              <a:t>Hoover’s personality impresses</a:t>
            </a:r>
          </a:p>
          <a:p>
            <a:pPr lvl="1"/>
            <a:r>
              <a:rPr lang="en-US" dirty="0" smtClean="0"/>
              <a:t>Never elected to office before</a:t>
            </a:r>
          </a:p>
          <a:p>
            <a:pPr lvl="1"/>
            <a:r>
              <a:rPr lang="en-US" dirty="0" smtClean="0"/>
              <a:t>Classic rags to riches story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Easily wins election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>
                <a:solidFill>
                  <a:schemeClr val="tx1"/>
                </a:solidFill>
                <a:latin typeface="Baskerville" charset="0"/>
                <a:ea typeface="+mj-ea"/>
              </a:rPr>
              <a:t>The Dream of Riches in the Stock Market</a:t>
            </a:r>
            <a:endParaRPr lang="en-US" sz="4000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6200" y="4022725"/>
            <a:ext cx="90678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Many people invest in the stock market during the 1920’s, </a:t>
            </a:r>
            <a:r>
              <a:rPr lang="en-US" sz="2000">
                <a:latin typeface="Baskerville" charset="0"/>
              </a:rPr>
              <a:t>because stock values were high.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Baskerville" charset="0"/>
              </a:rPr>
              <a:t>Many engaged in risky transactions: 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Speculation-buying and selling stocks while ignoring the risks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Buying on Margin- Buying stock on credit</a:t>
            </a:r>
          </a:p>
          <a:p>
            <a:pPr lvl="2">
              <a:spcBef>
                <a:spcPct val="25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When the value of stocks fell, they lost their investment and couldn’t pay off their loans</a:t>
            </a:r>
          </a:p>
        </p:txBody>
      </p:sp>
      <p:pic>
        <p:nvPicPr>
          <p:cNvPr id="26627" name="Picture 7" descr="GHE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6482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tx1"/>
                </a:solidFill>
                <a:latin typeface="Baskerville" charset="0"/>
                <a:ea typeface="+mj-ea"/>
              </a:rPr>
              <a:t>Stock Market Crash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114800" y="838200"/>
            <a:ext cx="5029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On October 29, 1929 the stock market crashed and a record 16.4 million shares were dumped.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The event became </a:t>
            </a:r>
            <a:r>
              <a:rPr lang="en-US" sz="2400">
                <a:solidFill>
                  <a:srgbClr val="CCFFCC"/>
                </a:solidFill>
                <a:latin typeface="Baskerville" charset="0"/>
              </a:rPr>
              <a:t>known as </a:t>
            </a:r>
            <a:r>
              <a:rPr lang="ja-JP" altLang="en-US" sz="24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2400">
                <a:solidFill>
                  <a:srgbClr val="CCFFCC"/>
                </a:solidFill>
                <a:latin typeface="Baskerville" charset="0"/>
              </a:rPr>
              <a:t>Black Tuesday</a:t>
            </a:r>
            <a:r>
              <a:rPr lang="ja-JP" altLang="en-US" sz="2400">
                <a:solidFill>
                  <a:srgbClr val="CCFFCC"/>
                </a:solidFill>
                <a:latin typeface="Baskerville" charset="0"/>
              </a:rPr>
              <a:t>”</a:t>
            </a:r>
            <a:endParaRPr lang="en-US" altLang="ja-JP" sz="2400">
              <a:solidFill>
                <a:srgbClr val="CCFFCC"/>
              </a:solidFill>
              <a:latin typeface="Baskervill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Baskerville" charset="0"/>
              </a:rPr>
              <a:t>By November, investors had lost $30 billion (amount equal to what the US spent during World War I).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rgbClr val="CCFFCC"/>
                </a:solidFill>
                <a:latin typeface="Baskerville" charset="0"/>
              </a:rPr>
              <a:t>The Crash signaled the beginning of the Great Depression: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Baskerville" charset="0"/>
              </a:rPr>
              <a:t>The period from 1929 to 1941 in which the economy was in severe decline and unemployment was high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3886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/>
              <a:t>Panic at the NY Stock Exchange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/>
              <a:t>on the day of the crash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/>
          <a:stretch>
            <a:fillRect/>
          </a:stretch>
        </p:blipFill>
        <p:spPr bwMode="auto">
          <a:xfrm>
            <a:off x="228600" y="8382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wallstreet_panic_19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"/>
          <a:stretch>
            <a:fillRect/>
          </a:stretch>
        </p:blipFill>
        <p:spPr bwMode="auto">
          <a:xfrm>
            <a:off x="152400" y="3844925"/>
            <a:ext cx="38862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Crash Ends the Golden 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Lack of foresight</a:t>
            </a:r>
          </a:p>
          <a:p>
            <a:pPr lvl="1"/>
            <a:r>
              <a:rPr lang="en-US" dirty="0" smtClean="0"/>
              <a:t>Stock values rise from $27 billion in 1925 to $87 billion in 1929</a:t>
            </a:r>
          </a:p>
          <a:p>
            <a:pPr lvl="1"/>
            <a:r>
              <a:rPr lang="en-US" dirty="0" smtClean="0"/>
              <a:t>Unemployment below 4% despite assembly line</a:t>
            </a:r>
          </a:p>
          <a:p>
            <a:pPr lvl="1"/>
            <a:r>
              <a:rPr lang="en-US" dirty="0" smtClean="0"/>
              <a:t>Wages up 40% over decade</a:t>
            </a:r>
          </a:p>
          <a:p>
            <a:r>
              <a:rPr lang="en-US" dirty="0" smtClean="0"/>
              <a:t>The Last Straw</a:t>
            </a:r>
          </a:p>
          <a:p>
            <a:pPr lvl="1"/>
            <a:r>
              <a:rPr lang="en-US" dirty="0" smtClean="0"/>
              <a:t>British raise interest rates to prevent investment in American businesses</a:t>
            </a:r>
          </a:p>
          <a:p>
            <a:pPr lvl="1"/>
            <a:r>
              <a:rPr lang="en-US" dirty="0" smtClean="0"/>
              <a:t>People start selling as quickly as possible to avoid losing profits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Black Thursday, Oct. 23</a:t>
            </a:r>
            <a:r>
              <a:rPr lang="en-US" baseline="30000" dirty="0" smtClean="0">
                <a:solidFill>
                  <a:srgbClr val="CCFFCC"/>
                </a:solidFill>
              </a:rPr>
              <a:t>rd</a:t>
            </a:r>
            <a:r>
              <a:rPr lang="en-US" dirty="0" smtClean="0">
                <a:solidFill>
                  <a:srgbClr val="CCFFCC"/>
                </a:solidFill>
              </a:rPr>
              <a:t> 1929 – Massive sell off of stocks begins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Black Tuesday, Oct. 29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, 1929 – 16.4 million shares of stock sold</a:t>
            </a:r>
          </a:p>
          <a:p>
            <a:pPr lvl="2"/>
            <a:r>
              <a:rPr lang="en-US" dirty="0" smtClean="0"/>
              <a:t>Normal average is 4-8 million bought and sold</a:t>
            </a:r>
          </a:p>
          <a:p>
            <a:pPr lvl="1"/>
            <a:r>
              <a:rPr lang="en-US" dirty="0" smtClean="0"/>
              <a:t>Great Crash – By Nov. 13</a:t>
            </a:r>
            <a:r>
              <a:rPr lang="en-US" baseline="30000" dirty="0" smtClean="0"/>
              <a:t>th</a:t>
            </a:r>
            <a:r>
              <a:rPr lang="en-US" dirty="0" smtClean="0"/>
              <a:t> Dow Jones average has fallen from 381 to 199. </a:t>
            </a:r>
          </a:p>
          <a:p>
            <a:pPr lvl="2"/>
            <a:r>
              <a:rPr lang="en-US" dirty="0" smtClean="0"/>
              <a:t>$30 billion in 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rosenberg1929-'days of wrath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5000"/>
          <a:stretch>
            <a:fillRect/>
          </a:stretch>
        </p:blipFill>
        <p:spPr bwMode="auto">
          <a:xfrm>
            <a:off x="2438400" y="152400"/>
            <a:ext cx="44370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6096000"/>
            <a:ext cx="6629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i="1" dirty="0">
                <a:solidFill>
                  <a:schemeClr val="tx1"/>
                </a:solidFill>
                <a:latin typeface="Times" charset="0"/>
                <a:ea typeface="+mj-ea"/>
              </a:rPr>
              <a:t>Dies </a:t>
            </a:r>
            <a:r>
              <a:rPr lang="en-US" sz="3200" i="1" dirty="0" err="1">
                <a:solidFill>
                  <a:schemeClr val="tx1"/>
                </a:solidFill>
                <a:latin typeface="Times" charset="0"/>
                <a:ea typeface="+mj-ea"/>
              </a:rPr>
              <a:t>Irae</a:t>
            </a:r>
            <a:r>
              <a:rPr lang="en-US" sz="3200" dirty="0">
                <a:solidFill>
                  <a:schemeClr val="tx1"/>
                </a:solidFill>
                <a:latin typeface="Times" charset="0"/>
                <a:ea typeface="+mj-ea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" charset="0"/>
                <a:ea typeface="+mj-ea"/>
              </a:rPr>
            </a:br>
            <a:r>
              <a:rPr lang="ja-JP" altLang="en-US" sz="2000" dirty="0">
                <a:solidFill>
                  <a:schemeClr val="tx1"/>
                </a:solidFill>
                <a:latin typeface="Times" charset="0"/>
                <a:ea typeface="+mj-ea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Times" charset="0"/>
                <a:ea typeface="+mj-ea"/>
              </a:rPr>
              <a:t>Days of Wrath</a:t>
            </a:r>
            <a:r>
              <a:rPr lang="ja-JP" altLang="en-US" sz="2000" dirty="0">
                <a:solidFill>
                  <a:schemeClr val="tx1"/>
                </a:solidFill>
                <a:latin typeface="Times" charset="0"/>
                <a:ea typeface="+mj-ea"/>
              </a:rPr>
              <a:t>”</a:t>
            </a:r>
            <a:endParaRPr lang="en-US" dirty="0">
              <a:latin typeface="Times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158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First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Agriculture Marketing Act (1929)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Help farmers help themselves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Federal Farm Board created</a:t>
            </a:r>
          </a:p>
          <a:p>
            <a:pPr lvl="2"/>
            <a:r>
              <a:rPr lang="en-US" dirty="0" smtClean="0"/>
              <a:t>Creates Grain Stabilization and Cotton Stabilization Corporations to bolster prices by buying surpluses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Hawley-Smoot Tariff of 1930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Raises tariff to 60%</a:t>
            </a:r>
          </a:p>
          <a:p>
            <a:pPr lvl="2"/>
            <a:r>
              <a:rPr lang="en-US" dirty="0" smtClean="0"/>
              <a:t>Reversed worldwide trend towards reasonable tariffs</a:t>
            </a:r>
          </a:p>
          <a:p>
            <a:pPr lvl="2"/>
            <a:r>
              <a:rPr lang="en-US" dirty="0" smtClean="0"/>
              <a:t>Exports decline</a:t>
            </a:r>
          </a:p>
          <a:p>
            <a:pPr lvl="2"/>
            <a:r>
              <a:rPr lang="en-US" dirty="0" smtClean="0"/>
              <a:t>Depression deepens</a:t>
            </a:r>
          </a:p>
          <a:p>
            <a:pPr lvl="2"/>
            <a:r>
              <a:rPr lang="en-US" dirty="0" smtClean="0"/>
              <a:t>U.S. in economic isolation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end of 1930</a:t>
            </a:r>
          </a:p>
          <a:p>
            <a:pPr lvl="1"/>
            <a:r>
              <a:rPr lang="en-US" dirty="0" smtClean="0"/>
              <a:t>4 million Americans jobless</a:t>
            </a:r>
          </a:p>
          <a:p>
            <a:pPr lvl="1"/>
            <a:r>
              <a:rPr lang="en-US" dirty="0" smtClean="0"/>
              <a:t>12 million by 1932</a:t>
            </a:r>
          </a:p>
          <a:p>
            <a:r>
              <a:rPr lang="en-US" dirty="0" smtClean="0"/>
              <a:t>Over 5000 banks collapse by 1932</a:t>
            </a:r>
          </a:p>
          <a:p>
            <a:r>
              <a:rPr lang="en-US" dirty="0" smtClean="0"/>
              <a:t>Lines form at soup kitchens and homeless shelters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000"/>
            <a:ext cx="8229600" cy="4845164"/>
          </a:xfrm>
        </p:spPr>
        <p:txBody>
          <a:bodyPr/>
          <a:lstStyle/>
          <a:p>
            <a:r>
              <a:rPr lang="en-US" sz="2800" dirty="0" smtClean="0"/>
              <a:t>Overproduction</a:t>
            </a:r>
          </a:p>
          <a:p>
            <a:r>
              <a:rPr lang="en-US" sz="2800" dirty="0" smtClean="0"/>
              <a:t>Buying on credit (buy now, pay letter)</a:t>
            </a:r>
          </a:p>
          <a:p>
            <a:r>
              <a:rPr lang="en-US" sz="2800" dirty="0" smtClean="0"/>
              <a:t>Decrease in crop prices</a:t>
            </a:r>
          </a:p>
          <a:p>
            <a:r>
              <a:rPr lang="en-US" sz="2800" dirty="0" smtClean="0"/>
              <a:t>End of gov’t subsidies</a:t>
            </a:r>
          </a:p>
          <a:p>
            <a:r>
              <a:rPr lang="en-US" sz="2800" dirty="0" smtClean="0"/>
              <a:t>Speculation – buying on margin (stocks)</a:t>
            </a:r>
          </a:p>
          <a:p>
            <a:r>
              <a:rPr lang="en-US" sz="2800" dirty="0" smtClean="0"/>
              <a:t>Under-consumption</a:t>
            </a:r>
          </a:p>
          <a:p>
            <a:r>
              <a:rPr lang="en-US" sz="2800" dirty="0" smtClean="0"/>
              <a:t>DEBTS – loaned money to Allies &amp; haven’t been repaid</a:t>
            </a:r>
          </a:p>
          <a:p>
            <a:r>
              <a:rPr lang="en-US" sz="2800" dirty="0" smtClean="0"/>
              <a:t>Black Tuesday (10/29/29) Stock Market Crash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762000" y="990600"/>
            <a:ext cx="8001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/>
              <a:t>Overproduction</a:t>
            </a:r>
          </a:p>
          <a:p>
            <a:pPr>
              <a:buFont typeface="Arial" charset="0"/>
              <a:buChar char="•"/>
            </a:pPr>
            <a:r>
              <a:rPr lang="en-US"/>
              <a:t>DEBT </a:t>
            </a:r>
          </a:p>
          <a:p>
            <a:pPr>
              <a:buFont typeface="Arial" charset="0"/>
              <a:buChar char="•"/>
            </a:pPr>
            <a:r>
              <a:rPr lang="en-US"/>
              <a:t>Buying on Credit – (buy now, pay later)</a:t>
            </a:r>
          </a:p>
          <a:p>
            <a:pPr>
              <a:buFont typeface="Arial" charset="0"/>
              <a:buChar char="•"/>
            </a:pPr>
            <a:r>
              <a:rPr lang="en-US"/>
              <a:t>Inflation</a:t>
            </a:r>
          </a:p>
          <a:p>
            <a:pPr>
              <a:buFont typeface="Arial" charset="0"/>
              <a:buChar char="•"/>
            </a:pPr>
            <a:r>
              <a:rPr lang="en-US"/>
              <a:t>Stagnation of wages</a:t>
            </a:r>
          </a:p>
          <a:p>
            <a:pPr>
              <a:buFont typeface="Arial" charset="0"/>
              <a:buChar char="•"/>
            </a:pPr>
            <a:r>
              <a:rPr lang="en-US"/>
              <a:t>Speculation – buying on margin (Stock Market)</a:t>
            </a:r>
          </a:p>
          <a:p>
            <a:pPr>
              <a:buFont typeface="Arial" charset="0"/>
              <a:buChar char="•"/>
            </a:pPr>
            <a:r>
              <a:rPr lang="en-US"/>
              <a:t>Decrease in crop prices</a:t>
            </a:r>
          </a:p>
          <a:p>
            <a:pPr>
              <a:buFont typeface="Arial" charset="0"/>
              <a:buChar char="•"/>
            </a:pPr>
            <a:r>
              <a:rPr lang="en-US"/>
              <a:t>Gov’t stopped providing subsidies to farmers</a:t>
            </a:r>
          </a:p>
          <a:p>
            <a:pPr>
              <a:buFont typeface="Arial" charset="0"/>
              <a:buChar char="•"/>
            </a:pPr>
            <a:r>
              <a:rPr lang="en-US"/>
              <a:t>Uneven distribution of wealth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Black Tuesday 10/29/29 – Stock Market Crashed</a:t>
            </a:r>
          </a:p>
          <a:p>
            <a:pPr lvl="1">
              <a:buFont typeface="Arial" charset="0"/>
              <a:buChar char="•"/>
            </a:pPr>
            <a:r>
              <a:rPr lang="en-US"/>
              <a:t>Everyone wanted to sell and no one wanted to buy</a:t>
            </a:r>
          </a:p>
          <a:p>
            <a:pPr>
              <a:buFont typeface="Arial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22" y="1668583"/>
            <a:ext cx="745839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Overproduction (</a:t>
            </a:r>
            <a:r>
              <a:rPr lang="en-US" sz="3200" dirty="0"/>
              <a:t>Surplus of </a:t>
            </a:r>
            <a:r>
              <a:rPr lang="en-US" sz="3200" dirty="0" smtClean="0"/>
              <a:t>goods)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Buying on Credit (buy now, pay later)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DEBT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Decrease in farm prices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Subsidies are vetoed (farmers)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Under consumption 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Black Tuesday 10/29/29 – Stock Market Crashed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57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814"/>
            <a:ext cx="8229600" cy="562412"/>
          </a:xfrm>
        </p:spPr>
        <p:txBody>
          <a:bodyPr/>
          <a:lstStyle/>
          <a:p>
            <a:r>
              <a:rPr lang="en-US" dirty="0" smtClean="0"/>
              <a:t>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5226"/>
            <a:ext cx="8229600" cy="52709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Secretary of State – Charles Evans Hughes</a:t>
            </a:r>
          </a:p>
          <a:p>
            <a:pPr lvl="1"/>
            <a:r>
              <a:rPr lang="en-US" dirty="0" smtClean="0"/>
              <a:t>Brilliant, capable leader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7A9FF"/>
                </a:solidFill>
              </a:rPr>
              <a:t>Secretary of Commerce – Herbert Hoover</a:t>
            </a:r>
          </a:p>
          <a:p>
            <a:pPr lvl="1"/>
            <a:r>
              <a:rPr lang="en-US" dirty="0" smtClean="0">
                <a:solidFill>
                  <a:srgbClr val="F7A9FF"/>
                </a:solidFill>
              </a:rPr>
              <a:t>Success as wartime food administrator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Secretary of the Treasury – Andrew W. Mellon</a:t>
            </a:r>
          </a:p>
          <a:p>
            <a:pPr lvl="1"/>
            <a:r>
              <a:rPr lang="en-US" dirty="0" smtClean="0"/>
              <a:t>Very intelligent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Secretary of the Interior – Albert B. Fall, the “Fall Guy”</a:t>
            </a:r>
          </a:p>
          <a:p>
            <a:pPr lvl="1"/>
            <a:r>
              <a:rPr lang="en-US" dirty="0" smtClean="0"/>
              <a:t>Scheming anti-conservationist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Attorney General – Harry M. Daugherty</a:t>
            </a:r>
          </a:p>
          <a:p>
            <a:pPr lvl="1"/>
            <a:r>
              <a:rPr lang="en-US" dirty="0" smtClean="0"/>
              <a:t>crook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Hoovervilles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Depression a national crisis by 1930</a:t>
            </a:r>
          </a:p>
          <a:p>
            <a:pPr lvl="1"/>
            <a:r>
              <a:rPr lang="en-US" dirty="0" smtClean="0"/>
              <a:t>Nowhere to work</a:t>
            </a:r>
          </a:p>
          <a:p>
            <a:pPr lvl="1"/>
            <a:r>
              <a:rPr lang="en-US" dirty="0" smtClean="0"/>
              <a:t>Many unemployed</a:t>
            </a:r>
          </a:p>
          <a:p>
            <a:r>
              <a:rPr lang="en-US" dirty="0" smtClean="0"/>
              <a:t>Shanty towns pop up across country</a:t>
            </a:r>
          </a:p>
          <a:p>
            <a:pPr lvl="1"/>
            <a:r>
              <a:rPr lang="en-US" dirty="0" smtClean="0"/>
              <a:t>Inhabited by poor and destitute</a:t>
            </a:r>
          </a:p>
          <a:p>
            <a:pPr lvl="1"/>
            <a:r>
              <a:rPr lang="en-US" dirty="0" smtClean="0"/>
              <a:t>Unemployed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Hoovervilles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tx1"/>
                </a:solidFill>
                <a:latin typeface="Baskerville" charset="0"/>
                <a:ea typeface="+mj-ea"/>
              </a:rPr>
              <a:t>Bank and Business Failings</a:t>
            </a:r>
            <a:endParaRPr lang="en-US" u="sng" dirty="0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5334000" y="2209800"/>
            <a:ext cx="3810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CCFFCC"/>
                </a:solidFill>
                <a:latin typeface="Baskerville" charset="0"/>
              </a:rPr>
              <a:t>The banks had also invested in the stock market and many didn’t have enough cash to make the withdrawals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200">
                <a:latin typeface="Baskerville" charset="0"/>
              </a:rPr>
              <a:t>In 1929, nearly 600 banks had been forced to close.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200">
                <a:latin typeface="Baskerville" charset="0"/>
              </a:rPr>
              <a:t>By 1933, the number had jumped to 11,000 (out of a total of 25,000)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295400" y="6172200"/>
            <a:ext cx="510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Baskerville" charset="0"/>
              </a:rPr>
              <a:t>A guard prevents entry into a prominent NY bank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358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886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Baskerville" charset="0"/>
              </a:rPr>
              <a:t>People rushing to withdraw their money from the bank</a:t>
            </a: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4168775" y="914400"/>
            <a:ext cx="497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rgbClr val="CCFFCC"/>
                </a:solidFill>
                <a:latin typeface="Baskerville" charset="0"/>
              </a:rPr>
              <a:t>After the crash, people panicked and rushed to withdraw their money from the banks</a:t>
            </a:r>
          </a:p>
        </p:txBody>
      </p:sp>
    </p:spTree>
    <p:extLst>
      <p:ext uri="{BB962C8B-B14F-4D97-AF65-F5344CB8AC3E}">
        <p14:creationId xmlns:p14="http://schemas.microsoft.com/office/powerpoint/2010/main" val="41929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Bank and Business Failings</a:t>
            </a:r>
          </a:p>
        </p:txBody>
      </p:sp>
      <p:sp>
        <p:nvSpPr>
          <p:cNvPr id="38914" name="Text Box 1027"/>
          <p:cNvSpPr txBox="1">
            <a:spLocks noChangeArrowheads="1"/>
          </p:cNvSpPr>
          <p:nvPr/>
        </p:nvSpPr>
        <p:spPr bwMode="auto">
          <a:xfrm>
            <a:off x="152400" y="914400"/>
            <a:ext cx="8991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u="sng">
                <a:solidFill>
                  <a:srgbClr val="CCFFCC"/>
                </a:solidFill>
                <a:latin typeface="Baskerville" charset="0"/>
              </a:rPr>
              <a:t>9 million people lost their savings accounts (no FDIC at this time)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  <a:latin typeface="Baskerville" charset="0"/>
              </a:rPr>
              <a:t>US GNP dropped from $104 billion to $59 billion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90,000 businesses went bankrupt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  <a:latin typeface="Baskerville" charset="0"/>
              </a:rPr>
              <a:t>Unemployment rose from 3 to 25% - </a:t>
            </a:r>
            <a:r>
              <a:rPr lang="en-US" sz="2400">
                <a:solidFill>
                  <a:srgbClr val="CCFFCC"/>
                </a:solidFill>
                <a:latin typeface="Baskerville" charset="0"/>
              </a:rPr>
              <a:t>¼ unemployed!</a:t>
            </a:r>
            <a:endParaRPr lang="en-US" sz="2400">
              <a:solidFill>
                <a:srgbClr val="FFFF00"/>
              </a:solidFill>
              <a:latin typeface="Baskerville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13 million workers lost their jobs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Those that kept their jobs often faced pay cuts and reduced hours</a:t>
            </a:r>
          </a:p>
        </p:txBody>
      </p:sp>
      <p:pic>
        <p:nvPicPr>
          <p:cNvPr id="38915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97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29" descr="depress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143000"/>
            <a:ext cx="4562475" cy="495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1030"/>
          <p:cNvSpPr>
            <a:spLocks noChangeArrowheads="1"/>
          </p:cNvSpPr>
          <p:nvPr/>
        </p:nvSpPr>
        <p:spPr bwMode="auto">
          <a:xfrm>
            <a:off x="0" y="225425"/>
            <a:ext cx="914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Baskerville" charset="0"/>
              </a:rPr>
              <a:t>"There was much hardship. Many people sold pencils on the street for 1 penny. Others were so devastated, they committed suicide by jumping out of windows of a skyscraper in New York City." </a:t>
            </a:r>
          </a:p>
          <a:p>
            <a:pPr algn="ctr"/>
            <a:r>
              <a:rPr lang="en-US" sz="1600">
                <a:latin typeface="Baskerville" charset="0"/>
              </a:rPr>
              <a:t>~Thomas Johnston </a:t>
            </a:r>
          </a:p>
          <a:p>
            <a:pPr algn="ctr"/>
            <a:endParaRPr lang="en-US" sz="1600">
              <a:latin typeface="Baskerville" charset="0"/>
            </a:endParaRPr>
          </a:p>
        </p:txBody>
      </p:sp>
      <p:sp>
        <p:nvSpPr>
          <p:cNvPr id="40963" name="Rectangle 1031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latin typeface="Baskerville" charset="0"/>
              </a:rPr>
              <a:t>Suicides were so frequent that one hotel clerk reportedly asked patrons at check in,</a:t>
            </a:r>
          </a:p>
          <a:p>
            <a:pPr algn="ctr"/>
            <a:r>
              <a:rPr lang="en-US" sz="1800">
                <a:latin typeface="Baskerville" charset="0"/>
              </a:rPr>
              <a:t> </a:t>
            </a:r>
            <a:r>
              <a:rPr lang="ja-JP" altLang="en-US" sz="1800">
                <a:latin typeface="Baskerville" charset="0"/>
              </a:rPr>
              <a:t>“</a:t>
            </a:r>
            <a:r>
              <a:rPr lang="en-US" altLang="ja-JP" sz="1800">
                <a:latin typeface="Baskerville" charset="0"/>
              </a:rPr>
              <a:t>Is this for sleeping or for jumping?</a:t>
            </a:r>
            <a:r>
              <a:rPr lang="ja-JP" altLang="en-US" sz="1800">
                <a:latin typeface="Baskerville" charset="0"/>
              </a:rPr>
              <a:t>”</a:t>
            </a:r>
            <a:endParaRPr lang="en-US" sz="1800">
              <a:latin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The Depression in Urban Areas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52400" y="4419600"/>
            <a:ext cx="876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Those living in cities were hit the hardest: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Evicted from homes, forced to live on the streets or in </a:t>
            </a:r>
            <a:r>
              <a:rPr lang="en-US" sz="2400" b="1" u="sng">
                <a:solidFill>
                  <a:srgbClr val="CCFFCC"/>
                </a:solidFill>
                <a:latin typeface="Baskerville" charset="0"/>
              </a:rPr>
              <a:t>shantytowns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Food shortages (forced to raid the garbage, beg on street corners, wait in government bread lines)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Conditions for minorities were especially bad, because they were already poor (before the depression hit)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r="5363" b="6653"/>
          <a:stretch>
            <a:fillRect/>
          </a:stretch>
        </p:blipFill>
        <p:spPr bwMode="auto">
          <a:xfrm>
            <a:off x="228600" y="838200"/>
            <a:ext cx="4867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" b="5714"/>
          <a:stretch>
            <a:fillRect/>
          </a:stretch>
        </p:blipFill>
        <p:spPr bwMode="auto">
          <a:xfrm>
            <a:off x="5715000" y="838200"/>
            <a:ext cx="335121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21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b="7446"/>
          <a:stretch>
            <a:fillRect/>
          </a:stretch>
        </p:blipFill>
        <p:spPr bwMode="auto">
          <a:xfrm>
            <a:off x="76200" y="496888"/>
            <a:ext cx="89916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5214" r="6349" b="3580"/>
          <a:stretch>
            <a:fillRect/>
          </a:stretch>
        </p:blipFill>
        <p:spPr bwMode="auto">
          <a:xfrm>
            <a:off x="0" y="9525"/>
            <a:ext cx="58674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3" descr="ten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084" r="2693" b="10417"/>
          <a:stretch>
            <a:fillRect/>
          </a:stretch>
        </p:blipFill>
        <p:spPr bwMode="auto">
          <a:xfrm>
            <a:off x="5026025" y="1581150"/>
            <a:ext cx="4130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38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1033" descr="acoffee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4038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034" descr="bread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6339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03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latin typeface="Baskerville" charset="0"/>
                <a:ea typeface="+mj-ea"/>
              </a:rPr>
              <a:t>Breadlines</a:t>
            </a:r>
            <a:endParaRPr lang="en-US">
              <a:latin typeface="Baskerville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10" descr="depression-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963863"/>
            <a:ext cx="48768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 Reaction at the Throttle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99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Increase of laissez-faire capitalism </a:t>
            </a:r>
          </a:p>
          <a:p>
            <a:pPr lvl="1"/>
            <a:r>
              <a:rPr lang="en-US" dirty="0" smtClean="0"/>
              <a:t>Harding appoints four justices</a:t>
            </a:r>
          </a:p>
          <a:p>
            <a:pPr lvl="1"/>
            <a:r>
              <a:rPr lang="en-US" dirty="0" smtClean="0"/>
              <a:t>Taft as Chief Justice – more liberal than others	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Early 20s – Supreme Court kills Progressive reforms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Killed federal child-labor law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Stripped away gains of labor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Restricted government intervention in economy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/>
              <a:t>Executive Branch</a:t>
            </a:r>
          </a:p>
          <a:p>
            <a:pPr lvl="1"/>
            <a:r>
              <a:rPr lang="en-US" dirty="0" smtClean="0"/>
              <a:t>Antitrust laws ignored, weakly enforced</a:t>
            </a:r>
          </a:p>
          <a:p>
            <a:pPr lvl="1"/>
            <a:r>
              <a:rPr lang="en-US" dirty="0" smtClean="0"/>
              <a:t>Men sympathetic to business appointed as regulators</a:t>
            </a:r>
          </a:p>
          <a:p>
            <a:pPr lvl="1"/>
            <a:r>
              <a:rPr lang="en-US" dirty="0" smtClean="0"/>
              <a:t>Hoover encourages companies to self-regulate</a:t>
            </a:r>
          </a:p>
          <a:p>
            <a:pPr lvl="2"/>
            <a:r>
              <a:rPr lang="en-US" dirty="0" smtClean="0"/>
              <a:t>Cooperate with each other to increase profit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-36513"/>
            <a:ext cx="5253037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24000"/>
            <a:ext cx="47244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026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2988" r="1199" b="8664"/>
          <a:stretch>
            <a:fillRect/>
          </a:stretch>
        </p:blipFill>
        <p:spPr bwMode="auto">
          <a:xfrm>
            <a:off x="1298575" y="193675"/>
            <a:ext cx="65468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1027"/>
          <p:cNvSpPr txBox="1">
            <a:spLocks noChangeArrowheads="1"/>
          </p:cNvSpPr>
          <p:nvPr/>
        </p:nvSpPr>
        <p:spPr bwMode="auto">
          <a:xfrm>
            <a:off x="0" y="4953000"/>
            <a:ext cx="9144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ja-JP" altLang="en-US" sz="2000" b="1"/>
              <a:t>“</a:t>
            </a:r>
            <a:r>
              <a:rPr lang="en-US" altLang="ja-JP" sz="2000" b="1"/>
              <a:t>Two or three blocks along Times Square, you</a:t>
            </a:r>
            <a:r>
              <a:rPr lang="en-US" sz="2000" b="1"/>
              <a:t>’</a:t>
            </a:r>
            <a:r>
              <a:rPr lang="en-US" altLang="ja-JP" sz="2000" b="1"/>
              <a:t>d see these men, silent, shuffling along in a line.  Getting this handout of coffee and donuts, dealt out from great trucks…I</a:t>
            </a:r>
            <a:r>
              <a:rPr lang="en-US" sz="2000" b="1"/>
              <a:t>’</a:t>
            </a:r>
            <a:r>
              <a:rPr lang="en-US" altLang="ja-JP" sz="2000" b="1"/>
              <a:t>d see that flat opaque, expressionless look which spelled, for me, human disaster.  Men…who had responsible positions.  Who had lost their jobs, lost their homes, lost their families…They were destroyed men.</a:t>
            </a:r>
            <a:r>
              <a:rPr lang="ja-JP" altLang="en-US" sz="2000" b="1"/>
              <a:t>”</a:t>
            </a:r>
            <a:r>
              <a:rPr lang="en-US" altLang="ja-JP" sz="2000" b="1"/>
              <a:t>  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000" b="1">
                <a:solidFill>
                  <a:srgbClr val="FFE12A"/>
                </a:solidFill>
              </a:rPr>
              <a:t>~Herman Shumlin~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0465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613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1029"/>
          <p:cNvSpPr txBox="1">
            <a:spLocks noChangeArrowheads="1"/>
          </p:cNvSpPr>
          <p:nvPr/>
        </p:nvSpPr>
        <p:spPr bwMode="auto">
          <a:xfrm>
            <a:off x="76200" y="5713413"/>
            <a:ext cx="3733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Fred Bell, a wealthy businessman who was forced to sell apples after the Crash to make even a meager living</a:t>
            </a:r>
          </a:p>
        </p:txBody>
      </p:sp>
      <p:pic>
        <p:nvPicPr>
          <p:cNvPr id="59395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6419" r="2856" b="3700"/>
          <a:stretch>
            <a:fillRect/>
          </a:stretch>
        </p:blipFill>
        <p:spPr bwMode="auto">
          <a:xfrm>
            <a:off x="3962400" y="3429000"/>
            <a:ext cx="502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1031"/>
          <p:cNvSpPr>
            <a:spLocks noChangeArrowheads="1"/>
          </p:cNvSpPr>
          <p:nvPr/>
        </p:nvSpPr>
        <p:spPr bwMode="auto">
          <a:xfrm>
            <a:off x="4114800" y="1060450"/>
            <a:ext cx="47244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To avoid panhandling (begging), many farmers and businessmen would sell apples to make their living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There were over 5000 apple sellers in New York City alone.</a:t>
            </a:r>
          </a:p>
        </p:txBody>
      </p:sp>
      <p:sp>
        <p:nvSpPr>
          <p:cNvPr id="45062" name="Rectangle 103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latin typeface="Baskerville" charset="0"/>
                <a:ea typeface="+mj-ea"/>
              </a:rPr>
              <a:t>Selling Apples</a:t>
            </a:r>
          </a:p>
        </p:txBody>
      </p:sp>
    </p:spTree>
    <p:extLst>
      <p:ext uri="{BB962C8B-B14F-4D97-AF65-F5344CB8AC3E}">
        <p14:creationId xmlns:p14="http://schemas.microsoft.com/office/powerpoint/2010/main" val="903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503c2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145" r="2222" b="2251"/>
          <a:stretch>
            <a:fillRect/>
          </a:stretch>
        </p:blipFill>
        <p:spPr bwMode="auto">
          <a:xfrm>
            <a:off x="-14288" y="0"/>
            <a:ext cx="4876801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7" descr="5049ea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738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9"/>
          <p:cNvSpPr txBox="1">
            <a:spLocks noChangeArrowheads="1"/>
          </p:cNvSpPr>
          <p:nvPr/>
        </p:nvSpPr>
        <p:spPr bwMode="auto">
          <a:xfrm>
            <a:off x="5257800" y="34290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Savoye LET" charset="0"/>
              </a:rPr>
              <a:t>Property of Janet E. Brooks</a:t>
            </a:r>
            <a:endParaRPr lang="en-US" sz="2000">
              <a:latin typeface="Arial" charset="0"/>
            </a:endParaRPr>
          </a:p>
        </p:txBody>
      </p:sp>
      <p:pic>
        <p:nvPicPr>
          <p:cNvPr id="61444" name="Picture 10" descr="depr1-selling 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4544" r="3046" b="13167"/>
          <a:stretch>
            <a:fillRect/>
          </a:stretch>
        </p:blipFill>
        <p:spPr bwMode="auto">
          <a:xfrm>
            <a:off x="4648200" y="685800"/>
            <a:ext cx="44958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The Depression in Rural Areas</a:t>
            </a:r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8686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5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Rural areas had 1 advantage over the cities--the ability to grow their own food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Unfortunately, many lost their farms to foreclosure when they couldn’t pay off their debts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Between 1929-1932, nearly 400,000 farms had been lost to foreclosure</a:t>
            </a:r>
          </a:p>
        </p:txBody>
      </p:sp>
      <p:pic>
        <p:nvPicPr>
          <p:cNvPr id="63491" name="Picture 17" descr="w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2942" b="5295"/>
          <a:stretch>
            <a:fillRect/>
          </a:stretch>
        </p:blipFill>
        <p:spPr bwMode="auto">
          <a:xfrm>
            <a:off x="4648200" y="838200"/>
            <a:ext cx="4419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365" r="1923" b="3006"/>
          <a:stretch>
            <a:fillRect/>
          </a:stretch>
        </p:blipFill>
        <p:spPr bwMode="auto">
          <a:xfrm>
            <a:off x="152400" y="838200"/>
            <a:ext cx="4343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690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6400800"/>
            <a:ext cx="51054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tx1"/>
                </a:solidFill>
                <a:latin typeface="Baskerville" charset="0"/>
                <a:ea typeface="+mj-ea"/>
              </a:rPr>
              <a:t>Visiting Family 30 Miles Away</a:t>
            </a:r>
            <a:endParaRPr lang="en-US">
              <a:latin typeface="Baskerville" charset="0"/>
              <a:ea typeface="+mj-ea"/>
            </a:endParaRPr>
          </a:p>
        </p:txBody>
      </p:sp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2481" r="970" b="6715"/>
          <a:stretch>
            <a:fillRect/>
          </a:stretch>
        </p:blipFill>
        <p:spPr bwMode="auto">
          <a:xfrm>
            <a:off x="152400" y="152400"/>
            <a:ext cx="88392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latin typeface="Baskerville" charset="0"/>
                <a:ea typeface="+mj-ea"/>
              </a:rPr>
              <a:t>Unemployment</a:t>
            </a:r>
            <a:endParaRPr lang="en-US">
              <a:latin typeface="Baskerville" charset="0"/>
              <a:ea typeface="+mj-ea"/>
            </a:endParaRPr>
          </a:p>
        </p:txBody>
      </p:sp>
      <p:pic>
        <p:nvPicPr>
          <p:cNvPr id="696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356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3" descr="ab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703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24"/>
          <p:cNvSpPr txBox="1">
            <a:spLocks noChangeArrowheads="1"/>
          </p:cNvSpPr>
          <p:nvPr/>
        </p:nvSpPr>
        <p:spPr bwMode="auto">
          <a:xfrm>
            <a:off x="609600" y="6400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Unemployment Agency</a:t>
            </a:r>
          </a:p>
        </p:txBody>
      </p:sp>
      <p:sp>
        <p:nvSpPr>
          <p:cNvPr id="69637" name="Text Box 25"/>
          <p:cNvSpPr txBox="1">
            <a:spLocks noChangeArrowheads="1"/>
          </p:cNvSpPr>
          <p:nvPr/>
        </p:nvSpPr>
        <p:spPr bwMode="auto">
          <a:xfrm>
            <a:off x="5029200" y="6400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2400"/>
              <a:t>“</a:t>
            </a:r>
            <a:r>
              <a:rPr lang="en-US" altLang="ja-JP" sz="2400"/>
              <a:t>A Study of an Idle Man</a:t>
            </a:r>
            <a:r>
              <a:rPr lang="ja-JP" altLang="en-US" sz="2400"/>
              <a:t>”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081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0" descr="unemploy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4630" r="5264" b="7381"/>
          <a:stretch>
            <a:fillRect/>
          </a:stretch>
        </p:blipFill>
        <p:spPr bwMode="auto">
          <a:xfrm>
            <a:off x="4648200" y="1639888"/>
            <a:ext cx="43434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343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8" descr="soup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150"/>
            <a:ext cx="4343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Interstate Commerce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027" descr="j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6863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1029" descr="506c25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981325"/>
            <a:ext cx="4972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Effect on Families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76200" y="4953000"/>
            <a:ext cx="8458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400" b="1" u="sng">
                <a:solidFill>
                  <a:srgbClr val="CCFFCC"/>
                </a:solidFill>
                <a:latin typeface="Baskerville" charset="0"/>
              </a:rPr>
              <a:t>Men</a:t>
            </a:r>
            <a:endParaRPr lang="en-US" sz="2400">
              <a:solidFill>
                <a:srgbClr val="CCFFCC"/>
              </a:solidFill>
              <a:latin typeface="Baskerville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Felt pressure to provide for their families</a:t>
            </a:r>
            <a:endParaRPr lang="en-US" sz="2400">
              <a:solidFill>
                <a:srgbClr val="FFE12A"/>
              </a:solidFill>
              <a:latin typeface="Baskerville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Many became</a:t>
            </a:r>
            <a:r>
              <a:rPr lang="en-US" sz="2000">
                <a:latin typeface="Baskerville" charset="0"/>
              </a:rPr>
              <a:t> discouraged and quit trying or left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2 million men left their families and traveled across the country looking for work or escape---became known as hoboes</a:t>
            </a:r>
            <a:endParaRPr lang="en-US" sz="1800">
              <a:solidFill>
                <a:srgbClr val="CCFFCC"/>
              </a:solidFill>
              <a:latin typeface="Baskerville" charset="0"/>
            </a:endParaRPr>
          </a:p>
        </p:txBody>
      </p:sp>
      <p:pic>
        <p:nvPicPr>
          <p:cNvPr id="108547" name="Picture 8" descr="00244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7703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10" descr="ab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0"/>
            <a:ext cx="4953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Effect on Families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28600" y="4343400"/>
            <a:ext cx="86106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400" b="1" u="sng">
                <a:solidFill>
                  <a:srgbClr val="CCFFCC"/>
                </a:solidFill>
                <a:latin typeface="Baskerville" charset="0"/>
              </a:rPr>
              <a:t>Women</a:t>
            </a:r>
            <a:endParaRPr lang="en-US" sz="2400">
              <a:solidFill>
                <a:srgbClr val="CCFFCC"/>
              </a:solidFill>
              <a:latin typeface="Baskerville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Many women had to work outside the home for the first time to support their families, while others did what they could at home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often faced more harsh conditions because they were too embarrassed or timid to ask for help</a:t>
            </a:r>
          </a:p>
        </p:txBody>
      </p:sp>
      <p:pic>
        <p:nvPicPr>
          <p:cNvPr id="11059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038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6464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8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Effect on Families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52400" y="4495800"/>
            <a:ext cx="8991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sz="2400" b="1" u="sng">
                <a:solidFill>
                  <a:srgbClr val="CCFFCC"/>
                </a:solidFill>
                <a:latin typeface="Baskerville" charset="0"/>
              </a:rPr>
              <a:t>Children</a:t>
            </a:r>
            <a:endParaRPr lang="en-US" sz="2400">
              <a:solidFill>
                <a:srgbClr val="CCFFCC"/>
              </a:solidFill>
              <a:latin typeface="Baskerville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Lacked proper diet and health care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Less tax revenue caused nearly 300,000 schools to close down by 1933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Many found jobs or left home in search of work or </a:t>
            </a:r>
            <a:r>
              <a:rPr lang="ja-JP" altLang="en-US" sz="20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2000">
                <a:solidFill>
                  <a:srgbClr val="CCFFCC"/>
                </a:solidFill>
                <a:latin typeface="Baskerville" charset="0"/>
              </a:rPr>
              <a:t>adventure</a:t>
            </a:r>
            <a:r>
              <a:rPr lang="ja-JP" altLang="en-US" sz="2000">
                <a:solidFill>
                  <a:srgbClr val="CCFFCC"/>
                </a:solidFill>
                <a:latin typeface="Baskerville" charset="0"/>
              </a:rPr>
              <a:t>”</a:t>
            </a:r>
            <a:r>
              <a:rPr lang="en-US" altLang="ja-JP" sz="2000">
                <a:solidFill>
                  <a:srgbClr val="CCFFCC"/>
                </a:solidFill>
                <a:latin typeface="Baskerville" charset="0"/>
              </a:rPr>
              <a:t> (became known as </a:t>
            </a:r>
            <a:r>
              <a:rPr lang="ja-JP" altLang="en-US" sz="20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2000">
                <a:solidFill>
                  <a:srgbClr val="CCFFCC"/>
                </a:solidFill>
                <a:latin typeface="Baskerville" charset="0"/>
              </a:rPr>
              <a:t>Hoover Tourists</a:t>
            </a:r>
            <a:r>
              <a:rPr lang="ja-JP" altLang="en-US" sz="2000">
                <a:solidFill>
                  <a:srgbClr val="CCFFCC"/>
                </a:solidFill>
                <a:latin typeface="Baskerville" charset="0"/>
              </a:rPr>
              <a:t>”</a:t>
            </a:r>
            <a:r>
              <a:rPr lang="en-US" altLang="ja-JP" sz="2000">
                <a:solidFill>
                  <a:srgbClr val="CCFFCC"/>
                </a:solidFill>
                <a:latin typeface="Baskerville" charset="0"/>
              </a:rPr>
              <a:t>)</a:t>
            </a:r>
            <a:endParaRPr lang="en-US" sz="2000">
              <a:solidFill>
                <a:srgbClr val="CCFFCC"/>
              </a:solidFill>
              <a:latin typeface="Baskerville" charset="0"/>
            </a:endParaRPr>
          </a:p>
        </p:txBody>
      </p:sp>
      <p:pic>
        <p:nvPicPr>
          <p:cNvPr id="1126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>
            <a:fillRect/>
          </a:stretch>
        </p:blipFill>
        <p:spPr bwMode="auto">
          <a:xfrm>
            <a:off x="1219200" y="685800"/>
            <a:ext cx="6172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Social and Psychological Effects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4572000" y="990600"/>
            <a:ext cx="4419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3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Many are demoralized by the hardships they face and lose the will to survive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Suicide rate increased by 30%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More people admitted to mental hospitals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Stop going to the doctor or dentist (because they had no money)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Fewer attend college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Have fewer children (if any at all)</a:t>
            </a:r>
          </a:p>
          <a:p>
            <a:pPr>
              <a:spcBef>
                <a:spcPct val="35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People are more pessimistic in general</a:t>
            </a:r>
          </a:p>
          <a:p>
            <a:pPr>
              <a:spcBef>
                <a:spcPct val="35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For many, the fear of poverty and hardship never disappeared </a:t>
            </a:r>
            <a:r>
              <a:rPr lang="en-US" sz="1800">
                <a:latin typeface="Baskerville" charset="0"/>
              </a:rPr>
              <a:t>(even today</a:t>
            </a:r>
            <a:r>
              <a:rPr lang="en-US" sz="1600">
                <a:latin typeface="Baskerville" charset="0"/>
              </a:rPr>
              <a:t>)</a:t>
            </a:r>
          </a:p>
        </p:txBody>
      </p:sp>
      <p:pic>
        <p:nvPicPr>
          <p:cNvPr id="114691" name="Picture 5" descr="grambs1935-'no work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19664" r="14261" b="21819"/>
          <a:stretch>
            <a:fillRect/>
          </a:stretch>
        </p:blipFill>
        <p:spPr bwMode="auto">
          <a:xfrm>
            <a:off x="76200" y="838200"/>
            <a:ext cx="44243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9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tx1"/>
                </a:solidFill>
                <a:latin typeface="Baskerville" charset="0"/>
                <a:ea typeface="+mj-ea"/>
              </a:rPr>
              <a:t> </a:t>
            </a:r>
            <a:r>
              <a:rPr lang="en-US" sz="4000" u="sng" dirty="0" smtClean="0">
                <a:solidFill>
                  <a:schemeClr val="tx1"/>
                </a:solidFill>
                <a:latin typeface="Baskerville" charset="0"/>
                <a:ea typeface="+mj-ea"/>
              </a:rPr>
              <a:t>Hoover’s </a:t>
            </a:r>
            <a:r>
              <a:rPr lang="en-US" sz="4000" u="sng" dirty="0">
                <a:solidFill>
                  <a:schemeClr val="tx1"/>
                </a:solidFill>
                <a:latin typeface="Baskerville" charset="0"/>
                <a:ea typeface="+mj-ea"/>
              </a:rPr>
              <a:t>Response</a:t>
            </a:r>
            <a:endParaRPr lang="en-US" u="sng" dirty="0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4572000" y="457200"/>
            <a:ext cx="44196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No system of direct relief at this time </a:t>
            </a:r>
            <a:r>
              <a:rPr lang="en-US" sz="2000">
                <a:solidFill>
                  <a:srgbClr val="CCFFCC"/>
                </a:solidFill>
                <a:latin typeface="Baskerville" charset="0"/>
              </a:rPr>
              <a:t>(cash payments provided by the government to the poor)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Hoover believed the government should have a limited role in providing relief-Loans to business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53ECFF"/>
                </a:solidFill>
                <a:latin typeface="Baskerville" charset="0"/>
              </a:rPr>
              <a:t>He thought that giving people a handout would weaken their self-respect and morality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Will Rogers summed up the mood of the nation: </a:t>
            </a:r>
            <a:r>
              <a:rPr lang="ja-JP" altLang="en-US" b="1"/>
              <a:t>“</a:t>
            </a:r>
            <a:r>
              <a:rPr lang="en-US" altLang="ja-JP" b="1"/>
              <a:t>If someone bit an apple and found a worm in it</a:t>
            </a:r>
            <a:r>
              <a:rPr lang="ja-JP" altLang="en-US" b="1"/>
              <a:t>”</a:t>
            </a:r>
            <a:r>
              <a:rPr lang="en-US" altLang="ja-JP" b="1"/>
              <a:t>, he joked, </a:t>
            </a:r>
            <a:r>
              <a:rPr lang="ja-JP" altLang="en-US" b="1"/>
              <a:t>“</a:t>
            </a:r>
            <a:r>
              <a:rPr lang="en-US" altLang="ja-JP" b="1"/>
              <a:t>Hoover would get the blame.</a:t>
            </a:r>
            <a:r>
              <a:rPr lang="ja-JP" altLang="en-US" b="1"/>
              <a:t>”</a:t>
            </a:r>
            <a:endParaRPr lang="en-US" altLang="ja-JP" b="1">
              <a:latin typeface="Baskerville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sz="1200">
              <a:solidFill>
                <a:srgbClr val="53ECFF"/>
              </a:solidFill>
              <a:latin typeface="Baskerville" charset="0"/>
            </a:endParaRPr>
          </a:p>
        </p:txBody>
      </p:sp>
      <p:pic>
        <p:nvPicPr>
          <p:cNvPr id="116739" name="Picture 12" descr="hoover_L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14400"/>
            <a:ext cx="43497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tx1"/>
                </a:solidFill>
                <a:latin typeface="Baskerville" charset="0"/>
                <a:ea typeface="+mj-ea"/>
              </a:rPr>
              <a:t>Blaming Hoover</a:t>
            </a:r>
            <a:endParaRPr lang="en-US" u="sng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4724400" y="973138"/>
            <a:ext cx="4267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FFCC"/>
                </a:solidFill>
                <a:latin typeface="Baskerville" charset="0"/>
              </a:rPr>
              <a:t>People blamed Hoover for the depression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FFCC"/>
                </a:solidFill>
                <a:latin typeface="Baskerville" charset="0"/>
              </a:rPr>
              <a:t>Developed slang to show their dislike (even hatred) for the president…</a:t>
            </a:r>
            <a:endParaRPr lang="en-US" sz="2400">
              <a:solidFill>
                <a:srgbClr val="CCFFCC"/>
              </a:solidFill>
              <a:latin typeface="Baskerville" charset="0"/>
            </a:endParaRPr>
          </a:p>
        </p:txBody>
      </p:sp>
      <p:pic>
        <p:nvPicPr>
          <p:cNvPr id="1187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62000"/>
            <a:ext cx="4327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7"/>
          <p:cNvSpPr txBox="1">
            <a:spLocks noChangeArrowheads="1"/>
          </p:cNvSpPr>
          <p:nvPr/>
        </p:nvSpPr>
        <p:spPr bwMode="auto">
          <a:xfrm>
            <a:off x="4648200" y="3981450"/>
            <a:ext cx="4343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400">
                <a:latin typeface="Baskerville" charset="0"/>
              </a:rPr>
              <a:t>“</a:t>
            </a:r>
            <a:r>
              <a:rPr lang="en-US" altLang="ja-JP" sz="2400">
                <a:latin typeface="Baskerville" charset="0"/>
              </a:rPr>
              <a:t>Once upon a time, my political opponents honored me as possessing the fabulous intellectual and economic power by which I created a worldwide depression all by myself.</a:t>
            </a:r>
            <a:r>
              <a:rPr lang="ja-JP" altLang="en-US" sz="2400">
                <a:latin typeface="Baskerville" charset="0"/>
              </a:rPr>
              <a:t>”</a:t>
            </a:r>
            <a:endParaRPr lang="en-US" altLang="ja-JP" sz="2400">
              <a:latin typeface="Baskerville" charset="0"/>
            </a:endParaRPr>
          </a:p>
          <a:p>
            <a:pPr algn="ctr"/>
            <a:r>
              <a:rPr lang="en-US" sz="2400">
                <a:latin typeface="Baskerville" charset="0"/>
              </a:rPr>
              <a:t>~Herbert Hoover~ </a:t>
            </a:r>
          </a:p>
        </p:txBody>
      </p:sp>
    </p:spTree>
    <p:extLst>
      <p:ext uri="{BB962C8B-B14F-4D97-AF65-F5344CB8AC3E}">
        <p14:creationId xmlns:p14="http://schemas.microsoft.com/office/powerpoint/2010/main" val="30925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u="sng" dirty="0">
                <a:solidFill>
                  <a:schemeClr val="tx1"/>
                </a:solidFill>
                <a:latin typeface="Baskerville" charset="0"/>
                <a:ea typeface="+mj-ea"/>
              </a:rPr>
              <a:t>“</a:t>
            </a:r>
            <a:r>
              <a:rPr lang="en-US" sz="4000" u="sng" dirty="0" err="1">
                <a:solidFill>
                  <a:schemeClr val="tx1"/>
                </a:solidFill>
                <a:latin typeface="Baskerville" charset="0"/>
                <a:ea typeface="+mj-ea"/>
              </a:rPr>
              <a:t>Hoovervilles</a:t>
            </a:r>
            <a:r>
              <a:rPr lang="ja-JP" altLang="en-US" sz="4000" u="sng" dirty="0" smtClean="0">
                <a:solidFill>
                  <a:schemeClr val="tx1"/>
                </a:solidFill>
                <a:latin typeface="Baskerville" charset="0"/>
                <a:ea typeface="+mj-ea"/>
              </a:rPr>
              <a:t>”</a:t>
            </a:r>
            <a:endParaRPr lang="en-US" sz="4000" u="sng" dirty="0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382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2400" u="sng">
                <a:solidFill>
                  <a:srgbClr val="CCFFCC"/>
                </a:solidFill>
                <a:latin typeface="Baskerville" charset="0"/>
              </a:rPr>
              <a:t>Shantytowns became </a:t>
            </a:r>
            <a:r>
              <a:rPr lang="ja-JP" altLang="en-US" sz="2400" u="sng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2400" u="sng">
                <a:solidFill>
                  <a:srgbClr val="CCFFCC"/>
                </a:solidFill>
                <a:latin typeface="Baskerville" charset="0"/>
              </a:rPr>
              <a:t>Hoovervilles</a:t>
            </a:r>
            <a:r>
              <a:rPr lang="ja-JP" altLang="en-US" sz="2400" u="sng">
                <a:solidFill>
                  <a:srgbClr val="CCFFCC"/>
                </a:solidFill>
                <a:latin typeface="Baskerville" charset="0"/>
              </a:rPr>
              <a:t>”</a:t>
            </a:r>
            <a:endParaRPr lang="en-US" altLang="ja-JP" sz="2400" u="sng">
              <a:solidFill>
                <a:srgbClr val="CCFFCC"/>
              </a:solidFill>
              <a:latin typeface="Baskerville" charset="0"/>
            </a:endParaRP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1800">
                <a:solidFill>
                  <a:srgbClr val="CCFFCC"/>
                </a:solidFill>
                <a:latin typeface="Baskerville" charset="0"/>
              </a:rPr>
              <a:t>Newspapers became 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1800">
                <a:solidFill>
                  <a:srgbClr val="CCFFCC"/>
                </a:solidFill>
                <a:latin typeface="Baskerville" charset="0"/>
              </a:rPr>
              <a:t>Hoover Blankets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”</a:t>
            </a:r>
            <a:endParaRPr lang="en-US" altLang="ja-JP" sz="1800">
              <a:solidFill>
                <a:srgbClr val="CCFFCC"/>
              </a:solidFill>
              <a:latin typeface="Baskerville" charset="0"/>
            </a:endParaRP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1800">
                <a:solidFill>
                  <a:srgbClr val="CCFFCC"/>
                </a:solidFill>
                <a:latin typeface="Baskerville" charset="0"/>
              </a:rPr>
              <a:t>Empty pockets turned inside out became 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1800">
                <a:solidFill>
                  <a:srgbClr val="CCFFCC"/>
                </a:solidFill>
                <a:latin typeface="Baskerville" charset="0"/>
              </a:rPr>
              <a:t>Hoover Flags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”</a:t>
            </a:r>
            <a:endParaRPr lang="en-US" altLang="ja-JP" sz="1800">
              <a:solidFill>
                <a:srgbClr val="CCFFCC"/>
              </a:solidFill>
              <a:latin typeface="Baskerville" charset="0"/>
            </a:endParaRP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1800">
                <a:solidFill>
                  <a:srgbClr val="CCFFCC"/>
                </a:solidFill>
                <a:latin typeface="Baskerville" charset="0"/>
              </a:rPr>
              <a:t>Armadillos fit for eating became 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1800">
                <a:solidFill>
                  <a:srgbClr val="CCFFCC"/>
                </a:solidFill>
                <a:latin typeface="Baskerville" charset="0"/>
              </a:rPr>
              <a:t>Hoover Hogs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”</a:t>
            </a:r>
            <a:endParaRPr lang="en-US" altLang="ja-JP" sz="1800">
              <a:solidFill>
                <a:srgbClr val="CCFFCC"/>
              </a:solidFill>
              <a:latin typeface="Baskerville" charset="0"/>
            </a:endParaRP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1800">
                <a:solidFill>
                  <a:srgbClr val="CCFFCC"/>
                </a:solidFill>
                <a:latin typeface="Baskerville" charset="0"/>
              </a:rPr>
              <a:t>Rail cars converted into homes became 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1800">
                <a:solidFill>
                  <a:srgbClr val="CCFFCC"/>
                </a:solidFill>
                <a:latin typeface="Baskerville" charset="0"/>
              </a:rPr>
              <a:t>Hoover Pullmans</a:t>
            </a:r>
            <a:r>
              <a:rPr lang="ja-JP" altLang="en-US" sz="1800">
                <a:solidFill>
                  <a:srgbClr val="CCFFCC"/>
                </a:solidFill>
                <a:latin typeface="Baskerville" charset="0"/>
              </a:rPr>
              <a:t>”</a:t>
            </a:r>
            <a:endParaRPr lang="en-US" sz="1600">
              <a:solidFill>
                <a:srgbClr val="CCFFCC"/>
              </a:solidFill>
              <a:latin typeface="Baskerville" charset="0"/>
            </a:endParaRPr>
          </a:p>
        </p:txBody>
      </p:sp>
      <p:pic>
        <p:nvPicPr>
          <p:cNvPr id="1208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25700"/>
            <a:ext cx="63706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Hoover Battles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Hoover withdraws $2.25 billion to start projects to alleviate suffering</a:t>
            </a:r>
          </a:p>
          <a:p>
            <a:pPr lvl="1"/>
            <a:r>
              <a:rPr lang="en-US" dirty="0" smtClean="0"/>
              <a:t>Hoover Dam on Colorado River</a:t>
            </a:r>
          </a:p>
          <a:p>
            <a:r>
              <a:rPr lang="en-US" dirty="0" smtClean="0"/>
              <a:t>Vetoes Muscle Shoals Bill – later adopted by Tennessee Valley Authority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1932 – Congress establishes Reconstruction Finance Corporation (RFC)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Government lending bank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Stepping away from laissez faire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Critics target Hoover as money goes to corporations</a:t>
            </a:r>
          </a:p>
          <a:p>
            <a:r>
              <a:rPr lang="en-US" dirty="0" smtClean="0"/>
              <a:t>1932 – Norris-La Guardia Anti-Injunction Act</a:t>
            </a:r>
          </a:p>
          <a:p>
            <a:pPr lvl="1"/>
            <a:r>
              <a:rPr lang="en-US" dirty="0" smtClean="0"/>
              <a:t>Outlawed anti-union contracts</a:t>
            </a:r>
          </a:p>
          <a:p>
            <a:pPr lvl="1"/>
            <a:r>
              <a:rPr lang="en-US" dirty="0" smtClean="0"/>
              <a:t>Forbids federal courts from restraining strikes</a:t>
            </a:r>
          </a:p>
          <a:p>
            <a:pPr lvl="1"/>
            <a:r>
              <a:rPr lang="en-US" dirty="0" smtClean="0"/>
              <a:t>Strengthens Unions</a:t>
            </a:r>
          </a:p>
          <a:p>
            <a:r>
              <a:rPr lang="en-US" dirty="0" smtClean="0"/>
              <a:t>Government becoming involved in economic crisis for first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5" descr="514c2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993" r="990" b="1404"/>
          <a:stretch>
            <a:fillRect/>
          </a:stretch>
        </p:blipFill>
        <p:spPr bwMode="auto">
          <a:xfrm>
            <a:off x="838200" y="204788"/>
            <a:ext cx="7620000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6172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>
                <a:solidFill>
                  <a:schemeClr val="tx1"/>
                </a:solidFill>
                <a:latin typeface="Baskerville" charset="0"/>
                <a:ea typeface="+mj-ea"/>
              </a:rPr>
              <a:t>“</a:t>
            </a:r>
            <a:r>
              <a:rPr lang="en-US" sz="2800">
                <a:solidFill>
                  <a:schemeClr val="tx1"/>
                </a:solidFill>
                <a:latin typeface="Baskerville" charset="0"/>
                <a:ea typeface="+mj-ea"/>
              </a:rPr>
              <a:t>Hard Times Are Still </a:t>
            </a:r>
            <a:r>
              <a:rPr lang="ja-JP" altLang="en-US" sz="2800">
                <a:solidFill>
                  <a:schemeClr val="tx1"/>
                </a:solidFill>
                <a:latin typeface="Baskerville" charset="0"/>
                <a:ea typeface="+mj-ea"/>
              </a:rPr>
              <a:t>“</a:t>
            </a:r>
            <a:r>
              <a:rPr lang="en-US" sz="2800">
                <a:solidFill>
                  <a:schemeClr val="tx1"/>
                </a:solidFill>
                <a:latin typeface="Baskerville" charset="0"/>
                <a:ea typeface="+mj-ea"/>
              </a:rPr>
              <a:t>Hoover-ing</a:t>
            </a:r>
            <a:r>
              <a:rPr lang="ja-JP" altLang="en-US" sz="2800">
                <a:solidFill>
                  <a:schemeClr val="tx1"/>
                </a:solidFill>
                <a:latin typeface="Baskerville" charset="0"/>
                <a:ea typeface="+mj-ea"/>
              </a:rPr>
              <a:t>”</a:t>
            </a:r>
            <a:r>
              <a:rPr lang="en-US" sz="2800">
                <a:solidFill>
                  <a:schemeClr val="tx1"/>
                </a:solidFill>
                <a:latin typeface="Baskerville" charset="0"/>
                <a:ea typeface="+mj-ea"/>
              </a:rPr>
              <a:t> Over Us</a:t>
            </a:r>
            <a:endParaRPr lang="en-US" sz="1800">
              <a:solidFill>
                <a:schemeClr val="tx1"/>
              </a:solidFill>
              <a:latin typeface="Baskerville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07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Interstate Commerce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Railroads</a:t>
            </a:r>
          </a:p>
          <a:p>
            <a:pPr marL="514350" indent="-514350">
              <a:buAutoNum type="arabicPeriod"/>
            </a:pPr>
            <a:r>
              <a:rPr lang="en-US" dirty="0" smtClean="0"/>
              <a:t>Set guidelines </a:t>
            </a:r>
            <a:r>
              <a:rPr lang="en-US" dirty="0" smtClean="0">
                <a:sym typeface="Wingdings"/>
              </a:rPr>
              <a:t> Promoted competition, outlawed discriminatory rate setting.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increased gov’t regulatory power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8 hour workday for RR workers</a:t>
            </a:r>
          </a:p>
          <a:p>
            <a:pPr marL="514350" indent="-514350">
              <a:buAutoNum type="arabicPeriod"/>
            </a:pPr>
            <a:r>
              <a:rPr lang="en-US" dirty="0" smtClean="0"/>
              <a:t>It made the RR’s private again, but encouraged mergers.  It </a:t>
            </a:r>
            <a:r>
              <a:rPr lang="en-US" smtClean="0"/>
              <a:t>empowered the ICC to 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latin typeface="Baskerville" charset="0"/>
                <a:ea typeface="+mj-ea"/>
              </a:rPr>
              <a:t>The Boulder Dam</a:t>
            </a:r>
          </a:p>
        </p:txBody>
      </p:sp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4038600" y="990600"/>
            <a:ext cx="50292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3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Hoover still opposed federal welfare, but established building programs to help the economy and create jobs</a:t>
            </a:r>
          </a:p>
          <a:p>
            <a:pPr>
              <a:spcBef>
                <a:spcPct val="3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The Boulder Dam (often called the Hoover Dam) was the most famous of these projects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Created jobs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Provided flood control and regular access to water</a:t>
            </a:r>
          </a:p>
          <a:p>
            <a:pPr lvl="1">
              <a:spcBef>
                <a:spcPct val="3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Helped economy by improving agriculture</a:t>
            </a:r>
          </a:p>
          <a:p>
            <a:pPr>
              <a:spcBef>
                <a:spcPct val="35000"/>
              </a:spcBef>
              <a:buFontTx/>
              <a:buChar char="•"/>
            </a:pPr>
            <a:r>
              <a:rPr lang="en-US" sz="2400">
                <a:latin typeface="Baskerville" charset="0"/>
              </a:rPr>
              <a:t>Hoover created other programs as well but it was </a:t>
            </a:r>
            <a:r>
              <a:rPr lang="ja-JP" altLang="en-US" sz="2400">
                <a:latin typeface="Baskerville" charset="0"/>
              </a:rPr>
              <a:t>“</a:t>
            </a:r>
            <a:r>
              <a:rPr lang="en-US" altLang="ja-JP" sz="2400">
                <a:latin typeface="Baskerville" charset="0"/>
              </a:rPr>
              <a:t>too little, too late</a:t>
            </a:r>
            <a:r>
              <a:rPr lang="ja-JP" altLang="en-US" sz="2400">
                <a:latin typeface="Baskerville" charset="0"/>
              </a:rPr>
              <a:t>”</a:t>
            </a:r>
            <a:endParaRPr lang="en-US" sz="2400">
              <a:latin typeface="Baskerville" charset="0"/>
            </a:endParaRPr>
          </a:p>
        </p:txBody>
      </p:sp>
      <p:pic>
        <p:nvPicPr>
          <p:cNvPr id="124931" name="Picture 6" descr="hoover-dam-1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38200"/>
            <a:ext cx="37528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10" descr="dony0800vegas3_hoover_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2777" r="3999" b="2777"/>
          <a:stretch>
            <a:fillRect/>
          </a:stretch>
        </p:blipFill>
        <p:spPr bwMode="auto">
          <a:xfrm>
            <a:off x="990600" y="3962400"/>
            <a:ext cx="2155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latin typeface="Baskerville" charset="0"/>
                <a:ea typeface="+mj-ea"/>
              </a:rPr>
              <a:t>The Bonus Army</a:t>
            </a:r>
          </a:p>
        </p:txBody>
      </p:sp>
      <p:sp>
        <p:nvSpPr>
          <p:cNvPr id="126978" name="Text Box 3"/>
          <p:cNvSpPr txBox="1">
            <a:spLocks noChangeArrowheads="1"/>
          </p:cNvSpPr>
          <p:nvPr/>
        </p:nvSpPr>
        <p:spPr bwMode="auto">
          <a:xfrm>
            <a:off x="76200" y="4540250"/>
            <a:ext cx="9067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In 1932, nearly 20,000 veterans, calling themselves the </a:t>
            </a:r>
            <a:r>
              <a:rPr lang="ja-JP" altLang="en-US" sz="2400">
                <a:solidFill>
                  <a:srgbClr val="CCFFCC"/>
                </a:solidFill>
                <a:latin typeface="Baskerville" charset="0"/>
              </a:rPr>
              <a:t>“</a:t>
            </a:r>
            <a:r>
              <a:rPr lang="en-US" altLang="ja-JP" sz="2400">
                <a:solidFill>
                  <a:srgbClr val="CCFFCC"/>
                </a:solidFill>
                <a:latin typeface="Baskerville" charset="0"/>
              </a:rPr>
              <a:t>Bonus Army,</a:t>
            </a:r>
            <a:r>
              <a:rPr lang="ja-JP" altLang="en-US" sz="2400">
                <a:solidFill>
                  <a:srgbClr val="CCFFCC"/>
                </a:solidFill>
                <a:latin typeface="Baskerville" charset="0"/>
              </a:rPr>
              <a:t>”</a:t>
            </a:r>
            <a:r>
              <a:rPr lang="en-US" altLang="ja-JP" sz="2400">
                <a:solidFill>
                  <a:srgbClr val="CCFFCC"/>
                </a:solidFill>
                <a:latin typeface="Baskerville" charset="0"/>
              </a:rPr>
              <a:t> marched on Washington, D.C.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CCFFCC"/>
                </a:solidFill>
                <a:latin typeface="Baskerville" charset="0"/>
              </a:rPr>
              <a:t>Marched to support a bill that would give them approximately $500 as a bonus for their service during World War I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The bonus was supposed to be paid to them in 1945, but they argued that it was needed NOW instead of later</a:t>
            </a:r>
          </a:p>
        </p:txBody>
      </p:sp>
      <p:pic>
        <p:nvPicPr>
          <p:cNvPr id="126979" name="Picture 8" descr="52478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625" r="3922" b="10771"/>
          <a:stretch>
            <a:fillRect/>
          </a:stretch>
        </p:blipFill>
        <p:spPr bwMode="auto">
          <a:xfrm>
            <a:off x="4800600" y="989013"/>
            <a:ext cx="43434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10" descr="bonus_army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5363"/>
            <a:ext cx="4572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7" descr="bonus_army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2488"/>
            <a:ext cx="44958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8" descr="bonus_army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533400"/>
            <a:ext cx="4256087" cy="579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9" descr="526c22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725"/>
            <a:ext cx="4495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latin typeface="Baskerville" charset="0"/>
                <a:ea typeface="+mj-ea"/>
              </a:rPr>
              <a:t>The Bonus Army</a:t>
            </a:r>
          </a:p>
        </p:txBody>
      </p:sp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4953000" y="685800"/>
            <a:ext cx="40386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FFCC"/>
                </a:solidFill>
                <a:latin typeface="Baskerville" charset="0"/>
              </a:rPr>
              <a:t>The bill was struck down and Hoover ordered the marchers to go home</a:t>
            </a:r>
            <a:r>
              <a:rPr lang="en-US" sz="2400">
                <a:latin typeface="Baskerville" charset="0"/>
              </a:rPr>
              <a:t>--he feared violence 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latin typeface="Baskerville" charset="0"/>
              </a:rPr>
              <a:t>When nearly 2000 refused to leave (mostly those belonging to the Communist party--threatened violence), Hoover called in soldiers who released tear gas into the crowd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FFCC"/>
                </a:solidFill>
                <a:latin typeface="Baskerville" charset="0"/>
              </a:rPr>
              <a:t>An 11-month old was killed, an 8-year old was partially blinded, 2 were shot, and many more were injured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FFCC"/>
                </a:solidFill>
                <a:latin typeface="Baskerville" charset="0"/>
              </a:rPr>
              <a:t>Hatred for Hoover became stronger than ever</a:t>
            </a:r>
            <a:r>
              <a:rPr lang="en-US" sz="2400">
                <a:solidFill>
                  <a:srgbClr val="CCFFCC"/>
                </a:solidFill>
                <a:latin typeface="Baskerville" charset="0"/>
              </a:rPr>
              <a:t>…</a:t>
            </a:r>
            <a:endParaRPr lang="en-US" sz="2000">
              <a:solidFill>
                <a:srgbClr val="CCFFCC"/>
              </a:solidFill>
              <a:latin typeface="Baskerville" charset="0"/>
            </a:endParaRPr>
          </a:p>
        </p:txBody>
      </p:sp>
      <p:pic>
        <p:nvPicPr>
          <p:cNvPr id="131075" name="Picture 7" descr="bonus_march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286000"/>
            <a:ext cx="2368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10" descr="Evictbonusar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3"/>
          <a:stretch>
            <a:fillRect/>
          </a:stretch>
        </p:blipFill>
        <p:spPr bwMode="auto">
          <a:xfrm>
            <a:off x="152400" y="4876800"/>
            <a:ext cx="2286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2" descr="bonus_march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5025"/>
            <a:ext cx="2286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ext Box 13"/>
          <p:cNvSpPr txBox="1">
            <a:spLocks noChangeArrowheads="1"/>
          </p:cNvSpPr>
          <p:nvPr/>
        </p:nvSpPr>
        <p:spPr bwMode="auto">
          <a:xfrm>
            <a:off x="152400" y="41910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EFF90"/>
                </a:solidFill>
                <a:latin typeface="Baskerville" charset="0"/>
              </a:rPr>
              <a:t>Soldiers set fire to marchers</a:t>
            </a:r>
            <a:r>
              <a:rPr lang="ja-JP" altLang="en-US" sz="1800">
                <a:solidFill>
                  <a:srgbClr val="BEFF90"/>
                </a:solidFill>
                <a:latin typeface="Baskerville" charset="0"/>
              </a:rPr>
              <a:t>’</a:t>
            </a:r>
            <a:r>
              <a:rPr lang="en-US" altLang="ja-JP" sz="1800">
                <a:solidFill>
                  <a:srgbClr val="BEFF90"/>
                </a:solidFill>
                <a:latin typeface="Baskerville" charset="0"/>
              </a:rPr>
              <a:t> camp</a:t>
            </a:r>
            <a:endParaRPr lang="en-US" sz="1800">
              <a:solidFill>
                <a:srgbClr val="BEFF90"/>
              </a:solidFill>
              <a:latin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Rugged Times for Rugged Individualists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takes blame for depression</a:t>
            </a:r>
          </a:p>
          <a:p>
            <a:pPr lvl="1"/>
            <a:r>
              <a:rPr lang="en-US" dirty="0" smtClean="0"/>
              <a:t>Failed to pass any measures to mitigate effects of depression</a:t>
            </a:r>
          </a:p>
          <a:p>
            <a:pPr lvl="1"/>
            <a:r>
              <a:rPr lang="en-US" dirty="0" smtClean="0"/>
              <a:t>Did not believe in government tampering with economy</a:t>
            </a:r>
          </a:p>
          <a:p>
            <a:pPr lvl="1"/>
            <a:r>
              <a:rPr lang="en-US" dirty="0" smtClean="0"/>
              <a:t>Felt depression was a natural market </a:t>
            </a:r>
            <a:r>
              <a:rPr lang="en-US" dirty="0" err="1" smtClean="0"/>
              <a:t>corection</a:t>
            </a:r>
            <a:endParaRPr lang="en-US" dirty="0" smtClean="0"/>
          </a:p>
          <a:p>
            <a:pPr lvl="2"/>
            <a:r>
              <a:rPr lang="en-US" dirty="0" smtClean="0"/>
              <a:t>Part of the business cycle</a:t>
            </a:r>
          </a:p>
          <a:p>
            <a:pPr lvl="1"/>
            <a:r>
              <a:rPr lang="en-US" dirty="0" smtClean="0"/>
              <a:t>Begins to change mind by end of term</a:t>
            </a:r>
          </a:p>
          <a:p>
            <a:pPr lvl="2"/>
            <a:r>
              <a:rPr lang="en-US" dirty="0" smtClean="0"/>
              <a:t>Starts taking steps to use government to help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CFFCC"/>
                </a:solidFill>
              </a:rPr>
              <a:t>Adkins </a:t>
            </a:r>
            <a:r>
              <a:rPr lang="en-US" sz="4000" dirty="0" err="1" smtClean="0">
                <a:solidFill>
                  <a:srgbClr val="CCFFCC"/>
                </a:solidFill>
              </a:rPr>
              <a:t>v</a:t>
            </a:r>
            <a:r>
              <a:rPr lang="en-US" sz="4000" dirty="0" smtClean="0">
                <a:solidFill>
                  <a:srgbClr val="CCFFCC"/>
                </a:solidFill>
              </a:rPr>
              <a:t>. Children’s Hospital (1923)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FFCC"/>
                </a:solidFill>
              </a:rPr>
              <a:t>Overturns Muller </a:t>
            </a:r>
            <a:r>
              <a:rPr lang="en-US" sz="2800" dirty="0" err="1" smtClean="0">
                <a:solidFill>
                  <a:srgbClr val="CCFFCC"/>
                </a:solidFill>
              </a:rPr>
              <a:t>v</a:t>
            </a:r>
            <a:r>
              <a:rPr lang="en-US" sz="2800" dirty="0" smtClean="0">
                <a:solidFill>
                  <a:srgbClr val="CCFFCC"/>
                </a:solidFill>
              </a:rPr>
              <a:t>. Oregon, and invalidates women’s minimum wage law</a:t>
            </a:r>
          </a:p>
          <a:p>
            <a:endParaRPr lang="en-US" sz="2800" dirty="0" smtClean="0">
              <a:solidFill>
                <a:srgbClr val="CCFFCC"/>
              </a:solidFill>
            </a:endParaRPr>
          </a:p>
          <a:p>
            <a:r>
              <a:rPr lang="en-US" sz="2800" dirty="0" smtClean="0">
                <a:solidFill>
                  <a:srgbClr val="CCFFCC"/>
                </a:solidFill>
              </a:rPr>
              <a:t>Use 19</a:t>
            </a:r>
            <a:r>
              <a:rPr lang="en-US" sz="2800" baseline="30000" dirty="0" smtClean="0">
                <a:solidFill>
                  <a:srgbClr val="CCFFCC"/>
                </a:solidFill>
              </a:rPr>
              <a:t>th</a:t>
            </a:r>
            <a:r>
              <a:rPr lang="en-US" sz="2800" dirty="0" smtClean="0">
                <a:solidFill>
                  <a:srgbClr val="CCFFCC"/>
                </a:solidFill>
              </a:rPr>
              <a:t> Amendment as justification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Women are now legal equals to men, therefore not entitled to special protections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sz="2800" dirty="0" smtClean="0"/>
              <a:t>Similar legal arguments today</a:t>
            </a:r>
          </a:p>
          <a:p>
            <a:pPr lvl="1"/>
            <a:r>
              <a:rPr lang="en-US" sz="2400" dirty="0" smtClean="0"/>
              <a:t>Are different groups entitled to special legal and social treatment?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53"/>
            <a:ext cx="8229600" cy="660857"/>
          </a:xfrm>
        </p:spPr>
        <p:txBody>
          <a:bodyPr/>
          <a:lstStyle/>
          <a:p>
            <a:r>
              <a:rPr lang="en-US" dirty="0" smtClean="0"/>
              <a:t>Aftermath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678"/>
            <a:ext cx="8229600" cy="56107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Government controls disappear</a:t>
            </a:r>
          </a:p>
          <a:p>
            <a:pPr lvl="1"/>
            <a:r>
              <a:rPr lang="en-US" dirty="0" smtClean="0"/>
              <a:t>Dismantling of War Industries Board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CCFFCC"/>
                </a:solidFill>
              </a:rPr>
              <a:t>Esch</a:t>
            </a:r>
            <a:r>
              <a:rPr lang="en-US" dirty="0" smtClean="0">
                <a:solidFill>
                  <a:srgbClr val="CCFFCC"/>
                </a:solidFill>
              </a:rPr>
              <a:t>-Cummins Transportation Act of 1920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Returns control of railroads to private companies</a:t>
            </a:r>
          </a:p>
          <a:p>
            <a:pPr lvl="2"/>
            <a:r>
              <a:rPr lang="en-US" dirty="0" smtClean="0"/>
              <a:t>Encourages consolidation</a:t>
            </a:r>
          </a:p>
          <a:p>
            <a:pPr lvl="2"/>
            <a:r>
              <a:rPr lang="en-US" dirty="0" smtClean="0"/>
              <a:t>Interstate Commerce Commission will guarantee profitability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Merchant Marine Act of 1920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Shipping Board authorized to sell 1500 ships cheaply/quickly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Hurts US shipping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Labor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Bloody strikes in early 1920s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Railway Labor Board orders wage cut of 12% in 1922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Union membership down by 30% between 1920-1930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4584</TotalTime>
  <Words>3304</Words>
  <Application>Microsoft Macintosh PowerPoint</Application>
  <PresentationFormat>On-screen Show (4:3)</PresentationFormat>
  <Paragraphs>542</Paragraphs>
  <Slides>74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Baskerville</vt:lpstr>
      <vt:lpstr>Calibri</vt:lpstr>
      <vt:lpstr>Calisto MT</vt:lpstr>
      <vt:lpstr>ＭＳ Ｐゴシック</vt:lpstr>
      <vt:lpstr>ＭＳ 明朝</vt:lpstr>
      <vt:lpstr>Savoye LET</vt:lpstr>
      <vt:lpstr>Times</vt:lpstr>
      <vt:lpstr>Wingdings</vt:lpstr>
      <vt:lpstr>Arial</vt:lpstr>
      <vt:lpstr>HARRIS CLASS POWERPOINTS</vt:lpstr>
      <vt:lpstr>Chapter 31</vt:lpstr>
      <vt:lpstr>PowerPoint Presentation</vt:lpstr>
      <vt:lpstr>Return of the “Old Guard” Republicans</vt:lpstr>
      <vt:lpstr>Cabinet</vt:lpstr>
      <vt:lpstr>GOP Reaction at the Throttle</vt:lpstr>
      <vt:lpstr>Interstate Commerce Act</vt:lpstr>
      <vt:lpstr>Interstate Commerce Act</vt:lpstr>
      <vt:lpstr>Adkins v. Children’s Hospital (1923)</vt:lpstr>
      <vt:lpstr>Aftermath of War</vt:lpstr>
      <vt:lpstr>Veterans</vt:lpstr>
      <vt:lpstr>America Seeks Benefits Without Burdens</vt:lpstr>
      <vt:lpstr>Disarmament Conference</vt:lpstr>
      <vt:lpstr>Effects of Disarmament</vt:lpstr>
      <vt:lpstr>Kellogg-Briand Pact (Pact of Paris)</vt:lpstr>
      <vt:lpstr>Hiking the Tariff Higher</vt:lpstr>
      <vt:lpstr>Scandal!</vt:lpstr>
      <vt:lpstr>PowerPoint Presentation</vt:lpstr>
      <vt:lpstr>Scandal!</vt:lpstr>
      <vt:lpstr>Coolidge</vt:lpstr>
      <vt:lpstr>Frustrated Farmers</vt:lpstr>
      <vt:lpstr>3-Way Race in 1924</vt:lpstr>
      <vt:lpstr>Foreign Policy Floundering</vt:lpstr>
      <vt:lpstr>Foreign Policy Floundering</vt:lpstr>
      <vt:lpstr>Unraveling the Debt Knot</vt:lpstr>
      <vt:lpstr>PowerPoint Presentation</vt:lpstr>
      <vt:lpstr>Economic Troubles Prior to the Depression</vt:lpstr>
      <vt:lpstr>Agriculture Failings</vt:lpstr>
      <vt:lpstr>Less Consumption of Goods</vt:lpstr>
      <vt:lpstr>Election of 1928</vt:lpstr>
      <vt:lpstr>The Triumph of Herbert Hoover, 1928</vt:lpstr>
      <vt:lpstr>The Dream of Riches in the Stock Market</vt:lpstr>
      <vt:lpstr>Stock Market Crash</vt:lpstr>
      <vt:lpstr>The Great Crash Ends the Golden 20s</vt:lpstr>
      <vt:lpstr>Dies Irae “Days of Wrath”</vt:lpstr>
      <vt:lpstr>Hoover’s First Moves</vt:lpstr>
      <vt:lpstr>Results</vt:lpstr>
      <vt:lpstr>Causes</vt:lpstr>
      <vt:lpstr>Causes</vt:lpstr>
      <vt:lpstr>Causes</vt:lpstr>
      <vt:lpstr>Hoovervilles</vt:lpstr>
      <vt:lpstr>Bank and Business Failings</vt:lpstr>
      <vt:lpstr>Bank and Business Failings</vt:lpstr>
      <vt:lpstr>PowerPoint Presentation</vt:lpstr>
      <vt:lpstr>The Depression in Urban Areas</vt:lpstr>
      <vt:lpstr>PowerPoint Presentation</vt:lpstr>
      <vt:lpstr>PowerPoint Presentation</vt:lpstr>
      <vt:lpstr>PowerPoint Presentation</vt:lpstr>
      <vt:lpstr>Breadlines</vt:lpstr>
      <vt:lpstr>PowerPoint Presentation</vt:lpstr>
      <vt:lpstr>PowerPoint Presentation</vt:lpstr>
      <vt:lpstr>PowerPoint Presentation</vt:lpstr>
      <vt:lpstr>Selling Apples</vt:lpstr>
      <vt:lpstr>PowerPoint Presentation</vt:lpstr>
      <vt:lpstr>The Depression in Rural Areas</vt:lpstr>
      <vt:lpstr>PowerPoint Presentation</vt:lpstr>
      <vt:lpstr>Visiting Family 30 Miles Away</vt:lpstr>
      <vt:lpstr>Unemployment</vt:lpstr>
      <vt:lpstr>PowerPoint Presentation</vt:lpstr>
      <vt:lpstr>PowerPoint Presentation</vt:lpstr>
      <vt:lpstr>PowerPoint Presentation</vt:lpstr>
      <vt:lpstr>Effect on Families</vt:lpstr>
      <vt:lpstr>Effect on Families</vt:lpstr>
      <vt:lpstr>Effect on Families</vt:lpstr>
      <vt:lpstr>Social and Psychological Effects</vt:lpstr>
      <vt:lpstr> Hoover’s Response</vt:lpstr>
      <vt:lpstr>Blaming Hoover</vt:lpstr>
      <vt:lpstr>“Hoovervilles”</vt:lpstr>
      <vt:lpstr>Hoover Battles the Great Depression</vt:lpstr>
      <vt:lpstr>“Hard Times Are Still “Hoover-ing” Over Us</vt:lpstr>
      <vt:lpstr>The Boulder Dam</vt:lpstr>
      <vt:lpstr>The Bonus Army</vt:lpstr>
      <vt:lpstr>PowerPoint Presentation</vt:lpstr>
      <vt:lpstr>The Bonus Army</vt:lpstr>
      <vt:lpstr>Rugged Times for Rugged Individualists</vt:lpstr>
    </vt:vector>
  </TitlesOfParts>
  <Company>Greene County High School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</dc:title>
  <dc:creator>Brian Fahey</dc:creator>
  <cp:lastModifiedBy>Gail Harris</cp:lastModifiedBy>
  <cp:revision>27</cp:revision>
  <dcterms:created xsi:type="dcterms:W3CDTF">2012-02-05T22:01:35Z</dcterms:created>
  <dcterms:modified xsi:type="dcterms:W3CDTF">2017-02-14T14:36:50Z</dcterms:modified>
</cp:coreProperties>
</file>