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udio/unknown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2"/>
  </p:notesMasterIdLst>
  <p:sldIdLst>
    <p:sldId id="264" r:id="rId2"/>
    <p:sldId id="306" r:id="rId3"/>
    <p:sldId id="265" r:id="rId4"/>
    <p:sldId id="307" r:id="rId5"/>
    <p:sldId id="308" r:id="rId6"/>
    <p:sldId id="267" r:id="rId7"/>
    <p:sldId id="268" r:id="rId8"/>
    <p:sldId id="269" r:id="rId9"/>
    <p:sldId id="270" r:id="rId10"/>
    <p:sldId id="324" r:id="rId11"/>
    <p:sldId id="271" r:id="rId12"/>
    <p:sldId id="311" r:id="rId13"/>
    <p:sldId id="309" r:id="rId14"/>
    <p:sldId id="272" r:id="rId15"/>
    <p:sldId id="288" r:id="rId16"/>
    <p:sldId id="289" r:id="rId17"/>
    <p:sldId id="273" r:id="rId18"/>
    <p:sldId id="274" r:id="rId19"/>
    <p:sldId id="287" r:id="rId20"/>
    <p:sldId id="286" r:id="rId21"/>
    <p:sldId id="275" r:id="rId22"/>
    <p:sldId id="310" r:id="rId23"/>
    <p:sldId id="312" r:id="rId24"/>
    <p:sldId id="313" r:id="rId25"/>
    <p:sldId id="277" r:id="rId26"/>
    <p:sldId id="314" r:id="rId27"/>
    <p:sldId id="315" r:id="rId28"/>
    <p:sldId id="278" r:id="rId29"/>
    <p:sldId id="317" r:id="rId30"/>
    <p:sldId id="316" r:id="rId31"/>
    <p:sldId id="279" r:id="rId32"/>
    <p:sldId id="318" r:id="rId33"/>
    <p:sldId id="319" r:id="rId34"/>
    <p:sldId id="280" r:id="rId35"/>
    <p:sldId id="281" r:id="rId36"/>
    <p:sldId id="320" r:id="rId37"/>
    <p:sldId id="321" r:id="rId38"/>
    <p:sldId id="322" r:id="rId39"/>
    <p:sldId id="282" r:id="rId40"/>
    <p:sldId id="283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42"/>
    <p:restoredTop sz="94667"/>
  </p:normalViewPr>
  <p:slideViewPr>
    <p:cSldViewPr snapToGrid="0" snapToObjects="1">
      <p:cViewPr varScale="1">
        <p:scale>
          <a:sx n="110" d="100"/>
          <a:sy n="110" d="100"/>
        </p:scale>
        <p:origin x="190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7B4C2-5E92-EF41-970D-6DDEAC30EE0B}" type="datetimeFigureOut">
              <a:rPr lang="en-US" smtClean="0"/>
              <a:t>3/1/17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EA795-4607-3748-8F53-82D393BE5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4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89A981-F5AC-B748-90D6-128E0CCB97D5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68CC91-7131-F84A-85B4-23E17474F03A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EE26D8-A877-D741-B6A9-DB500CD6A26D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F4781C-E986-4948-84D8-03FA67748C6C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99359A-6CA6-0447-B8AC-92A6C5C93E5A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5101C7-BEE0-D447-925B-BD893727E199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105152-08E2-0F4B-8AFB-729304FEC89C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96371B-DEB9-784E-A0D6-CD2AF7A2F990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2C82E1-E0D1-FA48-AFAE-B061410C8A56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74F2D-A17A-AB40-98F6-25FAE63DB8E6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EF634F-E472-1643-AE30-6CACF70FF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97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74F2D-A17A-AB40-98F6-25FAE63DB8E6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EF634F-E472-1643-AE30-6CACF70FF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74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74F2D-A17A-AB40-98F6-25FAE63DB8E6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EF634F-E472-1643-AE30-6CACF70FF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24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74F2D-A17A-AB40-98F6-25FAE63DB8E6}" type="datetimeFigureOut">
              <a:rPr lang="en-US" smtClean="0"/>
              <a:t>3/1/17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EF634F-E472-1643-AE30-6CACF70FF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87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74F2D-A17A-AB40-98F6-25FAE63DB8E6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EF634F-E472-1643-AE30-6CACF70FF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54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74F2D-A17A-AB40-98F6-25FAE63DB8E6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EF634F-E472-1643-AE30-6CACF70FF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24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74F2D-A17A-AB40-98F6-25FAE63DB8E6}" type="datetimeFigureOut">
              <a:rPr lang="en-US" smtClean="0"/>
              <a:t>3/1/17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EF634F-E472-1643-AE30-6CACF70FF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3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74F2D-A17A-AB40-98F6-25FAE63DB8E6}" type="datetimeFigureOut">
              <a:rPr lang="en-US" smtClean="0"/>
              <a:t>3/1/17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EF634F-E472-1643-AE30-6CACF70FF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79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74F2D-A17A-AB40-98F6-25FAE63DB8E6}" type="datetimeFigureOut">
              <a:rPr lang="en-US" smtClean="0"/>
              <a:t>3/1/17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EF634F-E472-1643-AE30-6CACF70FF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6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74F2D-A17A-AB40-98F6-25FAE63DB8E6}" type="datetimeFigureOut">
              <a:rPr lang="en-US" smtClean="0"/>
              <a:t>3/1/17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EF634F-E472-1643-AE30-6CACF70FF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85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74F2D-A17A-AB40-98F6-25FAE63DB8E6}" type="datetimeFigureOut">
              <a:rPr lang="en-US" smtClean="0"/>
              <a:t>3/1/17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EF634F-E472-1643-AE30-6CACF70FF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49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74F2D-A17A-AB40-98F6-25FAE63DB8E6}" type="datetimeFigureOut">
              <a:rPr lang="en-US" smtClean="0"/>
              <a:t>3/1/17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EF634F-E472-1643-AE30-6CACF70FF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33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fld id="{B6F74F2D-A17A-AB40-98F6-25FAE63DB8E6}" type="datetimeFigureOut">
              <a:rPr lang="en-US" smtClean="0"/>
              <a:t>3/1/17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fld id="{33EF634F-E472-1643-AE30-6CACF70FF032}" type="slidenum">
              <a:rPr lang="en-US" smtClean="0"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jpeg"/><Relationship Id="rId12" Type="http://schemas.openxmlformats.org/officeDocument/2006/relationships/image" Target="../media/image17.jpeg"/><Relationship Id="rId13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hyperlink" Target="http://www.toastercentral.com/2mb1225bba.jpg" TargetMode="External"/><Relationship Id="rId7" Type="http://schemas.openxmlformats.org/officeDocument/2006/relationships/image" Target="../media/image13.jpeg"/><Relationship Id="rId8" Type="http://schemas.openxmlformats.org/officeDocument/2006/relationships/image" Target="../media/image14.png"/><Relationship Id="rId9" Type="http://schemas.openxmlformats.org/officeDocument/2006/relationships/hyperlink" Target="http://www.ritterdental.com/Story/TheGoldenYears/1920sTriB.htm" TargetMode="External"/><Relationship Id="rId10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jpeg"/><Relationship Id="rId12" Type="http://schemas.openxmlformats.org/officeDocument/2006/relationships/image" Target="../media/image22.jpeg"/><Relationship Id="rId13" Type="http://schemas.openxmlformats.org/officeDocument/2006/relationships/hyperlink" Target="http://accuweather.ap.org/cgi-bin/apdownload.pl?4888150+Intl_Photos+accuweather.ap.org:80+++" TargetMode="External"/><Relationship Id="rId14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audio" Target="../media/audio3.bin"/><Relationship Id="rId4" Type="http://schemas.openxmlformats.org/officeDocument/2006/relationships/audio" Target="../media/audio4.bin"/><Relationship Id="rId5" Type="http://schemas.openxmlformats.org/officeDocument/2006/relationships/audio" Target="../media/audio2.bin"/><Relationship Id="rId6" Type="http://schemas.openxmlformats.org/officeDocument/2006/relationships/audio" Target="../media/audio5.bin"/><Relationship Id="rId7" Type="http://schemas.openxmlformats.org/officeDocument/2006/relationships/hyperlink" Target="NULL" TargetMode="External"/><Relationship Id="rId8" Type="http://schemas.openxmlformats.org/officeDocument/2006/relationships/image" Target="../media/image19.png"/><Relationship Id="rId9" Type="http://schemas.openxmlformats.org/officeDocument/2006/relationships/hyperlink" Target="http://www.angelfire.com/wi/fishbert/images/cobb.jpg" TargetMode="External"/><Relationship Id="rId10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newsound2000.com/parentsite/images/fulls/NST064.jpg" TargetMode="External"/><Relationship Id="rId12" Type="http://schemas.openxmlformats.org/officeDocument/2006/relationships/image" Target="../media/image30.jpeg"/><Relationship Id="rId13" Type="http://schemas.openxmlformats.org/officeDocument/2006/relationships/hyperlink" Target="http://accuweather.ap.org/cgi-bin/apdownload.pl?5199728+Intl_Photos+accuweather.ap.org:80+++" TargetMode="External"/><Relationship Id="rId14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audio" Target="../media/audio6.bin"/><Relationship Id="rId4" Type="http://schemas.openxmlformats.org/officeDocument/2006/relationships/audio" Target="../media/audio7.bin"/><Relationship Id="rId5" Type="http://schemas.openxmlformats.org/officeDocument/2006/relationships/audio" Target="../media/audio8.bin"/><Relationship Id="rId6" Type="http://schemas.openxmlformats.org/officeDocument/2006/relationships/audio" Target="../media/audio9.bin"/><Relationship Id="rId7" Type="http://schemas.openxmlformats.org/officeDocument/2006/relationships/hyperlink" Target="http://images.google.com/imgres?imgurl=www.borg.com/~dave2/ak165.jpg&amp;imgrefurl=http://www.borg.com/~dave2/dave3.htm&amp;h=300&amp;w=274&amp;prev=/images?q=antique+radio&amp;start=20&amp;svnum=10&amp;hl=en&amp;lr=&amp;ie=UTF-8&amp;sa=N" TargetMode="External"/><Relationship Id="rId8" Type="http://schemas.openxmlformats.org/officeDocument/2006/relationships/image" Target="../media/image28.jpeg"/><Relationship Id="rId9" Type="http://schemas.openxmlformats.org/officeDocument/2006/relationships/hyperlink" Target="http://www.angelfire.com/film/Chaplin/charlientramp.jpg" TargetMode="External"/><Relationship Id="rId10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5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jpeg"/><Relationship Id="rId20" Type="http://schemas.openxmlformats.org/officeDocument/2006/relationships/image" Target="../media/image48.png"/><Relationship Id="rId10" Type="http://schemas.openxmlformats.org/officeDocument/2006/relationships/hyperlink" Target="http://images.google.com/imgres?imgurl=www.ifas.org/books/000306.gif&amp;imgrefurl=http://www.ifas.org/books/000306.html&amp;h=268&amp;w=175&amp;prev=/images?q=F.+Scott+Fitzgerald&amp;start=100&amp;svnum=10&amp;hl=en&amp;lr=&amp;ie=UTF-8&amp;sa=N" TargetMode="External"/><Relationship Id="rId11" Type="http://schemas.openxmlformats.org/officeDocument/2006/relationships/image" Target="../media/image43.jpeg"/><Relationship Id="rId12" Type="http://schemas.openxmlformats.org/officeDocument/2006/relationships/hyperlink" Target="http://www.ilike.com/artist/Louis+Armstrong" TargetMode="External"/><Relationship Id="rId13" Type="http://schemas.openxmlformats.org/officeDocument/2006/relationships/image" Target="../media/image44.jpeg"/><Relationship Id="rId14" Type="http://schemas.openxmlformats.org/officeDocument/2006/relationships/hyperlink" Target="http://images.google.com/imgres?imgurl=www.leckel.com/private/pictures/ernest.gif&amp;imgrefurl=http://www.leckel.com/private/hobbies.htm&amp;h=225&amp;w=177&amp;prev=/images?q=+Ernest++Hemingway&amp;start=20&amp;svnum=10&amp;hl=en&amp;lr=&amp;ie=UTF-8&amp;sa=N" TargetMode="External"/><Relationship Id="rId15" Type="http://schemas.openxmlformats.org/officeDocument/2006/relationships/image" Target="../media/image45.jpeg"/><Relationship Id="rId16" Type="http://schemas.openxmlformats.org/officeDocument/2006/relationships/hyperlink" Target="http://www.theworldsgreatbooks.com/images/Literature/oldmangood.jpg" TargetMode="External"/><Relationship Id="rId17" Type="http://schemas.openxmlformats.org/officeDocument/2006/relationships/image" Target="../media/image46.jpeg"/><Relationship Id="rId18" Type="http://schemas.openxmlformats.org/officeDocument/2006/relationships/hyperlink" Target="http://www.artcontempora.com/macintosh/available/fournol/armstrong.html" TargetMode="External"/><Relationship Id="rId19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audio" Target="../media/audio10.bin"/><Relationship Id="rId4" Type="http://schemas.openxmlformats.org/officeDocument/2006/relationships/audio" Target="../media/audio7.bin"/><Relationship Id="rId5" Type="http://schemas.openxmlformats.org/officeDocument/2006/relationships/audio" Target="../media/audio11.bin"/><Relationship Id="rId6" Type="http://schemas.openxmlformats.org/officeDocument/2006/relationships/hyperlink" Target="NULL" TargetMode="External"/><Relationship Id="rId7" Type="http://schemas.openxmlformats.org/officeDocument/2006/relationships/image" Target="../media/image41.jpeg"/><Relationship Id="rId8" Type="http://schemas.openxmlformats.org/officeDocument/2006/relationships/hyperlink" Target="http://www.aclink.org/aclibrary/75th/flappers.jpg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like.com/artist/Louis+Armstrong" TargetMode="External"/><Relationship Id="rId3" Type="http://schemas.openxmlformats.org/officeDocument/2006/relationships/image" Target="../media/image4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hyperlink" Target="http://images.google.com/imgres?imgurl=www.wpl.lib.oh.us/AntiSaloon/history/images/AI_jan25_19.gif&amp;imgrefurl=http://www.wpl.lib.oh.us/AntiSaloon/history/&amp;h=1580&amp;w=1000&amp;prev=/images?q=18th+Amendment&amp;svnum=10&amp;hl=en&amp;lr=&amp;ie=UTF-8&amp;sa=G" TargetMode="External"/><Relationship Id="rId12" Type="http://schemas.openxmlformats.org/officeDocument/2006/relationships/image" Target="../media/image4.jpeg"/><Relationship Id="rId13" Type="http://schemas.openxmlformats.org/officeDocument/2006/relationships/image" Target="../media/image5.jpeg"/><Relationship Id="rId14" Type="http://schemas.openxmlformats.org/officeDocument/2006/relationships/image" Target="../media/image6.jpeg"/><Relationship Id="rId15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audio" Target="../media/audio1.bin"/><Relationship Id="rId4" Type="http://schemas.openxmlformats.org/officeDocument/2006/relationships/audio" Target="../media/audio2.bin"/><Relationship Id="rId5" Type="http://schemas.openxmlformats.org/officeDocument/2006/relationships/hyperlink" Target="http://images.google.com/imgres?imgurl=www.paulsann.org/thelawlessdecade/new/hooch.gif&amp;imgrefurl=http://www.paulsann.org/thelawlessdecade/new1928-2.html&amp;h=190&amp;w=234&amp;prev=/images?q=Speakeasies&amp;start=20&amp;svnum=10&amp;hl=en&amp;lr=&amp;ie=UTF-8&amp;sa=" TargetMode="External"/><Relationship Id="rId6" Type="http://schemas.openxmlformats.org/officeDocument/2006/relationships/image" Target="../media/image1.jpeg"/><Relationship Id="rId7" Type="http://schemas.openxmlformats.org/officeDocument/2006/relationships/hyperlink" Target="http://images.google.com/imgres?imgurl=www.erowid.org/library/books/images/moonshiners_bootleggers.jpg&amp;imgrefurl=http://www.erowid.org/library/books/moonshiners_bootleggers.shtml&amp;h=350&amp;w=284&amp;prev=/images?q=Bootleggers&amp;svnum=10&amp;hl=en&amp;lr=&amp;ie=" TargetMode="External"/><Relationship Id="rId8" Type="http://schemas.openxmlformats.org/officeDocument/2006/relationships/image" Target="../media/image2.jpeg"/><Relationship Id="rId9" Type="http://schemas.openxmlformats.org/officeDocument/2006/relationships/hyperlink" Target="http://images.google.com/imgres?imgurl=lythgoes.net/genealogy/history/bootleggers.jpg&amp;imgrefurl=http://lythgoes.net/genealogy/history/BootleggersApprehended.php&amp;h=229&amp;w=325&amp;prev=/images?q=Bootleggers&amp;svnum=10&amp;hl=en&amp;lr=&amp;ie=UTF-8&amp;sa=G" TargetMode="External"/><Relationship Id="rId10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Lawbreakers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Prohibition laws violated on large scale</a:t>
            </a:r>
          </a:p>
          <a:p>
            <a:r>
              <a:rPr lang="en-US" dirty="0" smtClean="0"/>
              <a:t>Returning soldiers ignore law</a:t>
            </a:r>
          </a:p>
          <a:p>
            <a:r>
              <a:rPr lang="en-US" dirty="0" smtClean="0">
                <a:solidFill>
                  <a:srgbClr val="CCFFCC"/>
                </a:solidFill>
              </a:rPr>
              <a:t>Speakeasies </a:t>
            </a:r>
            <a:r>
              <a:rPr lang="en-US" dirty="0" smtClean="0"/>
              <a:t>– illegal bars</a:t>
            </a:r>
          </a:p>
          <a:p>
            <a:r>
              <a:rPr lang="en-US" dirty="0" smtClean="0">
                <a:solidFill>
                  <a:srgbClr val="CCFFCC"/>
                </a:solidFill>
              </a:rPr>
              <a:t>Bootleggers </a:t>
            </a:r>
            <a:r>
              <a:rPr lang="en-US" dirty="0" smtClean="0">
                <a:solidFill>
                  <a:srgbClr val="FFFFFF"/>
                </a:solidFill>
              </a:rPr>
              <a:t>– illegally produced alcohol</a:t>
            </a:r>
          </a:p>
          <a:p>
            <a:r>
              <a:rPr lang="en-US" dirty="0" smtClean="0">
                <a:solidFill>
                  <a:srgbClr val="CCFFCC"/>
                </a:solidFill>
              </a:rPr>
              <a:t>Rumrunners</a:t>
            </a:r>
            <a:r>
              <a:rPr lang="en-US" dirty="0" smtClean="0"/>
              <a:t> – people from Caribbean or Canada who illegally traded alcohol</a:t>
            </a:r>
          </a:p>
          <a:p>
            <a:r>
              <a:rPr lang="en-US" dirty="0" smtClean="0"/>
              <a:t>Home brew/bathtub gin – produced at home</a:t>
            </a:r>
          </a:p>
          <a:p>
            <a:pPr lvl="1"/>
            <a:r>
              <a:rPr lang="en-US" dirty="0" smtClean="0"/>
              <a:t>A.K.A. rotgut – caused blindness and death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>
                <a:ea typeface="+mj-ea"/>
              </a:rPr>
              <a:t>Consumer Economy</a:t>
            </a:r>
          </a:p>
        </p:txBody>
      </p:sp>
      <p:pic>
        <p:nvPicPr>
          <p:cNvPr id="11285" name="Picture 21" descr="old_appliances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21717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7" name="Picture 23" descr="kitchen_june_28_2006_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914400"/>
            <a:ext cx="2057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9" name="Picture 25" descr="Roper1920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43000"/>
            <a:ext cx="24812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1" name="Picture 27" descr="2mb1225bba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3" name="Picture 29" descr="novelty1920sultantelephon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7" name="Picture 33" descr="1920sTriDentB1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772025"/>
            <a:ext cx="16859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9" name="Picture 35" descr="Electric iron, 193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5029200"/>
            <a:ext cx="23812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1" name="Picture 37" descr="Electric waffle iron, ca. 194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724400"/>
            <a:ext cx="29051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3" name="Picture 39" descr="is-bdtool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13" y="2057400"/>
            <a:ext cx="1992312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3743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Entertainment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Moves from home to public sphere</a:t>
            </a:r>
          </a:p>
          <a:p>
            <a:r>
              <a:rPr lang="en-US" dirty="0" smtClean="0"/>
              <a:t>Tabloids grow in popularity</a:t>
            </a:r>
          </a:p>
          <a:p>
            <a:r>
              <a:rPr lang="en-US" dirty="0" smtClean="0">
                <a:solidFill>
                  <a:srgbClr val="CCFFCC"/>
                </a:solidFill>
              </a:rPr>
              <a:t>Advertisers convince people to buy more</a:t>
            </a:r>
          </a:p>
          <a:p>
            <a:pPr lvl="1"/>
            <a:r>
              <a:rPr lang="en-US" dirty="0" smtClean="0"/>
              <a:t>Bruce Barton – 1925 – The Man Nobody Knows</a:t>
            </a:r>
          </a:p>
          <a:p>
            <a:pPr lvl="2"/>
            <a:r>
              <a:rPr lang="en-US" dirty="0" smtClean="0"/>
              <a:t>Jesus was greatest advertiser of all time</a:t>
            </a:r>
          </a:p>
          <a:p>
            <a:pPr lvl="2"/>
            <a:r>
              <a:rPr lang="en-US" dirty="0" smtClean="0"/>
              <a:t>Parables like advertising</a:t>
            </a:r>
          </a:p>
          <a:p>
            <a:pPr lvl="2"/>
            <a:r>
              <a:rPr lang="en-US" dirty="0" smtClean="0"/>
              <a:t>Turned 12 lower level managers into world conquering force</a:t>
            </a:r>
          </a:p>
          <a:p>
            <a:r>
              <a:rPr lang="en-US" dirty="0" smtClean="0">
                <a:solidFill>
                  <a:srgbClr val="CCFFCC"/>
                </a:solidFill>
              </a:rPr>
              <a:t>Sports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Big business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“Babe” Ruth </a:t>
            </a:r>
            <a:r>
              <a:rPr lang="en-US" dirty="0" smtClean="0"/>
              <a:t>– baseball becomes popular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Jack Dempsey </a:t>
            </a:r>
            <a:r>
              <a:rPr lang="en-US" dirty="0" smtClean="0"/>
              <a:t>– first boxer to earn $1 million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0" y="0"/>
            <a:ext cx="5334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>
                <a:ea typeface="+mj-ea"/>
              </a:rPr>
              <a:t>Celebrities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685800"/>
            <a:ext cx="49863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0" dirty="0">
                <a:solidFill>
                  <a:srgbClr val="FFFFFF"/>
                </a:solidFill>
                <a:latin typeface="Times New Roman" charset="0"/>
                <a:cs typeface="+mn-cs"/>
              </a:rPr>
              <a:t>Babe Ruth </a:t>
            </a:r>
            <a:r>
              <a:rPr lang="en-US" sz="3200" b="0" dirty="0">
                <a:solidFill>
                  <a:srgbClr val="FFFFFF"/>
                </a:solidFill>
                <a:latin typeface="Times New Roman" charset="0"/>
                <a:cs typeface="+mn-cs"/>
              </a:rPr>
              <a:t>&amp;</a:t>
            </a:r>
            <a:r>
              <a:rPr lang="en-US" sz="4400" b="0" dirty="0">
                <a:solidFill>
                  <a:srgbClr val="FFFFFF"/>
                </a:solidFill>
                <a:latin typeface="Times New Roman" charset="0"/>
                <a:cs typeface="+mn-cs"/>
              </a:rPr>
              <a:t>Ty Cobb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066800" y="3886200"/>
            <a:ext cx="2838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0">
                <a:latin typeface="Times New Roman" charset="0"/>
                <a:cs typeface="+mn-cs"/>
              </a:rPr>
              <a:t>Jack Dempsey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724400" y="2466975"/>
            <a:ext cx="4419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latin typeface="Times New Roman" charset="0"/>
                <a:cs typeface="+mn-cs"/>
              </a:rPr>
              <a:t>Charles Lindbergh</a:t>
            </a:r>
          </a:p>
          <a:p>
            <a:pPr algn="ctr">
              <a:defRPr/>
            </a:pPr>
            <a:r>
              <a:rPr lang="en-US" sz="3600" b="0" dirty="0">
                <a:latin typeface="Times New Roman" charset="0"/>
                <a:cs typeface="+mn-cs"/>
              </a:rPr>
              <a:t> </a:t>
            </a:r>
            <a:r>
              <a:rPr lang="en-US" sz="3200" b="0" i="1" dirty="0">
                <a:latin typeface="Times New Roman" charset="0"/>
                <a:cs typeface="+mn-cs"/>
              </a:rPr>
              <a:t>The Spirit of  St. Louis</a:t>
            </a:r>
          </a:p>
        </p:txBody>
      </p:sp>
      <p:pic>
        <p:nvPicPr>
          <p:cNvPr id="13322" name="Picture 10" descr="babe%20Ruth">
            <a:hlinkClick r:id="rId7" invalidUrl="http://olp.swlauriersb.qc.ca/sportwq/babe Ruth.gif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1939925" cy="2514600"/>
          </a:xfrm>
          <a:prstGeom prst="rect">
            <a:avLst/>
          </a:prstGeom>
          <a:noFill/>
          <a:ln w="254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cobb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371600"/>
            <a:ext cx="1839913" cy="2514600"/>
          </a:xfrm>
          <a:prstGeom prst="rect">
            <a:avLst/>
          </a:prstGeom>
          <a:noFill/>
          <a:ln w="3175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32" name="Picture 20" descr="Lindbergh%20in%20pilot%20outfit%20%20copy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25003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22" descr="332139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62475"/>
            <a:ext cx="18351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23" descr="Click to download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0"/>
            <a:ext cx="304800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2400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 autoUpdateAnimBg="0"/>
      <p:bldP spid="13315" grpId="0" autoUpdateAnimBg="0"/>
      <p:bldP spid="13316" grpId="0" autoUpdateAnimBg="0"/>
      <p:bldP spid="1331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>
                <a:ea typeface="+mj-ea"/>
              </a:rPr>
              <a:t>Henry Ford, mass production, &amp; the automobile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78486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900" dirty="0">
              <a:ea typeface="+mn-ea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ea typeface="+mn-ea"/>
              </a:rPr>
              <a:t>In the </a:t>
            </a:r>
            <a:r>
              <a:rPr lang="en-US" sz="2400" dirty="0">
                <a:ea typeface="+mn-ea"/>
              </a:rPr>
              <a:t>1920s </a:t>
            </a:r>
            <a:r>
              <a:rPr lang="en-US" sz="2400" dirty="0" smtClean="0">
                <a:ea typeface="+mn-ea"/>
              </a:rPr>
              <a:t>came </a:t>
            </a:r>
            <a:r>
              <a:rPr lang="en-US" sz="2400" dirty="0">
                <a:ea typeface="+mn-ea"/>
              </a:rPr>
              <a:t>the emergence of the automobile as a true replacement for the horse, not just a </a:t>
            </a:r>
            <a:r>
              <a:rPr lang="en-US" sz="2400" dirty="0" smtClean="0">
                <a:ea typeface="+mn-ea"/>
              </a:rPr>
              <a:t>play thing </a:t>
            </a:r>
            <a:r>
              <a:rPr lang="en-US" sz="2400" dirty="0">
                <a:ea typeface="+mn-ea"/>
              </a:rPr>
              <a:t>for the wealthy.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>
              <a:ea typeface="+mn-ea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ea typeface="+mn-ea"/>
              </a:rPr>
              <a:t>This </a:t>
            </a:r>
            <a:r>
              <a:rPr lang="en-US" sz="2400" dirty="0">
                <a:ea typeface="+mn-ea"/>
              </a:rPr>
              <a:t>was made possible by an industrial process called mass production.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>
              <a:ea typeface="+mn-ea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>
                <a:ea typeface="+mn-ea"/>
              </a:rPr>
              <a:t>Process was popularized by Henry Ford during the manufacture of his Ford Model T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>
              <a:ea typeface="+mn-ea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CCFFCC"/>
                </a:solidFill>
                <a:ea typeface="+mn-ea"/>
              </a:rPr>
              <a:t>The Model T was designed to be produced in great volume on assembly lines so the cost of each car would be low enough for common people to afford. 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400" dirty="0">
                <a:ea typeface="+mn-ea"/>
              </a:rPr>
              <a:t>	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b="1" dirty="0">
              <a:ea typeface="+mn-ea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000" b="1" dirty="0">
              <a:ea typeface="+mn-ea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800" dirty="0">
                <a:ea typeface="+mn-ea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800" dirty="0">
                <a:ea typeface="+mn-ea"/>
              </a:rPr>
              <a:t>	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800" dirty="0">
              <a:ea typeface="+mn-ea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800" dirty="0">
                <a:ea typeface="+mn-ea"/>
              </a:rPr>
              <a:t>	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8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586188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Automobiles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FFCC"/>
                </a:solidFill>
              </a:rPr>
              <a:t>Henry Ford</a:t>
            </a:r>
          </a:p>
          <a:p>
            <a:pPr lvl="1"/>
            <a:r>
              <a:rPr lang="en-US" dirty="0" smtClean="0"/>
              <a:t>Develops auto industry in 1890s with </a:t>
            </a:r>
            <a:r>
              <a:rPr lang="en-US" dirty="0" err="1" smtClean="0"/>
              <a:t>Ronsom</a:t>
            </a:r>
            <a:r>
              <a:rPr lang="en-US" dirty="0" smtClean="0"/>
              <a:t> Olds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Invents Model-T</a:t>
            </a:r>
          </a:p>
          <a:p>
            <a:pPr lvl="2"/>
            <a:r>
              <a:rPr lang="en-US" dirty="0" smtClean="0">
                <a:solidFill>
                  <a:srgbClr val="CCFFCC"/>
                </a:solidFill>
              </a:rPr>
              <a:t>Cheap, mass-produced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Assembly line method very economical</a:t>
            </a:r>
          </a:p>
          <a:p>
            <a:pPr lvl="2"/>
            <a:r>
              <a:rPr lang="en-US" dirty="0" smtClean="0"/>
              <a:t>$260 for a Model-T</a:t>
            </a:r>
          </a:p>
          <a:p>
            <a:pPr lvl="2"/>
            <a:r>
              <a:rPr lang="en-US" dirty="0" smtClean="0"/>
              <a:t>50,0000 – 1914</a:t>
            </a:r>
          </a:p>
          <a:p>
            <a:pPr lvl="2"/>
            <a:r>
              <a:rPr lang="en-US" dirty="0" smtClean="0"/>
              <a:t>20 million - 1930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200" y="850900"/>
            <a:ext cx="6451600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2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0"/>
            <a:ext cx="87432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16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Gasoline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automobiles change American Society?</a:t>
            </a:r>
          </a:p>
          <a:p>
            <a:r>
              <a:rPr lang="en-US" dirty="0" smtClean="0"/>
              <a:t>What changes?</a:t>
            </a:r>
          </a:p>
          <a:p>
            <a:r>
              <a:rPr lang="en-US" dirty="0" smtClean="0"/>
              <a:t>What areas of society are affected?</a:t>
            </a:r>
          </a:p>
          <a:p>
            <a:r>
              <a:rPr lang="en-US" dirty="0" smtClean="0"/>
              <a:t>What are positive and negative affects?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Airplanes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FFCC"/>
                </a:solidFill>
              </a:rPr>
              <a:t>Orville/Wilbur Wright</a:t>
            </a:r>
          </a:p>
          <a:p>
            <a:pPr lvl="1"/>
            <a:r>
              <a:rPr lang="en-US" dirty="0" smtClean="0"/>
              <a:t>1903 – Kitty Hawk</a:t>
            </a:r>
          </a:p>
          <a:p>
            <a:r>
              <a:rPr lang="en-US" dirty="0" smtClean="0">
                <a:solidFill>
                  <a:srgbClr val="CCFFCC"/>
                </a:solidFill>
              </a:rPr>
              <a:t>Charles Lindbergh - 1927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Flies from New York </a:t>
            </a:r>
            <a:r>
              <a:rPr lang="en-US" smtClean="0">
                <a:solidFill>
                  <a:srgbClr val="CCFFCC"/>
                </a:solidFill>
              </a:rPr>
              <a:t>to Paris in </a:t>
            </a:r>
            <a:r>
              <a:rPr lang="en-US" dirty="0" smtClean="0">
                <a:solidFill>
                  <a:srgbClr val="CCFFCC"/>
                </a:solidFill>
              </a:rPr>
              <a:t>33 hours </a:t>
            </a:r>
          </a:p>
          <a:p>
            <a:pPr lvl="1"/>
            <a:r>
              <a:rPr lang="en-US" dirty="0" smtClean="0"/>
              <a:t>Spirit of St. Louis</a:t>
            </a:r>
          </a:p>
          <a:p>
            <a:pPr lvl="1"/>
            <a:r>
              <a:rPr lang="en-US" dirty="0" smtClean="0"/>
              <a:t>Wins $25000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0"/>
            <a:ext cx="88726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9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The Prohibition period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CCFFCC"/>
                </a:solidFill>
                <a:ea typeface="+mn-ea"/>
              </a:rPr>
              <a:t>Led to a rise in gangster warfare as rival mob bosses competed in the bootlegging business. </a:t>
            </a:r>
            <a:endParaRPr lang="en-US" dirty="0" smtClean="0">
              <a:solidFill>
                <a:srgbClr val="CCFFCC"/>
              </a:solidFill>
              <a:ea typeface="+mn-ea"/>
            </a:endParaRPr>
          </a:p>
          <a:p>
            <a:pPr eaLnBrk="1" hangingPunct="1">
              <a:defRPr/>
            </a:pPr>
            <a:endParaRPr lang="en-US" dirty="0">
              <a:ea typeface="+mn-ea"/>
            </a:endParaRPr>
          </a:p>
          <a:p>
            <a:pPr eaLnBrk="1" hangingPunct="1">
              <a:defRPr/>
            </a:pPr>
            <a:r>
              <a:rPr lang="en-US" dirty="0">
                <a:ea typeface="+mn-ea"/>
              </a:rPr>
              <a:t>Though alcohol was illegal, there was still strong demand, which the black market rushed to supply</a:t>
            </a:r>
            <a:r>
              <a:rPr lang="en-US" dirty="0" smtClean="0">
                <a:ea typeface="+mn-ea"/>
              </a:rPr>
              <a:t>.</a:t>
            </a:r>
          </a:p>
          <a:p>
            <a:pPr eaLnBrk="1" hangingPunct="1">
              <a:defRPr/>
            </a:pPr>
            <a:endParaRPr lang="en-US" dirty="0">
              <a:ea typeface="+mn-ea"/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rgbClr val="CCFFCC"/>
                </a:solidFill>
                <a:ea typeface="+mn-ea"/>
              </a:rPr>
              <a:t>The </a:t>
            </a:r>
            <a:r>
              <a:rPr lang="en-US" dirty="0">
                <a:solidFill>
                  <a:srgbClr val="CCFFCC"/>
                </a:solidFill>
                <a:ea typeface="+mn-ea"/>
              </a:rPr>
              <a:t>center of this conflict was Chicago, home of Al Capone. </a:t>
            </a:r>
          </a:p>
        </p:txBody>
      </p:sp>
    </p:spTree>
    <p:extLst>
      <p:ext uri="{BB962C8B-B14F-4D97-AF65-F5344CB8AC3E}">
        <p14:creationId xmlns:p14="http://schemas.microsoft.com/office/powerpoint/2010/main" val="27270575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62" y="832384"/>
            <a:ext cx="8548663" cy="483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761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Invented in 1890s</a:t>
            </a:r>
          </a:p>
          <a:p>
            <a:r>
              <a:rPr lang="en-US" dirty="0" smtClean="0">
                <a:solidFill>
                  <a:srgbClr val="CCFFCC"/>
                </a:solidFill>
              </a:rPr>
              <a:t>First voice broadcast in 1906</a:t>
            </a:r>
          </a:p>
          <a:p>
            <a:r>
              <a:rPr lang="en-US" dirty="0" smtClean="0"/>
              <a:t>Music in 1910</a:t>
            </a:r>
          </a:p>
          <a:p>
            <a:r>
              <a:rPr lang="en-US" dirty="0" smtClean="0">
                <a:solidFill>
                  <a:srgbClr val="CCFFCC"/>
                </a:solidFill>
              </a:rPr>
              <a:t>KDKA in Pittsburgh becomes first station in 1920</a:t>
            </a:r>
          </a:p>
          <a:p>
            <a:r>
              <a:rPr lang="en-US" dirty="0" smtClean="0"/>
              <a:t>Long distance broadcasts by late 1920s</a:t>
            </a:r>
          </a:p>
          <a:p>
            <a:r>
              <a:rPr lang="en-US" dirty="0" smtClean="0"/>
              <a:t>How will this change culture?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Radio and </a:t>
            </a:r>
            <a:r>
              <a:rPr lang="en-US" dirty="0" smtClean="0">
                <a:ea typeface="+mj-ea"/>
              </a:rPr>
              <a:t>Movies</a:t>
            </a:r>
            <a:br>
              <a:rPr lang="en-US" dirty="0" smtClean="0">
                <a:ea typeface="+mj-ea"/>
              </a:rPr>
            </a:br>
            <a:endParaRPr lang="en-US" dirty="0">
              <a:ea typeface="+mj-ea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990600"/>
            <a:ext cx="79248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a typeface="+mn-ea"/>
              </a:rPr>
              <a:t>People were now able to escape from everyday life</a:t>
            </a:r>
            <a:r>
              <a:rPr lang="en-US" sz="3600" dirty="0" smtClean="0">
                <a:ea typeface="+mn-ea"/>
              </a:rPr>
              <a:t>.</a:t>
            </a:r>
          </a:p>
          <a:p>
            <a:pPr eaLnBrk="1" hangingPunct="1">
              <a:defRPr/>
            </a:pPr>
            <a:endParaRPr lang="en-US" sz="3600" dirty="0">
              <a:ea typeface="+mn-ea"/>
            </a:endParaRPr>
          </a:p>
          <a:p>
            <a:pPr eaLnBrk="1" hangingPunct="1">
              <a:defRPr/>
            </a:pPr>
            <a:r>
              <a:rPr lang="en-US" sz="3600" dirty="0" smtClean="0">
                <a:solidFill>
                  <a:srgbClr val="CCFFCC"/>
                </a:solidFill>
                <a:ea typeface="+mn-ea"/>
              </a:rPr>
              <a:t>Radio </a:t>
            </a:r>
            <a:r>
              <a:rPr lang="en-US" sz="3600" dirty="0">
                <a:solidFill>
                  <a:srgbClr val="CCFFCC"/>
                </a:solidFill>
                <a:ea typeface="+mn-ea"/>
              </a:rPr>
              <a:t>programs and movies offered Americans hope for a better life and a new way to spend time with friends and family</a:t>
            </a:r>
            <a:r>
              <a:rPr lang="en-US" sz="3600" dirty="0">
                <a:ea typeface="+mn-e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594129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77724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>
                <a:ea typeface="+mj-ea"/>
              </a:rPr>
              <a:t>Culture of the Roaring 20</a:t>
            </a:r>
            <a:r>
              <a:rPr lang="ja-JP" altLang="en-US" sz="4800" dirty="0">
                <a:latin typeface="Arial"/>
                <a:ea typeface="+mj-ea"/>
              </a:rPr>
              <a:t>’</a:t>
            </a:r>
            <a:r>
              <a:rPr lang="en-US" sz="4800" dirty="0">
                <a:ea typeface="+mj-ea"/>
              </a:rPr>
              <a:t>s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895600" y="685800"/>
            <a:ext cx="3810000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Script MT Bold" charset="0"/>
                <a:cs typeface="+mn-cs"/>
              </a:rPr>
              <a:t>Radio</a:t>
            </a:r>
          </a:p>
          <a:p>
            <a:pPr algn="ctr">
              <a:defRPr/>
            </a:pPr>
            <a:r>
              <a:rPr lang="en-US" sz="2800" dirty="0">
                <a:latin typeface="Script MT Bold" charset="0"/>
                <a:cs typeface="+mn-cs"/>
              </a:rPr>
              <a:t>KDKA Pittsburgh</a:t>
            </a:r>
          </a:p>
          <a:p>
            <a:pPr algn="ctr">
              <a:defRPr/>
            </a:pPr>
            <a:endParaRPr lang="en-US" sz="2800" dirty="0">
              <a:latin typeface="Script MT Bold" charset="0"/>
              <a:cs typeface="+mn-cs"/>
            </a:endParaRPr>
          </a:p>
          <a:p>
            <a:pPr algn="ctr">
              <a:defRPr/>
            </a:pPr>
            <a:r>
              <a:rPr lang="en-US" sz="2800" dirty="0">
                <a:latin typeface="Script MT Bold" charset="0"/>
                <a:cs typeface="+mn-cs"/>
              </a:rPr>
              <a:t>GE, Westinghouse,&amp; RCA form NBC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2590800" y="3505200"/>
            <a:ext cx="41148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0" dirty="0">
                <a:solidFill>
                  <a:srgbClr val="CCFFCC"/>
                </a:solidFill>
                <a:latin typeface="Broadway" charset="0"/>
                <a:cs typeface="+mn-cs"/>
              </a:rPr>
              <a:t>Silent Movies</a:t>
            </a:r>
          </a:p>
          <a:p>
            <a:pPr>
              <a:defRPr/>
            </a:pPr>
            <a:r>
              <a:rPr lang="en-US" sz="2000" b="0" dirty="0">
                <a:solidFill>
                  <a:srgbClr val="CCFFCC"/>
                </a:solidFill>
                <a:latin typeface="Broadway" charset="0"/>
                <a:cs typeface="+mn-cs"/>
              </a:rPr>
              <a:t>Charlie Chaplin</a:t>
            </a:r>
          </a:p>
          <a:p>
            <a:pPr>
              <a:defRPr/>
            </a:pPr>
            <a:endParaRPr lang="en-US" sz="2000" b="0" dirty="0">
              <a:solidFill>
                <a:srgbClr val="CCFFCC"/>
              </a:solidFill>
              <a:latin typeface="Times New Roman" charset="0"/>
              <a:cs typeface="+mn-cs"/>
            </a:endParaRPr>
          </a:p>
          <a:p>
            <a:pPr>
              <a:defRPr/>
            </a:pPr>
            <a:r>
              <a:rPr lang="ja-JP" altLang="en-US" sz="2000" b="0" dirty="0">
                <a:solidFill>
                  <a:srgbClr val="CCFFCC"/>
                </a:solidFill>
                <a:latin typeface="Arial"/>
                <a:cs typeface="+mn-cs"/>
              </a:rPr>
              <a:t>“</a:t>
            </a:r>
            <a:r>
              <a:rPr lang="en-US" sz="2000" b="0" dirty="0">
                <a:solidFill>
                  <a:srgbClr val="CCFFCC"/>
                </a:solidFill>
                <a:latin typeface="Elephant" charset="0"/>
                <a:cs typeface="+mn-cs"/>
              </a:rPr>
              <a:t>Talkies</a:t>
            </a:r>
            <a:r>
              <a:rPr lang="ja-JP" altLang="en-US" sz="2000" b="0" dirty="0">
                <a:solidFill>
                  <a:srgbClr val="CCFFCC"/>
                </a:solidFill>
                <a:latin typeface="Arial"/>
                <a:cs typeface="+mn-cs"/>
              </a:rPr>
              <a:t>”</a:t>
            </a:r>
            <a:endParaRPr lang="en-US" sz="2000" b="0" dirty="0">
              <a:solidFill>
                <a:srgbClr val="CCFFCC"/>
              </a:solidFill>
              <a:latin typeface="Elephant" charset="0"/>
              <a:cs typeface="+mn-cs"/>
            </a:endParaRPr>
          </a:p>
          <a:p>
            <a:pPr>
              <a:defRPr/>
            </a:pPr>
            <a:r>
              <a:rPr lang="en-US" sz="2000" i="1" dirty="0">
                <a:solidFill>
                  <a:srgbClr val="CCFFCC"/>
                </a:solidFill>
                <a:latin typeface="Elephant" charset="0"/>
                <a:cs typeface="+mn-cs"/>
              </a:rPr>
              <a:t>The Jazz Singer</a:t>
            </a:r>
          </a:p>
          <a:p>
            <a:pPr>
              <a:defRPr/>
            </a:pPr>
            <a:r>
              <a:rPr lang="en-US" sz="2000" b="0" dirty="0">
                <a:solidFill>
                  <a:srgbClr val="CCFFCC"/>
                </a:solidFill>
                <a:latin typeface="Elephant" charset="0"/>
                <a:cs typeface="+mn-cs"/>
              </a:rPr>
              <a:t>Starring Al Jolson</a:t>
            </a:r>
          </a:p>
          <a:p>
            <a:pPr>
              <a:defRPr/>
            </a:pPr>
            <a:endParaRPr lang="en-US" sz="2000" b="0" dirty="0">
              <a:solidFill>
                <a:srgbClr val="CCFFCC"/>
              </a:solidFill>
              <a:latin typeface="Elephant" charset="0"/>
              <a:cs typeface="+mn-cs"/>
            </a:endParaRPr>
          </a:p>
          <a:p>
            <a:pPr>
              <a:defRPr/>
            </a:pPr>
            <a:r>
              <a:rPr lang="en-US" sz="2000" b="0" dirty="0">
                <a:solidFill>
                  <a:srgbClr val="CCFFCC"/>
                </a:solidFill>
                <a:latin typeface="Elephant" charset="0"/>
                <a:cs typeface="+mn-cs"/>
              </a:rPr>
              <a:t>Mary Pickford</a:t>
            </a:r>
          </a:p>
          <a:p>
            <a:pPr>
              <a:defRPr/>
            </a:pPr>
            <a:r>
              <a:rPr lang="ja-JP" altLang="en-US" sz="2000" b="0" dirty="0">
                <a:solidFill>
                  <a:srgbClr val="CCFFCC"/>
                </a:solidFill>
                <a:latin typeface="Arial"/>
                <a:cs typeface="+mn-cs"/>
              </a:rPr>
              <a:t>“</a:t>
            </a:r>
            <a:r>
              <a:rPr lang="en-US" sz="2000" b="0" dirty="0">
                <a:solidFill>
                  <a:srgbClr val="CCFFCC"/>
                </a:solidFill>
                <a:latin typeface="Elephant" charset="0"/>
                <a:cs typeface="+mn-cs"/>
              </a:rPr>
              <a:t>America</a:t>
            </a:r>
            <a:r>
              <a:rPr lang="ja-JP" altLang="en-US" sz="2000" b="0" dirty="0">
                <a:solidFill>
                  <a:srgbClr val="CCFFCC"/>
                </a:solidFill>
                <a:latin typeface="Arial"/>
                <a:cs typeface="+mn-cs"/>
              </a:rPr>
              <a:t>’</a:t>
            </a:r>
            <a:r>
              <a:rPr lang="en-US" sz="2000" b="0" dirty="0">
                <a:solidFill>
                  <a:srgbClr val="CCFFCC"/>
                </a:solidFill>
                <a:latin typeface="Elephant" charset="0"/>
                <a:cs typeface="+mn-cs"/>
              </a:rPr>
              <a:t>s Sweetheart</a:t>
            </a:r>
            <a:r>
              <a:rPr lang="ja-JP" altLang="en-US" sz="2000" b="0" dirty="0">
                <a:solidFill>
                  <a:srgbClr val="CCFFCC"/>
                </a:solidFill>
                <a:latin typeface="Arial"/>
                <a:cs typeface="+mn-cs"/>
              </a:rPr>
              <a:t>”</a:t>
            </a:r>
            <a:endParaRPr lang="en-US" sz="2000" b="0" dirty="0">
              <a:solidFill>
                <a:srgbClr val="CCFFCC"/>
              </a:solidFill>
              <a:latin typeface="Elephant" charset="0"/>
              <a:cs typeface="+mn-cs"/>
            </a:endParaRPr>
          </a:p>
        </p:txBody>
      </p:sp>
      <p:pic>
        <p:nvPicPr>
          <p:cNvPr id="12299" name="Picture 11" descr="ak165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2378075" cy="2590800"/>
          </a:xfrm>
          <a:prstGeom prst="rect">
            <a:avLst/>
          </a:prstGeom>
          <a:noFill/>
          <a:ln w="117475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13" descr="charlientramp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762000"/>
            <a:ext cx="1747838" cy="2590800"/>
          </a:xfrm>
          <a:prstGeom prst="rect">
            <a:avLst/>
          </a:prstGeom>
          <a:noFill/>
          <a:ln w="666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03" name="Picture 15" descr="NST064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05200"/>
            <a:ext cx="3048000" cy="3048000"/>
          </a:xfrm>
          <a:prstGeom prst="rect">
            <a:avLst/>
          </a:prstGeom>
          <a:noFill/>
          <a:ln w="98425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 descr="Click to download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25114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8745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2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2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2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 autoUpdateAnimBg="0"/>
      <p:bldP spid="12293" grpId="0" build="p" autoUpdateAnimBg="0"/>
      <p:bldP spid="12296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381000"/>
            <a:ext cx="4495800" cy="6324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CA" sz="2800" dirty="0">
                <a:solidFill>
                  <a:srgbClr val="CCFFCC"/>
                </a:solidFill>
                <a:ea typeface="+mn-ea"/>
              </a:rPr>
              <a:t>Black and Poor White Americans in this period continued to live in </a:t>
            </a:r>
            <a:r>
              <a:rPr lang="en-CA" sz="2800" dirty="0" smtClean="0">
                <a:solidFill>
                  <a:srgbClr val="CCFFCC"/>
                </a:solidFill>
                <a:ea typeface="+mn-ea"/>
              </a:rPr>
              <a:t>poverty</a:t>
            </a:r>
          </a:p>
          <a:p>
            <a:pPr eaLnBrk="1" hangingPunct="1">
              <a:lnSpc>
                <a:spcPct val="90000"/>
              </a:lnSpc>
              <a:defRPr/>
            </a:pPr>
            <a:endParaRPr lang="en-CA" sz="2800" dirty="0"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CA" sz="2800" dirty="0">
                <a:solidFill>
                  <a:srgbClr val="CCFFCC"/>
                </a:solidFill>
                <a:ea typeface="+mn-ea"/>
              </a:rPr>
              <a:t>sharecropping kept them in </a:t>
            </a:r>
            <a:r>
              <a:rPr lang="en-CA" sz="2800" i="1" dirty="0">
                <a:solidFill>
                  <a:srgbClr val="CCFFCC"/>
                </a:solidFill>
                <a:ea typeface="+mn-ea"/>
              </a:rPr>
              <a:t>de facto</a:t>
            </a:r>
            <a:r>
              <a:rPr lang="en-CA" sz="2800" dirty="0">
                <a:solidFill>
                  <a:srgbClr val="CCFFCC"/>
                </a:solidFill>
                <a:ea typeface="+mn-ea"/>
              </a:rPr>
              <a:t> </a:t>
            </a:r>
            <a:r>
              <a:rPr lang="en-CA" sz="2800" dirty="0" smtClean="0">
                <a:solidFill>
                  <a:srgbClr val="CCFFCC"/>
                </a:solidFill>
                <a:ea typeface="+mn-ea"/>
              </a:rPr>
              <a:t>slavery</a:t>
            </a:r>
          </a:p>
          <a:p>
            <a:pPr eaLnBrk="1" hangingPunct="1">
              <a:lnSpc>
                <a:spcPct val="90000"/>
              </a:lnSpc>
              <a:defRPr/>
            </a:pPr>
            <a:endParaRPr lang="en-CA" sz="2800" dirty="0"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CA" sz="2800" dirty="0">
                <a:solidFill>
                  <a:srgbClr val="CCFFCC"/>
                </a:solidFill>
                <a:ea typeface="+mn-ea"/>
              </a:rPr>
              <a:t>1915 - boll weevil wiped out the cotton crop </a:t>
            </a:r>
            <a:endParaRPr lang="en-CA" sz="2800" dirty="0" smtClean="0">
              <a:solidFill>
                <a:srgbClr val="CCFFCC"/>
              </a:solidFill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CA" sz="2800" dirty="0"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CA" sz="2800" dirty="0">
                <a:solidFill>
                  <a:srgbClr val="CCFFCC"/>
                </a:solidFill>
                <a:ea typeface="+mn-ea"/>
              </a:rPr>
              <a:t>white landowners went bankrupt &amp; forced sharecroppers off their land</a:t>
            </a:r>
            <a:endParaRPr lang="en-US" sz="2800" dirty="0">
              <a:solidFill>
                <a:srgbClr val="CCFFCC"/>
              </a:solidFill>
              <a:ea typeface="+mn-ea"/>
            </a:endParaRPr>
          </a:p>
        </p:txBody>
      </p:sp>
      <p:pic>
        <p:nvPicPr>
          <p:cNvPr id="38917" name="Picture 5" descr="image?id=71238&amp;rendTypeId=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343400"/>
            <a:ext cx="4457700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" descr="image?id=78359&amp;rendTypeId=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28003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9" descr="boll-weev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0"/>
            <a:ext cx="2286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9081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Decade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FFCC"/>
                </a:solidFill>
              </a:rPr>
              <a:t>Great Migration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1920 – most Americans live in cities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African Americans move to northern cities</a:t>
            </a:r>
          </a:p>
          <a:p>
            <a:pPr lvl="2"/>
            <a:r>
              <a:rPr lang="en-US" dirty="0" smtClean="0"/>
              <a:t>Causes</a:t>
            </a:r>
          </a:p>
          <a:p>
            <a:pPr lvl="3"/>
            <a:r>
              <a:rPr lang="en-US" dirty="0" smtClean="0"/>
              <a:t>Decreased cotton prices</a:t>
            </a:r>
          </a:p>
          <a:p>
            <a:pPr lvl="3"/>
            <a:r>
              <a:rPr lang="en-US" dirty="0" smtClean="0"/>
              <a:t>Lack of immigrant workers</a:t>
            </a:r>
          </a:p>
          <a:p>
            <a:pPr lvl="3"/>
            <a:r>
              <a:rPr lang="en-US" dirty="0" smtClean="0"/>
              <a:t>Increased war manufacturing</a:t>
            </a:r>
          </a:p>
          <a:p>
            <a:pPr lvl="3"/>
            <a:r>
              <a:rPr lang="en-US" dirty="0" smtClean="0"/>
              <a:t>Growing KKK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Leads to higher wages, educational opportunities, higher standard of life, racial tension and violence</a:t>
            </a:r>
            <a:endParaRPr lang="en-US" dirty="0">
              <a:solidFill>
                <a:srgbClr val="CCFFCC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"/>
            <a:ext cx="8763000" cy="2971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CA" sz="2800" dirty="0">
                <a:solidFill>
                  <a:srgbClr val="CCFFCC"/>
                </a:solidFill>
                <a:ea typeface="+mn-ea"/>
              </a:rPr>
              <a:t>Blacks moved north to take advantage of booming wartime industry (= Great Migration</a:t>
            </a:r>
            <a:r>
              <a:rPr lang="en-CA" sz="2800" dirty="0" smtClean="0">
                <a:solidFill>
                  <a:srgbClr val="CCFFCC"/>
                </a:solidFill>
                <a:ea typeface="+mn-ea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CA" sz="2800" dirty="0" smtClean="0">
              <a:solidFill>
                <a:srgbClr val="CCFFCC"/>
              </a:solidFill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CA" sz="2800" dirty="0" smtClean="0">
                <a:ea typeface="+mn-ea"/>
              </a:rPr>
              <a:t> </a:t>
            </a:r>
            <a:r>
              <a:rPr lang="en-CA" sz="2800" dirty="0">
                <a:ea typeface="+mn-ea"/>
              </a:rPr>
              <a:t>- </a:t>
            </a:r>
            <a:r>
              <a:rPr lang="en-CA" sz="2800" dirty="0">
                <a:solidFill>
                  <a:srgbClr val="FFFFFF"/>
                </a:solidFill>
                <a:ea typeface="+mn-ea"/>
              </a:rPr>
              <a:t>Black ghettoes began to form, i.e. Harlem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2400" dirty="0">
                <a:solidFill>
                  <a:srgbClr val="FFFFFF"/>
                </a:solidFill>
                <a:ea typeface="+mn-ea"/>
              </a:rPr>
              <a:t>within these ghettoes a distinct Black culture flourished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b="1" dirty="0">
              <a:ea typeface="+mn-ea"/>
            </a:endParaRPr>
          </a:p>
        </p:txBody>
      </p:sp>
      <p:pic>
        <p:nvPicPr>
          <p:cNvPr id="40965" name="Picture 5" descr="world_war1_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13" y="4470400"/>
            <a:ext cx="329565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7" descr="image0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5943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9" descr="harle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62200"/>
            <a:ext cx="2895600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1224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05145" y="741916"/>
            <a:ext cx="4267200" cy="6015486"/>
          </a:xfrm>
        </p:spPr>
        <p:txBody>
          <a:bodyPr/>
          <a:lstStyle/>
          <a:p>
            <a:pPr eaLnBrk="1" hangingPunct="1">
              <a:defRPr/>
            </a:pPr>
            <a:r>
              <a:rPr lang="en-CA" sz="2400" dirty="0">
                <a:solidFill>
                  <a:srgbClr val="CCFFCC"/>
                </a:solidFill>
                <a:ea typeface="+mn-ea"/>
              </a:rPr>
              <a:t>more women worked outside the </a:t>
            </a:r>
            <a:r>
              <a:rPr lang="en-CA" sz="2400" dirty="0" smtClean="0">
                <a:solidFill>
                  <a:srgbClr val="CCFFCC"/>
                </a:solidFill>
                <a:ea typeface="+mn-ea"/>
              </a:rPr>
              <a:t>home</a:t>
            </a:r>
          </a:p>
          <a:p>
            <a:pPr eaLnBrk="1" hangingPunct="1">
              <a:defRPr/>
            </a:pPr>
            <a:endParaRPr lang="en-CA" sz="2400" dirty="0">
              <a:ea typeface="+mn-ea"/>
            </a:endParaRPr>
          </a:p>
          <a:p>
            <a:pPr eaLnBrk="1" hangingPunct="1">
              <a:defRPr/>
            </a:pPr>
            <a:r>
              <a:rPr lang="en-CA" sz="2400" dirty="0">
                <a:solidFill>
                  <a:srgbClr val="CCFFCC"/>
                </a:solidFill>
                <a:ea typeface="+mn-ea"/>
              </a:rPr>
              <a:t>more women went to college </a:t>
            </a:r>
            <a:r>
              <a:rPr lang="en-CA" sz="2400" dirty="0">
                <a:ea typeface="+mn-ea"/>
              </a:rPr>
              <a:t>and clamoured to join the </a:t>
            </a:r>
            <a:r>
              <a:rPr lang="en-CA" sz="2400" dirty="0" smtClean="0">
                <a:ea typeface="+mn-ea"/>
              </a:rPr>
              <a:t>professions</a:t>
            </a:r>
          </a:p>
          <a:p>
            <a:pPr eaLnBrk="1" hangingPunct="1">
              <a:defRPr/>
            </a:pPr>
            <a:endParaRPr lang="en-CA" sz="2400" dirty="0">
              <a:ea typeface="+mn-ea"/>
            </a:endParaRPr>
          </a:p>
          <a:p>
            <a:pPr eaLnBrk="1" hangingPunct="1">
              <a:defRPr/>
            </a:pPr>
            <a:r>
              <a:rPr lang="en-CA" sz="2400" dirty="0">
                <a:solidFill>
                  <a:srgbClr val="CCFFCC"/>
                </a:solidFill>
                <a:ea typeface="+mn-ea"/>
              </a:rPr>
              <a:t>women didn't want to sacrifice wartime gains </a:t>
            </a:r>
            <a:r>
              <a:rPr lang="en-CA" sz="2400" dirty="0">
                <a:ea typeface="+mn-ea"/>
              </a:rPr>
              <a:t>- amounted to a social </a:t>
            </a:r>
            <a:r>
              <a:rPr lang="en-CA" sz="2400" dirty="0" smtClean="0">
                <a:ea typeface="+mn-ea"/>
              </a:rPr>
              <a:t>revolt</a:t>
            </a:r>
          </a:p>
          <a:p>
            <a:pPr eaLnBrk="1" hangingPunct="1">
              <a:defRPr/>
            </a:pPr>
            <a:endParaRPr lang="en-CA" sz="2400" dirty="0">
              <a:ea typeface="+mn-ea"/>
            </a:endParaRPr>
          </a:p>
          <a:p>
            <a:pPr eaLnBrk="1" hangingPunct="1">
              <a:defRPr/>
            </a:pPr>
            <a:r>
              <a:rPr lang="en-CA" sz="2400" dirty="0">
                <a:ea typeface="+mn-ea"/>
              </a:rPr>
              <a:t>characterized by the </a:t>
            </a:r>
            <a:r>
              <a:rPr lang="en-CA" sz="2400" u="sng" dirty="0">
                <a:solidFill>
                  <a:srgbClr val="CCFFCC"/>
                </a:solidFill>
                <a:ea typeface="+mn-ea"/>
              </a:rPr>
              <a:t>FLAPPER/ "new woman</a:t>
            </a:r>
            <a:r>
              <a:rPr lang="en-CA" sz="2400" dirty="0">
                <a:solidFill>
                  <a:srgbClr val="CCFFCC"/>
                </a:solidFill>
                <a:ea typeface="+mn-ea"/>
              </a:rPr>
              <a:t>"</a:t>
            </a:r>
          </a:p>
          <a:p>
            <a:pPr lvl="1" eaLnBrk="1" hangingPunct="1">
              <a:defRPr/>
            </a:pPr>
            <a:r>
              <a:rPr lang="en-CA" sz="2000" dirty="0">
                <a:solidFill>
                  <a:srgbClr val="CCFFCC"/>
                </a:solidFill>
                <a:ea typeface="+mn-ea"/>
              </a:rPr>
              <a:t>(bobbed hair, short dresses, smoked in public...)</a:t>
            </a:r>
            <a:endParaRPr lang="en-US" sz="2000" dirty="0">
              <a:solidFill>
                <a:srgbClr val="CCFFCC"/>
              </a:solidFill>
              <a:ea typeface="+mn-ea"/>
            </a:endParaRPr>
          </a:p>
        </p:txBody>
      </p:sp>
      <p:pic>
        <p:nvPicPr>
          <p:cNvPr id="45061" name="Picture 5" descr="Flap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3276600"/>
            <a:ext cx="280828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7" descr="Photograph:Women casting their votes in New York City, c. 1920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765" y="0"/>
            <a:ext cx="3296235" cy="266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9" descr="collections_women_work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082" y="2403475"/>
            <a:ext cx="28575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64385" y="116491"/>
            <a:ext cx="2359240" cy="763747"/>
          </a:xfrm>
        </p:spPr>
        <p:txBody>
          <a:bodyPr/>
          <a:lstStyle/>
          <a:p>
            <a:r>
              <a:rPr lang="en-US" dirty="0" smtClean="0"/>
              <a:t>Women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8272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2247"/>
          </a:xfrm>
        </p:spPr>
        <p:txBody>
          <a:bodyPr/>
          <a:lstStyle/>
          <a:p>
            <a:r>
              <a:rPr lang="en-US" dirty="0" smtClean="0"/>
              <a:t>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Worked in low-paying jobs</a:t>
            </a:r>
          </a:p>
          <a:p>
            <a:pPr lvl="1"/>
            <a:r>
              <a:rPr lang="en-US" dirty="0" smtClean="0"/>
              <a:t>Clerks, secretaries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CCFFCC"/>
                </a:solidFill>
              </a:rPr>
              <a:t>Margaret Sanger – leader of birth control movement</a:t>
            </a:r>
          </a:p>
          <a:p>
            <a:pPr lvl="1"/>
            <a:r>
              <a:rPr lang="en-US" dirty="0" smtClean="0"/>
              <a:t>Why?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CCFFCC"/>
                </a:solidFill>
              </a:rPr>
              <a:t>Alice Paul – National Women’s Party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Campaigns for equal rights amendment</a:t>
            </a:r>
            <a:endParaRPr lang="en-US" dirty="0">
              <a:solidFill>
                <a:srgbClr val="CCFFCC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Alice Paul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4582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solidFill>
                  <a:srgbClr val="CCFFCC"/>
                </a:solidFill>
                <a:ea typeface="+mn-ea"/>
              </a:rPr>
              <a:t>Organized suffragist parades for the sake of women's rights</a:t>
            </a:r>
            <a:r>
              <a:rPr lang="en-US" sz="2800" dirty="0" smtClean="0">
                <a:solidFill>
                  <a:srgbClr val="CCFFCC"/>
                </a:solidFill>
                <a:ea typeface="+mn-ea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>
              <a:solidFill>
                <a:srgbClr val="CCFFCC"/>
              </a:solidFill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ea typeface="+mn-ea"/>
              </a:rPr>
              <a:t>She was a bold woman who was </a:t>
            </a:r>
            <a:r>
              <a:rPr lang="en-US" sz="2800" dirty="0">
                <a:solidFill>
                  <a:srgbClr val="CCFFCC"/>
                </a:solidFill>
                <a:ea typeface="+mn-ea"/>
              </a:rPr>
              <a:t>imprisoned three times for her protests and led </a:t>
            </a:r>
            <a:r>
              <a:rPr lang="en-US" sz="2800" u="sng" dirty="0">
                <a:solidFill>
                  <a:srgbClr val="CCFFCC"/>
                </a:solidFill>
                <a:ea typeface="+mn-ea"/>
              </a:rPr>
              <a:t>hunger strikes</a:t>
            </a:r>
            <a:r>
              <a:rPr lang="en-US" sz="2800" dirty="0">
                <a:solidFill>
                  <a:srgbClr val="CCFFCC"/>
                </a:solidFill>
                <a:ea typeface="+mn-ea"/>
              </a:rPr>
              <a:t> in prison</a:t>
            </a:r>
            <a:r>
              <a:rPr lang="en-US" sz="2800" dirty="0" smtClean="0">
                <a:solidFill>
                  <a:srgbClr val="CCFFCC"/>
                </a:solidFill>
                <a:ea typeface="+mn-ea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>
              <a:solidFill>
                <a:srgbClr val="CCFFCC"/>
              </a:solidFill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ea typeface="+mn-ea"/>
              </a:rPr>
              <a:t> In </a:t>
            </a:r>
            <a:r>
              <a:rPr lang="en-US" sz="2800" dirty="0">
                <a:solidFill>
                  <a:srgbClr val="CCFFCC"/>
                </a:solidFill>
                <a:ea typeface="+mn-ea"/>
              </a:rPr>
              <a:t>1916, Paul formed the National Women's Party, which fought hard for a constitutional amendment that would extend suffrage to women</a:t>
            </a:r>
            <a:r>
              <a:rPr lang="en-US" sz="2800" dirty="0" smtClean="0">
                <a:solidFill>
                  <a:srgbClr val="CCFFCC"/>
                </a:solidFill>
                <a:ea typeface="+mn-ea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>
              <a:solidFill>
                <a:srgbClr val="CCFFCC"/>
              </a:solidFill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ea typeface="+mn-ea"/>
              </a:rPr>
              <a:t> In </a:t>
            </a:r>
            <a:r>
              <a:rPr lang="en-US" sz="2800" dirty="0">
                <a:solidFill>
                  <a:srgbClr val="CCFFCC"/>
                </a:solidFill>
                <a:ea typeface="+mn-ea"/>
              </a:rPr>
              <a:t>1920, the 19th Amendment was passed, giving women the right to vote. </a:t>
            </a:r>
          </a:p>
        </p:txBody>
      </p:sp>
    </p:spTree>
    <p:extLst>
      <p:ext uri="{BB962C8B-B14F-4D97-AF65-F5344CB8AC3E}">
        <p14:creationId xmlns:p14="http://schemas.microsoft.com/office/powerpoint/2010/main" val="38588601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Rise of Gangsters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Gangs in Cities</a:t>
            </a:r>
          </a:p>
          <a:p>
            <a:pPr lvl="1"/>
            <a:r>
              <a:rPr lang="en-US" dirty="0" smtClean="0"/>
              <a:t>Used profit from illegal alcohol to bribe police</a:t>
            </a:r>
          </a:p>
          <a:p>
            <a:pPr lvl="1"/>
            <a:r>
              <a:rPr lang="en-US" dirty="0" smtClean="0"/>
              <a:t>Wars between rival gangs</a:t>
            </a:r>
          </a:p>
          <a:p>
            <a:r>
              <a:rPr lang="en-US" dirty="0" smtClean="0">
                <a:solidFill>
                  <a:srgbClr val="CCFFCC"/>
                </a:solidFill>
              </a:rPr>
              <a:t>Al Capone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1925 – bootlegger</a:t>
            </a:r>
          </a:p>
          <a:p>
            <a:pPr lvl="2"/>
            <a:r>
              <a:rPr lang="en-US" dirty="0" smtClean="0">
                <a:solidFill>
                  <a:srgbClr val="CCFFCC"/>
                </a:solidFill>
              </a:rPr>
              <a:t>6 years of gang warfare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“Public Enemy Number One”</a:t>
            </a:r>
          </a:p>
          <a:p>
            <a:pPr lvl="1"/>
            <a:r>
              <a:rPr lang="en-US" dirty="0" smtClean="0"/>
              <a:t>Valentine’s Day 1929 – 7 unarmed members  of rival gang murdered, no conviction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Eventually arrested for income-tax evasion</a:t>
            </a:r>
            <a:endParaRPr lang="en-US" dirty="0">
              <a:solidFill>
                <a:srgbClr val="CC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CCFFCC"/>
                </a:solidFill>
                <a:ea typeface="+mj-ea"/>
              </a:rPr>
              <a:t>Carrie Chapman Catt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5344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CCFFCC"/>
                </a:solidFill>
                <a:ea typeface="+mn-ea"/>
              </a:rPr>
              <a:t>A notable leader of the women's suffrage movement in the early </a:t>
            </a:r>
            <a:r>
              <a:rPr lang="en-US" dirty="0" smtClean="0">
                <a:solidFill>
                  <a:srgbClr val="CCFFCC"/>
                </a:solidFill>
                <a:ea typeface="+mn-ea"/>
              </a:rPr>
              <a:t>1900s</a:t>
            </a:r>
          </a:p>
          <a:p>
            <a:pPr eaLnBrk="1" hangingPunct="1">
              <a:defRPr/>
            </a:pPr>
            <a:endParaRPr lang="en-US" dirty="0">
              <a:solidFill>
                <a:srgbClr val="CCFFCC"/>
              </a:solidFill>
              <a:ea typeface="+mn-ea"/>
            </a:endParaRPr>
          </a:p>
          <a:p>
            <a:pPr eaLnBrk="1" hangingPunct="1">
              <a:defRPr/>
            </a:pPr>
            <a:r>
              <a:rPr lang="en-US" dirty="0" smtClean="0">
                <a:ea typeface="+mn-ea"/>
              </a:rPr>
              <a:t>She </a:t>
            </a:r>
            <a:r>
              <a:rPr lang="en-US" dirty="0">
                <a:ea typeface="+mn-ea"/>
              </a:rPr>
              <a:t>and others won women's right to vote by holding meetings, protests, and speaking before government leaders. </a:t>
            </a:r>
            <a:endParaRPr lang="en-US" dirty="0" smtClean="0">
              <a:ea typeface="+mn-ea"/>
            </a:endParaRPr>
          </a:p>
          <a:p>
            <a:pPr eaLnBrk="1" hangingPunct="1">
              <a:defRPr/>
            </a:pPr>
            <a:endParaRPr lang="en-US" dirty="0">
              <a:ea typeface="+mn-ea"/>
            </a:endParaRPr>
          </a:p>
          <a:p>
            <a:pPr eaLnBrk="1" hangingPunct="1">
              <a:defRPr/>
            </a:pPr>
            <a:r>
              <a:rPr lang="en-US" dirty="0">
                <a:solidFill>
                  <a:schemeClr val="tx2"/>
                </a:solidFill>
                <a:ea typeface="+mn-ea"/>
              </a:rPr>
              <a:t>Catt held the position of </a:t>
            </a:r>
            <a:r>
              <a:rPr lang="en-US" dirty="0">
                <a:solidFill>
                  <a:srgbClr val="CCFFCC"/>
                </a:solidFill>
                <a:ea typeface="+mn-ea"/>
              </a:rPr>
              <a:t>president for National American Woman Suffrage Association in 1900-1904 and 1915-1920.</a:t>
            </a:r>
            <a:r>
              <a:rPr lang="en-US" dirty="0">
                <a:ea typeface="+mn-e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77555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Change in the 20s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Sex sells, used in advertising</a:t>
            </a:r>
          </a:p>
          <a:p>
            <a:r>
              <a:rPr lang="en-US" dirty="0" smtClean="0">
                <a:solidFill>
                  <a:srgbClr val="CCFFCC"/>
                </a:solidFill>
              </a:rPr>
              <a:t>Flappers – young women who wore shorter dresses, make up, smoked</a:t>
            </a:r>
          </a:p>
          <a:p>
            <a:r>
              <a:rPr lang="en-US" dirty="0" smtClean="0"/>
              <a:t>One piece bathing suits</a:t>
            </a:r>
          </a:p>
          <a:p>
            <a:r>
              <a:rPr lang="en-US" dirty="0" smtClean="0"/>
              <a:t>Sex more common amongst youngsters</a:t>
            </a:r>
          </a:p>
          <a:p>
            <a:r>
              <a:rPr lang="en-US" dirty="0" smtClean="0"/>
              <a:t>New psychological theories</a:t>
            </a:r>
          </a:p>
          <a:p>
            <a:pPr lvl="1"/>
            <a:r>
              <a:rPr lang="en-US" dirty="0" smtClean="0"/>
              <a:t>Freud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CCFFCC"/>
                </a:solidFill>
                <a:ea typeface="+mj-ea"/>
              </a:rPr>
              <a:t>The Flapper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rgbClr val="CCFFCC"/>
                </a:solidFill>
                <a:ea typeface="+mn-ea"/>
              </a:rPr>
              <a:t>An image often used in the advertisements of the 1920s</a:t>
            </a:r>
            <a:r>
              <a:rPr lang="en-US" dirty="0" smtClean="0">
                <a:solidFill>
                  <a:srgbClr val="CCFFCC"/>
                </a:solidFill>
                <a:ea typeface="+mn-ea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</a:rPr>
              <a:t> She was a slim woman with short hair and a short skirt who was free to dance and enjoy her freedom</a:t>
            </a:r>
            <a:r>
              <a:rPr lang="en-US" dirty="0" smtClean="0">
                <a:ea typeface="+mn-ea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ea typeface="+mn-ea"/>
              </a:rPr>
              <a:t>While </a:t>
            </a:r>
            <a:r>
              <a:rPr lang="en-US" dirty="0">
                <a:solidFill>
                  <a:srgbClr val="CCFFCC"/>
                </a:solidFill>
                <a:ea typeface="+mn-ea"/>
              </a:rPr>
              <a:t>only a small number of women were actually flappers in the 1920s</a:t>
            </a:r>
            <a:r>
              <a:rPr lang="en-US" dirty="0">
                <a:ea typeface="+mn-ea"/>
              </a:rPr>
              <a:t>, this image was a powerful and popular symbol of the changing role of women during this time. </a:t>
            </a:r>
          </a:p>
        </p:txBody>
      </p:sp>
    </p:spTree>
    <p:extLst>
      <p:ext uri="{BB962C8B-B14F-4D97-AF65-F5344CB8AC3E}">
        <p14:creationId xmlns:p14="http://schemas.microsoft.com/office/powerpoint/2010/main" val="24220208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 </a:t>
            </a:r>
            <a:r>
              <a:rPr lang="en-US" sz="5400" dirty="0">
                <a:ea typeface="+mj-ea"/>
              </a:rPr>
              <a:t>The </a:t>
            </a:r>
            <a:r>
              <a:rPr lang="en-US" sz="5400" dirty="0" smtClean="0">
                <a:ea typeface="+mj-ea"/>
              </a:rPr>
              <a:t>20</a:t>
            </a:r>
            <a:r>
              <a:rPr lang="en-US" sz="5400" dirty="0" smtClean="0">
                <a:latin typeface="Arial"/>
                <a:ea typeface="+mj-ea"/>
              </a:rPr>
              <a:t>’</a:t>
            </a:r>
            <a:r>
              <a:rPr lang="en-US" sz="5400" dirty="0" smtClean="0">
                <a:ea typeface="+mj-ea"/>
              </a:rPr>
              <a:t>s </a:t>
            </a:r>
            <a:r>
              <a:rPr lang="en-US" sz="5400" u="sng" dirty="0">
                <a:ea typeface="+mj-ea"/>
              </a:rPr>
              <a:t>is</a:t>
            </a:r>
            <a:r>
              <a:rPr lang="en-US" sz="5400" dirty="0">
                <a:ea typeface="+mj-ea"/>
              </a:rPr>
              <a:t> </a:t>
            </a:r>
            <a:r>
              <a:rPr lang="en-US" sz="5400" i="1" dirty="0">
                <a:solidFill>
                  <a:srgbClr val="CCFFCC"/>
                </a:solidFill>
                <a:ea typeface="+mj-ea"/>
              </a:rPr>
              <a:t>The Jazz Age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895600" y="914400"/>
            <a:ext cx="2317750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 u="sng" dirty="0">
                <a:solidFill>
                  <a:srgbClr val="FFFFFF"/>
                </a:solidFill>
                <a:latin typeface="Times New Roman" charset="0"/>
                <a:cs typeface="+mn-cs"/>
              </a:rPr>
              <a:t>The Flappers</a:t>
            </a:r>
          </a:p>
          <a:p>
            <a:pPr algn="ctr">
              <a:defRPr/>
            </a:pPr>
            <a:r>
              <a:rPr lang="en-US" sz="2800" b="0" dirty="0">
                <a:latin typeface="Times New Roman" charset="0"/>
                <a:cs typeface="+mn-cs"/>
              </a:rPr>
              <a:t>make up</a:t>
            </a:r>
          </a:p>
          <a:p>
            <a:pPr algn="ctr">
              <a:defRPr/>
            </a:pPr>
            <a:r>
              <a:rPr lang="en-US" sz="2800" b="0" dirty="0">
                <a:latin typeface="Times New Roman" charset="0"/>
                <a:cs typeface="+mn-cs"/>
              </a:rPr>
              <a:t>cigarettes</a:t>
            </a:r>
          </a:p>
          <a:p>
            <a:pPr algn="ctr">
              <a:defRPr/>
            </a:pPr>
            <a:r>
              <a:rPr lang="en-US" sz="2800" b="0" dirty="0">
                <a:latin typeface="Times New Roman" charset="0"/>
                <a:cs typeface="+mn-cs"/>
              </a:rPr>
              <a:t>short skirts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551613" y="2971800"/>
            <a:ext cx="2278062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 u="sng" dirty="0">
                <a:latin typeface="Times New Roman" charset="0"/>
                <a:cs typeface="+mn-cs"/>
              </a:rPr>
              <a:t>Musicians</a:t>
            </a:r>
          </a:p>
          <a:p>
            <a:pPr algn="ctr">
              <a:defRPr/>
            </a:pPr>
            <a:r>
              <a:rPr lang="en-US" b="0" dirty="0">
                <a:latin typeface="Times New Roman" charset="0"/>
                <a:cs typeface="+mn-cs"/>
              </a:rPr>
              <a:t>Louis Armstrong</a:t>
            </a:r>
          </a:p>
          <a:p>
            <a:pPr algn="ctr">
              <a:defRPr/>
            </a:pPr>
            <a:r>
              <a:rPr lang="en-US" b="0" dirty="0">
                <a:latin typeface="Times New Roman" charset="0"/>
                <a:cs typeface="+mn-cs"/>
              </a:rPr>
              <a:t>Duke Ellington</a:t>
            </a:r>
          </a:p>
          <a:p>
            <a:pPr algn="ctr">
              <a:defRPr/>
            </a:pPr>
            <a:r>
              <a:rPr lang="en-US" b="0" dirty="0">
                <a:latin typeface="Times New Roman" charset="0"/>
                <a:cs typeface="+mn-cs"/>
              </a:rPr>
              <a:t>Irving Berlin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28600" y="3200400"/>
            <a:ext cx="25273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u="sng" dirty="0">
                <a:solidFill>
                  <a:srgbClr val="FFFFFF"/>
                </a:solidFill>
                <a:latin typeface="Times New Roman" charset="0"/>
                <a:cs typeface="+mn-cs"/>
              </a:rPr>
              <a:t>Writers</a:t>
            </a:r>
          </a:p>
          <a:p>
            <a:pPr algn="ctr">
              <a:defRPr/>
            </a:pPr>
            <a:r>
              <a:rPr lang="en-US" b="0" dirty="0">
                <a:solidFill>
                  <a:srgbClr val="FFFFFF"/>
                </a:solidFill>
                <a:latin typeface="Times New Roman" charset="0"/>
                <a:cs typeface="+mn-cs"/>
              </a:rPr>
              <a:t>F. Scott Fitzgerald</a:t>
            </a:r>
          </a:p>
          <a:p>
            <a:pPr algn="ctr">
              <a:defRPr/>
            </a:pPr>
            <a:r>
              <a:rPr lang="en-US" b="0" dirty="0">
                <a:solidFill>
                  <a:srgbClr val="FFFFFF"/>
                </a:solidFill>
                <a:latin typeface="Times New Roman" charset="0"/>
                <a:cs typeface="+mn-cs"/>
              </a:rPr>
              <a:t>Ernest Hemingway</a:t>
            </a:r>
          </a:p>
        </p:txBody>
      </p:sp>
      <p:pic>
        <p:nvPicPr>
          <p:cNvPr id="14347" name="Picture 11" descr="flappers">
            <a:hlinkClick r:id="rId6" invalidUrl="http://uwadmnweb.uwyo.edu/ahc/jpgs/womenshistory2002/Women's History Web Photos/flappers.jpg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2674938" cy="2000250"/>
          </a:xfrm>
          <a:prstGeom prst="rect">
            <a:avLst/>
          </a:prstGeom>
          <a:noFill/>
          <a:ln w="698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53" name="Picture 17" descr="flappers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14400"/>
            <a:ext cx="1954213" cy="2000250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55" name="Picture 19" descr="000306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971800"/>
            <a:ext cx="1100138" cy="1679575"/>
          </a:xfrm>
          <a:prstGeom prst="rect">
            <a:avLst/>
          </a:prstGeom>
          <a:noFill/>
          <a:ln w="31750">
            <a:solidFill>
              <a:srgbClr val="CC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57" name="Picture 21" descr="fitzgerald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971800"/>
            <a:ext cx="1122363" cy="1676400"/>
          </a:xfrm>
          <a:prstGeom prst="rect">
            <a:avLst/>
          </a:prstGeom>
          <a:noFill/>
          <a:ln w="381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59" name="Picture 23" descr="ernest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648200"/>
            <a:ext cx="1568450" cy="1981200"/>
          </a:xfrm>
          <a:prstGeom prst="rect">
            <a:avLst/>
          </a:prstGeom>
          <a:noFill/>
          <a:ln w="508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61" name="Picture 25" descr="oldmangood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48200"/>
            <a:ext cx="1371600" cy="2000250"/>
          </a:xfrm>
          <a:prstGeom prst="rect">
            <a:avLst/>
          </a:prstGeom>
          <a:noFill/>
          <a:ln w="412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64" name="Picture 28" descr="Louis Armstrong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838200"/>
            <a:ext cx="1646238" cy="2125663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66" name="Picture 30" descr="The Duke Ellington band at the Cotton Club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800600"/>
            <a:ext cx="4191000" cy="1941513"/>
          </a:xfrm>
          <a:prstGeom prst="rect">
            <a:avLst/>
          </a:prstGeom>
          <a:noFill/>
          <a:ln w="603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1033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75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 autoUpdateAnimBg="0"/>
      <p:bldP spid="14339" grpId="0" autoUpdateAnimBg="0"/>
      <p:bldP spid="14340" grpId="0" build="p" autoUpdateAnimBg="0"/>
      <p:bldP spid="14341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Liberation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 Authors and works</a:t>
            </a:r>
          </a:p>
          <a:p>
            <a:r>
              <a:rPr lang="en-US" dirty="0" smtClean="0"/>
              <a:t>Mencken, Fitzgerald, Hemingway, Lewis, Eliot, O’Neil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Harlem Renaissance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Growth of African-American literature and art</a:t>
            </a:r>
          </a:p>
          <a:p>
            <a:pPr lvl="1"/>
            <a:r>
              <a:rPr lang="en-US" dirty="0" smtClean="0"/>
              <a:t>Centered in Harlem, NY</a:t>
            </a:r>
          </a:p>
          <a:p>
            <a:pPr lvl="1"/>
            <a:endParaRPr lang="en-US" dirty="0" smtClean="0">
              <a:solidFill>
                <a:srgbClr val="CCFFCC"/>
              </a:solidFill>
            </a:endParaRPr>
          </a:p>
          <a:p>
            <a:r>
              <a:rPr lang="en-US" dirty="0" smtClean="0">
                <a:solidFill>
                  <a:srgbClr val="CCFFCC"/>
                </a:solidFill>
              </a:rPr>
              <a:t>Jazz Music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Started in New Orleans</a:t>
            </a:r>
          </a:p>
          <a:p>
            <a:pPr lvl="1"/>
            <a:r>
              <a:rPr lang="en-US" dirty="0" smtClean="0"/>
              <a:t>“Jelly Roll” Morton, Duke Ellington, Bessie Smith, Louis Armstrong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Writers</a:t>
            </a:r>
          </a:p>
          <a:p>
            <a:pPr lvl="1"/>
            <a:r>
              <a:rPr lang="en-US" dirty="0" smtClean="0"/>
              <a:t>Langston Hughes, </a:t>
            </a:r>
            <a:r>
              <a:rPr lang="en-US" dirty="0" err="1" smtClean="0"/>
              <a:t>Zora</a:t>
            </a:r>
            <a:r>
              <a:rPr lang="en-US" dirty="0" smtClean="0"/>
              <a:t> Neale </a:t>
            </a:r>
            <a:r>
              <a:rPr lang="en-US" dirty="0" err="1" smtClean="0"/>
              <a:t>Husrton</a:t>
            </a:r>
            <a:r>
              <a:rPr lang="en-US" dirty="0" smtClean="0"/>
              <a:t>, Claude McKay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Marcus Garvey</a:t>
            </a:r>
          </a:p>
          <a:p>
            <a:pPr lvl="1"/>
            <a:r>
              <a:rPr lang="en-US" dirty="0" smtClean="0"/>
              <a:t>Founded United Negro Improvement Association</a:t>
            </a:r>
          </a:p>
          <a:p>
            <a:pPr lvl="2"/>
            <a:r>
              <a:rPr lang="en-US" dirty="0" smtClean="0"/>
              <a:t>Resettlement in Africa</a:t>
            </a:r>
          </a:p>
          <a:p>
            <a:pPr lvl="2"/>
            <a:r>
              <a:rPr lang="en-US" dirty="0" smtClean="0"/>
              <a:t>Sponsored businesses to keep money in African American community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CCFFCC"/>
                </a:solidFill>
                <a:ea typeface="+mj-ea"/>
              </a:rPr>
              <a:t>Langston Hughes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CCFFCC"/>
                </a:solidFill>
                <a:ea typeface="+mn-ea"/>
              </a:rPr>
              <a:t>An African American poet, playwright, and novelist</a:t>
            </a:r>
            <a:r>
              <a:rPr lang="en-US" sz="2800" dirty="0" smtClean="0">
                <a:solidFill>
                  <a:srgbClr val="CCFFCC"/>
                </a:solidFill>
                <a:ea typeface="+mn-ea"/>
              </a:rPr>
              <a:t>.</a:t>
            </a:r>
          </a:p>
          <a:p>
            <a:pPr eaLnBrk="1" hangingPunct="1">
              <a:defRPr/>
            </a:pPr>
            <a:endParaRPr lang="en-US" sz="1600" dirty="0">
              <a:ea typeface="+mn-ea"/>
            </a:endParaRPr>
          </a:p>
          <a:p>
            <a:pPr eaLnBrk="1" hangingPunct="1">
              <a:defRPr/>
            </a:pPr>
            <a:r>
              <a:rPr lang="en-US" sz="2800" dirty="0" smtClean="0">
                <a:ea typeface="+mn-ea"/>
              </a:rPr>
              <a:t>His </a:t>
            </a:r>
            <a:r>
              <a:rPr lang="en-US" sz="2800" dirty="0">
                <a:ea typeface="+mn-ea"/>
              </a:rPr>
              <a:t>ideas about African Americans greatly influenced the Harlem Renaissance</a:t>
            </a:r>
            <a:r>
              <a:rPr lang="en-US" sz="2800" dirty="0" smtClean="0">
                <a:ea typeface="+mn-ea"/>
              </a:rPr>
              <a:t>.</a:t>
            </a:r>
          </a:p>
          <a:p>
            <a:pPr lvl="1" eaLnBrk="1" hangingPunct="1">
              <a:defRPr/>
            </a:pPr>
            <a:r>
              <a:rPr lang="en-US" dirty="0">
                <a:ea typeface="+mn-ea"/>
              </a:rPr>
              <a:t>The </a:t>
            </a:r>
            <a:r>
              <a:rPr lang="en-US" b="1" dirty="0">
                <a:solidFill>
                  <a:srgbClr val="CCFFCC"/>
                </a:solidFill>
                <a:ea typeface="+mn-ea"/>
              </a:rPr>
              <a:t>Harlem Renaissance</a:t>
            </a:r>
            <a:r>
              <a:rPr lang="en-US" dirty="0">
                <a:solidFill>
                  <a:srgbClr val="CCFFCC"/>
                </a:solidFill>
                <a:ea typeface="+mn-ea"/>
              </a:rPr>
              <a:t> </a:t>
            </a:r>
            <a:r>
              <a:rPr lang="en-US" dirty="0">
                <a:solidFill>
                  <a:srgbClr val="FFFFFF"/>
                </a:solidFill>
                <a:ea typeface="+mn-ea"/>
              </a:rPr>
              <a:t>was </a:t>
            </a:r>
            <a:r>
              <a:rPr lang="en-US" dirty="0">
                <a:solidFill>
                  <a:srgbClr val="CCFFCC"/>
                </a:solidFill>
                <a:ea typeface="+mn-ea"/>
              </a:rPr>
              <a:t>the name given to the cultural, social, and artistic explosion that took place in </a:t>
            </a:r>
            <a:r>
              <a:rPr lang="en-US" b="1" u="sng" dirty="0">
                <a:solidFill>
                  <a:srgbClr val="CCFFCC"/>
                </a:solidFill>
                <a:ea typeface="+mn-ea"/>
              </a:rPr>
              <a:t>Harlem</a:t>
            </a:r>
            <a:r>
              <a:rPr lang="en-US" dirty="0">
                <a:solidFill>
                  <a:srgbClr val="CCFFCC"/>
                </a:solidFill>
                <a:ea typeface="+mn-ea"/>
              </a:rPr>
              <a:t> between the end of World War I and the middle of the 1930s</a:t>
            </a:r>
            <a:r>
              <a:rPr lang="en-US" dirty="0" smtClean="0">
                <a:solidFill>
                  <a:srgbClr val="CCFFCC"/>
                </a:solidFill>
                <a:ea typeface="+mn-ea"/>
              </a:rPr>
              <a:t>.</a:t>
            </a:r>
          </a:p>
          <a:p>
            <a:pPr lvl="1" eaLnBrk="1" hangingPunct="1">
              <a:defRPr/>
            </a:pPr>
            <a:endParaRPr lang="en-US" sz="2000" dirty="0">
              <a:ea typeface="+mn-ea"/>
            </a:endParaRPr>
          </a:p>
          <a:p>
            <a:pPr eaLnBrk="1" hangingPunct="1">
              <a:defRPr/>
            </a:pPr>
            <a:r>
              <a:rPr lang="en-US" sz="2800" dirty="0" smtClean="0">
                <a:ea typeface="+mn-ea"/>
              </a:rPr>
              <a:t> </a:t>
            </a:r>
            <a:r>
              <a:rPr lang="en-US" sz="2800" i="1" dirty="0">
                <a:ea typeface="+mn-ea"/>
              </a:rPr>
              <a:t>Not Without Laughter</a:t>
            </a:r>
            <a:r>
              <a:rPr lang="en-US" sz="2800" dirty="0">
                <a:ea typeface="+mn-ea"/>
              </a:rPr>
              <a:t> and </a:t>
            </a:r>
            <a:r>
              <a:rPr lang="en-US" sz="2800" i="1" dirty="0">
                <a:ea typeface="+mn-ea"/>
              </a:rPr>
              <a:t>The Dream Keeper</a:t>
            </a:r>
            <a:r>
              <a:rPr lang="en-US" sz="2800" dirty="0">
                <a:ea typeface="+mn-ea"/>
              </a:rPr>
              <a:t> are two of his more well-known pieces of literature. </a:t>
            </a:r>
          </a:p>
        </p:txBody>
      </p:sp>
    </p:spTree>
    <p:extLst>
      <p:ext uri="{BB962C8B-B14F-4D97-AF65-F5344CB8AC3E}">
        <p14:creationId xmlns:p14="http://schemas.microsoft.com/office/powerpoint/2010/main" val="368384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7772400" cy="63595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CCFFCC"/>
                </a:solidFill>
                <a:ea typeface="+mn-ea"/>
              </a:rPr>
              <a:t>Louis Armstrong</a:t>
            </a:r>
            <a:r>
              <a:rPr lang="en-US" dirty="0">
                <a:ea typeface="+mn-ea"/>
              </a:rPr>
              <a:t>, </a:t>
            </a:r>
            <a:br>
              <a:rPr lang="en-US" dirty="0">
                <a:ea typeface="+mn-ea"/>
              </a:rPr>
            </a:br>
            <a:r>
              <a:rPr lang="en-US" dirty="0">
                <a:ea typeface="+mn-ea"/>
              </a:rPr>
              <a:t>sometimes called ―</a:t>
            </a:r>
            <a:r>
              <a:rPr lang="en-US" dirty="0" err="1">
                <a:ea typeface="+mn-ea"/>
              </a:rPr>
              <a:t>Satchmo</a:t>
            </a:r>
            <a:r>
              <a:rPr lang="en-US" dirty="0" smtClean="0">
                <a:ea typeface="+mn-ea"/>
              </a:rPr>
              <a:t>, became </a:t>
            </a:r>
            <a:r>
              <a:rPr lang="en-US" dirty="0">
                <a:ea typeface="+mn-ea"/>
              </a:rPr>
              <a:t>known while playing with the Creole Jazz Band and later </a:t>
            </a:r>
            <a:r>
              <a:rPr lang="en-US" dirty="0">
                <a:solidFill>
                  <a:srgbClr val="CCFFCC"/>
                </a:solidFill>
                <a:ea typeface="+mn-ea"/>
              </a:rPr>
              <a:t>became one of the biggest stars of jazz music because of his sense of rhythm and his improvisational skills </a:t>
            </a:r>
            <a:br>
              <a:rPr lang="en-US" dirty="0">
                <a:solidFill>
                  <a:srgbClr val="CCFFCC"/>
                </a:solidFill>
                <a:ea typeface="+mn-ea"/>
              </a:rPr>
            </a:br>
            <a:endParaRPr lang="en-US" dirty="0" smtClean="0">
              <a:solidFill>
                <a:srgbClr val="CCFFCC"/>
              </a:solidFill>
              <a:ea typeface="+mn-ea"/>
            </a:endParaRPr>
          </a:p>
          <a:p>
            <a:pPr eaLnBrk="1" hangingPunct="1">
              <a:defRPr/>
            </a:pPr>
            <a:endParaRPr lang="en-US" sz="2400" dirty="0">
              <a:solidFill>
                <a:srgbClr val="CCFFCC"/>
              </a:solidFill>
            </a:endParaRPr>
          </a:p>
          <a:p>
            <a:pPr>
              <a:defRPr/>
            </a:pPr>
            <a:r>
              <a:rPr lang="ja-JP" altLang="en-US" sz="2400" dirty="0">
                <a:latin typeface="Arial"/>
              </a:rPr>
              <a:t>“</a:t>
            </a:r>
            <a:r>
              <a:rPr lang="en-US" sz="2400" dirty="0"/>
              <a:t>What a Wonderful World</a:t>
            </a:r>
            <a:r>
              <a:rPr lang="ja-JP" altLang="en-US" sz="2400" dirty="0">
                <a:latin typeface="Arial"/>
              </a:rPr>
              <a:t>”</a:t>
            </a:r>
            <a:endParaRPr lang="en-US" sz="2400" dirty="0"/>
          </a:p>
          <a:p>
            <a:pPr>
              <a:defRPr/>
            </a:pPr>
            <a:r>
              <a:rPr lang="ja-JP" altLang="en-US" sz="2400" dirty="0">
                <a:latin typeface="Arial"/>
              </a:rPr>
              <a:t>“</a:t>
            </a:r>
            <a:r>
              <a:rPr lang="en-US" sz="2400" dirty="0"/>
              <a:t>Hello Dolly</a:t>
            </a:r>
            <a:r>
              <a:rPr lang="ja-JP" altLang="en-US" sz="2400" dirty="0">
                <a:latin typeface="Arial"/>
              </a:rPr>
              <a:t>”</a:t>
            </a:r>
            <a:endParaRPr lang="en-US" sz="2400" dirty="0"/>
          </a:p>
          <a:p>
            <a:pPr>
              <a:defRPr/>
            </a:pPr>
            <a:r>
              <a:rPr lang="ja-JP" altLang="en-US" sz="2400" dirty="0">
                <a:latin typeface="Arial"/>
              </a:rPr>
              <a:t>“</a:t>
            </a:r>
            <a:r>
              <a:rPr lang="en-US" sz="2400" dirty="0"/>
              <a:t>Mack the Knife</a:t>
            </a:r>
            <a:r>
              <a:rPr lang="ja-JP" altLang="en-US" sz="2400" dirty="0">
                <a:latin typeface="Arial"/>
              </a:rPr>
              <a:t>”</a:t>
            </a:r>
            <a:endParaRPr lang="en-US" sz="2400" dirty="0"/>
          </a:p>
          <a:p>
            <a:pPr eaLnBrk="1" hangingPunct="1">
              <a:defRPr/>
            </a:pPr>
            <a:endParaRPr lang="en-US" dirty="0" smtClean="0">
              <a:ea typeface="+mn-ea"/>
            </a:endParaRPr>
          </a:p>
        </p:txBody>
      </p:sp>
      <p:pic>
        <p:nvPicPr>
          <p:cNvPr id="38914" name="Picture 6" descr="Louis+Armstrong-100x1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3813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4689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CCFFCC"/>
                </a:solidFill>
                <a:ea typeface="+mj-ea"/>
              </a:rPr>
              <a:t>Irving Berlin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>
                <a:ea typeface="+mn-ea"/>
              </a:rPr>
              <a:t>Irving Berlin </a:t>
            </a:r>
            <a:r>
              <a:rPr lang="en-US" sz="2400" dirty="0">
                <a:solidFill>
                  <a:srgbClr val="CCFFCC"/>
                </a:solidFill>
                <a:ea typeface="+mn-ea"/>
              </a:rPr>
              <a:t>created many famous songs for Broadway musicals.</a:t>
            </a:r>
          </a:p>
          <a:p>
            <a:pPr eaLnBrk="1" hangingPunct="1">
              <a:defRPr/>
            </a:pPr>
            <a:r>
              <a:rPr lang="en-US" sz="2400" dirty="0">
                <a:ea typeface="+mn-ea"/>
              </a:rPr>
              <a:t> </a:t>
            </a:r>
            <a:r>
              <a:rPr lang="en-US" sz="2400" dirty="0">
                <a:solidFill>
                  <a:srgbClr val="CCFFCC"/>
                </a:solidFill>
                <a:ea typeface="+mn-ea"/>
              </a:rPr>
              <a:t>Berlin also wrote patriotic music; his most famous song was "God Bless America.</a:t>
            </a:r>
          </a:p>
          <a:p>
            <a:pPr eaLnBrk="1" hangingPunct="1">
              <a:defRPr/>
            </a:pPr>
            <a:r>
              <a:rPr lang="en-US" sz="2400" dirty="0">
                <a:ea typeface="+mn-ea"/>
              </a:rPr>
              <a:t>" He composed all of the music for seventeen movies and twenty-one Broadway musicals. </a:t>
            </a:r>
          </a:p>
          <a:p>
            <a:pPr eaLnBrk="1" hangingPunct="1">
              <a:defRPr/>
            </a:pPr>
            <a:r>
              <a:rPr lang="en-US" sz="2400" dirty="0">
                <a:ea typeface="+mn-ea"/>
              </a:rPr>
              <a:t>Tin Pan Alley-Flatiron District </a:t>
            </a:r>
            <a:r>
              <a:rPr lang="en-US" sz="2400" dirty="0" smtClean="0">
                <a:ea typeface="+mn-ea"/>
              </a:rPr>
              <a:t>NYC</a:t>
            </a:r>
          </a:p>
          <a:p>
            <a:pPr eaLnBrk="1" hangingPunct="1">
              <a:defRPr/>
            </a:pPr>
            <a:endParaRPr lang="en-US" sz="2000" dirty="0"/>
          </a:p>
          <a:p>
            <a:pPr>
              <a:defRPr/>
            </a:pPr>
            <a:r>
              <a:rPr lang="ja-JP" altLang="en-US" sz="2000" dirty="0">
                <a:latin typeface="Arial"/>
              </a:rPr>
              <a:t>“</a:t>
            </a:r>
            <a:r>
              <a:rPr lang="en-US" sz="2000" dirty="0"/>
              <a:t>God Bless America:</a:t>
            </a:r>
          </a:p>
          <a:p>
            <a:pPr>
              <a:defRPr/>
            </a:pPr>
            <a:r>
              <a:rPr lang="ja-JP" altLang="en-US" sz="2000" dirty="0">
                <a:latin typeface="Arial"/>
              </a:rPr>
              <a:t>“</a:t>
            </a:r>
            <a:r>
              <a:rPr lang="en-US" sz="2000" dirty="0"/>
              <a:t>Blue Skies</a:t>
            </a:r>
            <a:r>
              <a:rPr lang="ja-JP" altLang="en-US" sz="2000" dirty="0">
                <a:latin typeface="Arial"/>
              </a:rPr>
              <a:t>”</a:t>
            </a:r>
            <a:endParaRPr lang="en-US" sz="2000" dirty="0"/>
          </a:p>
          <a:p>
            <a:pPr>
              <a:defRPr/>
            </a:pPr>
            <a:r>
              <a:rPr lang="ja-JP" altLang="en-US" sz="2000" dirty="0">
                <a:latin typeface="Arial"/>
              </a:rPr>
              <a:t>“</a:t>
            </a:r>
            <a:r>
              <a:rPr lang="en-US" sz="2000" dirty="0" err="1"/>
              <a:t>Puttin</a:t>
            </a:r>
            <a:r>
              <a:rPr lang="en-US" sz="2000" dirty="0"/>
              <a:t> on the Ritz</a:t>
            </a:r>
            <a:r>
              <a:rPr lang="ja-JP" altLang="en-US" sz="2000" dirty="0">
                <a:latin typeface="Arial"/>
              </a:rPr>
              <a:t>”</a:t>
            </a:r>
            <a:endParaRPr lang="en-US" sz="2000" dirty="0"/>
          </a:p>
          <a:p>
            <a:pPr>
              <a:defRPr/>
            </a:pPr>
            <a:r>
              <a:rPr lang="ja-JP" altLang="en-US" sz="2000" dirty="0">
                <a:latin typeface="Arial"/>
              </a:rPr>
              <a:t>“</a:t>
            </a:r>
            <a:r>
              <a:rPr lang="en-US" sz="2000" dirty="0"/>
              <a:t>There's No Business Like Show Business</a:t>
            </a:r>
            <a:r>
              <a:rPr lang="ja-JP" altLang="en-US" sz="2000" dirty="0">
                <a:latin typeface="Arial"/>
              </a:rPr>
              <a:t>”</a:t>
            </a:r>
            <a:endParaRPr lang="en-US" sz="2000" dirty="0"/>
          </a:p>
          <a:p>
            <a:pPr>
              <a:defRPr/>
            </a:pPr>
            <a:r>
              <a:rPr lang="ja-JP" altLang="en-US" sz="2000" dirty="0">
                <a:latin typeface="Arial"/>
              </a:rPr>
              <a:t>“</a:t>
            </a:r>
            <a:r>
              <a:rPr lang="en-US" sz="2000" dirty="0"/>
              <a:t>White Christmas</a:t>
            </a:r>
            <a:r>
              <a:rPr lang="ja-JP" altLang="en-US" sz="2000" dirty="0">
                <a:latin typeface="Arial"/>
              </a:rPr>
              <a:t>”</a:t>
            </a:r>
            <a:endParaRPr lang="en-US" sz="2000" dirty="0"/>
          </a:p>
          <a:p>
            <a:pPr eaLnBrk="1" hangingPunct="1">
              <a:defRPr/>
            </a:pPr>
            <a:endParaRPr lang="en-US" dirty="0">
              <a:ea typeface="+mn-ea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131224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FFCC"/>
                </a:solidFill>
              </a:rPr>
              <a:t>The Bull Market</a:t>
            </a:r>
            <a:endParaRPr lang="en-US" dirty="0">
              <a:solidFill>
                <a:srgbClr val="CCFF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Speculation</a:t>
            </a:r>
          </a:p>
          <a:p>
            <a:pPr lvl="1"/>
            <a:r>
              <a:rPr lang="en-US" dirty="0" smtClean="0"/>
              <a:t>Hundreds of banks fail annually </a:t>
            </a:r>
          </a:p>
          <a:p>
            <a:pPr lvl="1"/>
            <a:r>
              <a:rPr lang="en-US" dirty="0" smtClean="0"/>
              <a:t>Real Estate</a:t>
            </a:r>
          </a:p>
          <a:p>
            <a:pPr lvl="1"/>
            <a:r>
              <a:rPr lang="en-US" dirty="0" smtClean="0"/>
              <a:t>Stock Exchange</a:t>
            </a:r>
          </a:p>
          <a:p>
            <a:pPr lvl="2"/>
            <a:r>
              <a:rPr lang="en-US" dirty="0" smtClean="0"/>
              <a:t>People invest all money, boom or bust</a:t>
            </a:r>
          </a:p>
          <a:p>
            <a:r>
              <a:rPr lang="en-US" dirty="0" smtClean="0"/>
              <a:t>Stocks on Margin</a:t>
            </a:r>
          </a:p>
          <a:p>
            <a:pPr lvl="1"/>
            <a:r>
              <a:rPr lang="en-US" dirty="0" smtClean="0"/>
              <a:t>Small down payment, rest due later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3" name="Picture 13" descr="hooch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03325"/>
            <a:ext cx="6934200" cy="565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0"/>
            <a:ext cx="3810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>
                <a:ea typeface="+mj-ea"/>
              </a:rPr>
              <a:t>Prohibition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0" y="379413"/>
            <a:ext cx="29289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Britannic Bold" charset="0"/>
                <a:cs typeface="+mn-cs"/>
              </a:rPr>
              <a:t>18</a:t>
            </a:r>
            <a:r>
              <a:rPr lang="en-US" sz="2800" baseline="30000" dirty="0">
                <a:latin typeface="Britannic Bold" charset="0"/>
                <a:cs typeface="+mn-cs"/>
              </a:rPr>
              <a:t>th</a:t>
            </a:r>
            <a:r>
              <a:rPr lang="en-US" sz="2800" dirty="0">
                <a:latin typeface="Britannic Bold" charset="0"/>
                <a:cs typeface="+mn-cs"/>
              </a:rPr>
              <a:t>  Amendment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248400" y="381000"/>
            <a:ext cx="2686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  <a:latin typeface="Times New Roman" charset="0"/>
                <a:cs typeface="+mn-cs"/>
              </a:rPr>
              <a:t>Volstead Act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990600" y="3048000"/>
            <a:ext cx="1946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chemeClr val="tx2"/>
                </a:solidFill>
                <a:latin typeface="Times New Roman" charset="0"/>
                <a:cs typeface="+mn-cs"/>
              </a:rPr>
              <a:t>Gangsters</a:t>
            </a:r>
          </a:p>
        </p:txBody>
      </p:sp>
      <p:pic>
        <p:nvPicPr>
          <p:cNvPr id="20505" name="Picture 25" descr="moonshiners_bootleggers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914400"/>
            <a:ext cx="2243138" cy="2743200"/>
          </a:xfrm>
          <a:prstGeom prst="rect">
            <a:avLst/>
          </a:prstGeom>
          <a:noFill/>
          <a:ln w="508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7" name="Picture 27" descr="bootleggers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371600"/>
            <a:ext cx="2667000" cy="1887538"/>
          </a:xfrm>
          <a:prstGeom prst="rect">
            <a:avLst/>
          </a:prstGeom>
          <a:noFill/>
          <a:ln w="476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1" name="Picture 31" descr="AI_jan25_19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1412875" cy="2225675"/>
          </a:xfrm>
          <a:prstGeom prst="rect">
            <a:avLst/>
          </a:prstGeom>
          <a:noFill/>
          <a:ln w="476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19" name="WordArt 39"/>
          <p:cNvSpPr>
            <a:spLocks noChangeArrowheads="1" noChangeShapeType="1" noTextEdit="1"/>
          </p:cNvSpPr>
          <p:nvPr/>
        </p:nvSpPr>
        <p:spPr bwMode="auto">
          <a:xfrm>
            <a:off x="5761038" y="3581400"/>
            <a:ext cx="3382962" cy="6477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>
                <a:ln w="9525" cap="sq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untouchables</a:t>
            </a:r>
          </a:p>
        </p:txBody>
      </p:sp>
      <p:pic>
        <p:nvPicPr>
          <p:cNvPr id="20521" name="Picture 41" descr="DailyMirro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038600"/>
            <a:ext cx="210343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3" name="Picture 43" descr="image?id=61909&amp;rendTypeId=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86200"/>
            <a:ext cx="23145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6" name="Picture 46" descr="44288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71900"/>
            <a:ext cx="2438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7" name="Rectangle 47"/>
          <p:cNvSpPr>
            <a:spLocks noChangeArrowheads="1"/>
          </p:cNvSpPr>
          <p:nvPr/>
        </p:nvSpPr>
        <p:spPr bwMode="auto">
          <a:xfrm>
            <a:off x="685800" y="6019800"/>
            <a:ext cx="201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0000"/>
                </a:solidFill>
                <a:cs typeface="+mn-cs"/>
              </a:rPr>
              <a:t>Al Capone</a:t>
            </a:r>
          </a:p>
        </p:txBody>
      </p:sp>
    </p:spTree>
    <p:extLst>
      <p:ext uri="{BB962C8B-B14F-4D97-AF65-F5344CB8AC3E}">
        <p14:creationId xmlns:p14="http://schemas.microsoft.com/office/powerpoint/2010/main" val="22090734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20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05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0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0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4" grpId="0" autoUpdateAnimBg="0"/>
      <p:bldP spid="20485" grpId="0" autoUpdateAnimBg="0"/>
      <p:bldP spid="20486" grpId="0" autoUpdateAnimBg="0"/>
      <p:bldP spid="20519" grpId="0" animBg="1"/>
      <p:bldP spid="2052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Finance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Debt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Soaring national debt</a:t>
            </a:r>
          </a:p>
          <a:p>
            <a:pPr lvl="1"/>
            <a:r>
              <a:rPr lang="en-US" dirty="0" smtClean="0"/>
              <a:t>1.1 billion in 1914, 24 billion in 1921</a:t>
            </a:r>
          </a:p>
          <a:p>
            <a:pPr lvl="1"/>
            <a:r>
              <a:rPr lang="en-US" dirty="0" smtClean="0"/>
              <a:t>Surplus funds used to pay debt</a:t>
            </a:r>
          </a:p>
          <a:p>
            <a:pPr lvl="1"/>
            <a:r>
              <a:rPr lang="en-US" dirty="0" smtClean="0"/>
              <a:t>Bureau of Budget created in 1921 to make projections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CCFFCC"/>
                </a:solidFill>
              </a:rPr>
              <a:t>Taxes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Kept low</a:t>
            </a:r>
          </a:p>
          <a:p>
            <a:pPr lvl="2"/>
            <a:r>
              <a:rPr lang="en-US" dirty="0" smtClean="0"/>
              <a:t>Mellon believes high taxes discourage business expansion</a:t>
            </a:r>
          </a:p>
          <a:p>
            <a:pPr lvl="2"/>
            <a:r>
              <a:rPr lang="en-US" dirty="0" smtClean="0"/>
              <a:t>Rich will invest in tax-free securities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Lowers taxes on wealthy</a:t>
            </a:r>
          </a:p>
          <a:p>
            <a:pPr lvl="2"/>
            <a:r>
              <a:rPr lang="en-US" dirty="0" smtClean="0"/>
              <a:t>Tax burden shifted to middle-class</a:t>
            </a:r>
          </a:p>
          <a:p>
            <a:r>
              <a:rPr lang="en-US" dirty="0" smtClean="0">
                <a:solidFill>
                  <a:srgbClr val="CCFFCC"/>
                </a:solidFill>
              </a:rPr>
              <a:t>Results of policy</a:t>
            </a:r>
          </a:p>
          <a:p>
            <a:pPr lvl="1"/>
            <a:r>
              <a:rPr lang="en-US" dirty="0" smtClean="0"/>
              <a:t>National debt reduced by $10 million</a:t>
            </a:r>
          </a:p>
          <a:p>
            <a:pPr lvl="1"/>
            <a:r>
              <a:rPr lang="en-US" dirty="0" smtClean="0"/>
              <a:t>Critics believe debt should have shrunk quicker</a:t>
            </a:r>
          </a:p>
          <a:p>
            <a:pPr lvl="1"/>
            <a:r>
              <a:rPr lang="en-US" dirty="0" smtClean="0"/>
              <a:t>Accused of encouraging bull market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457200"/>
            <a:ext cx="7772400" cy="152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ea typeface="+mj-ea"/>
              </a:rPr>
              <a:t>0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400"/>
            <a:ext cx="4572000" cy="6705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CA" sz="2000" dirty="0" smtClean="0">
                <a:ea typeface="+mn-ea"/>
              </a:rPr>
              <a:t>in </a:t>
            </a:r>
            <a:r>
              <a:rPr lang="en-CA" sz="2000" dirty="0">
                <a:ea typeface="+mn-ea"/>
              </a:rPr>
              <a:t>WWI, temperance became a patriotic movement. - drunkenness caused low productivity &amp; inefficiency, and alcohol needed to treat the wounded </a:t>
            </a:r>
            <a:endParaRPr lang="en-CA" sz="2000" dirty="0" smtClean="0"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CA" sz="2000" dirty="0"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CA" sz="2000" dirty="0">
                <a:ea typeface="+mn-ea"/>
              </a:rPr>
              <a:t>a difficult law to enforce... organized crime, speakeasies, bootleggers were on the </a:t>
            </a:r>
            <a:r>
              <a:rPr lang="en-CA" sz="2000" dirty="0" smtClean="0">
                <a:ea typeface="+mn-ea"/>
              </a:rPr>
              <a:t>rise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CA" sz="2000" dirty="0"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CA" sz="2000" dirty="0">
                <a:ea typeface="+mn-ea"/>
              </a:rPr>
              <a:t>Al Capone virtually controlled Chicago in this period -  capitalism at its zenith</a:t>
            </a:r>
            <a:r>
              <a:rPr lang="en-CA" sz="2000" dirty="0" smtClean="0">
                <a:ea typeface="+mn-ea"/>
              </a:rPr>
              <a:t>…</a:t>
            </a:r>
          </a:p>
          <a:p>
            <a:pPr eaLnBrk="1" hangingPunct="1">
              <a:lnSpc>
                <a:spcPct val="90000"/>
              </a:lnSpc>
              <a:defRPr/>
            </a:pPr>
            <a:endParaRPr lang="en-CA" sz="2000" dirty="0"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CA" sz="2800" dirty="0">
                <a:solidFill>
                  <a:srgbClr val="CCFFCC"/>
                </a:solidFill>
                <a:ea typeface="+mn-ea"/>
              </a:rPr>
              <a:t>Prohibition finally ended in 1933 w/ the 21st </a:t>
            </a:r>
            <a:r>
              <a:rPr lang="en-CA" sz="2800" dirty="0" smtClean="0">
                <a:solidFill>
                  <a:srgbClr val="CCFFCC"/>
                </a:solidFill>
                <a:ea typeface="+mn-ea"/>
              </a:rPr>
              <a:t>Amendment</a:t>
            </a:r>
          </a:p>
          <a:p>
            <a:pPr eaLnBrk="1" hangingPunct="1">
              <a:lnSpc>
                <a:spcPct val="90000"/>
              </a:lnSpc>
              <a:defRPr/>
            </a:pPr>
            <a:endParaRPr lang="en-CA" sz="2000" dirty="0">
              <a:solidFill>
                <a:schemeClr val="tx2"/>
              </a:solidFill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CA" sz="2000" dirty="0">
                <a:ea typeface="+mn-ea"/>
              </a:rPr>
              <a:t>forced organized crime to pursue other interests…</a:t>
            </a:r>
            <a:endParaRPr lang="en-US" sz="2000" dirty="0">
              <a:ea typeface="+mn-ea"/>
            </a:endParaRPr>
          </a:p>
        </p:txBody>
      </p:sp>
      <p:pic>
        <p:nvPicPr>
          <p:cNvPr id="51205" name="Picture 5" descr="pr079-temper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0"/>
            <a:ext cx="426402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7" descr="asset_upload_file998_122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100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3680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and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Rockefeller Foundation – wiped out hookworm by 1920s</a:t>
            </a:r>
          </a:p>
          <a:p>
            <a:r>
              <a:rPr lang="en-US" dirty="0" smtClean="0"/>
              <a:t>Life expectancy </a:t>
            </a:r>
          </a:p>
          <a:p>
            <a:pPr lvl="1"/>
            <a:r>
              <a:rPr lang="en-US" dirty="0" smtClean="0"/>
              <a:t>1901 – 50 years</a:t>
            </a:r>
          </a:p>
          <a:p>
            <a:pPr lvl="1"/>
            <a:r>
              <a:rPr lang="en-US" dirty="0" smtClean="0"/>
              <a:t>1929 – 59 years</a:t>
            </a:r>
          </a:p>
          <a:p>
            <a:r>
              <a:rPr lang="en-US" dirty="0" smtClean="0">
                <a:solidFill>
                  <a:srgbClr val="CCFFCC"/>
                </a:solidFill>
              </a:rPr>
              <a:t>States require students to attend school until 16 or 18</a:t>
            </a:r>
          </a:p>
          <a:p>
            <a:pPr lvl="1"/>
            <a:r>
              <a:rPr lang="en-US" dirty="0" smtClean="0"/>
              <a:t>1 in 4 graduate by 1920s</a:t>
            </a:r>
          </a:p>
          <a:p>
            <a:r>
              <a:rPr lang="en-US" dirty="0" smtClean="0">
                <a:solidFill>
                  <a:srgbClr val="CCFFCC"/>
                </a:solidFill>
              </a:rPr>
              <a:t>John Dewey</a:t>
            </a:r>
          </a:p>
          <a:p>
            <a:pPr lvl="1"/>
            <a:r>
              <a:rPr lang="en-US" dirty="0" smtClean="0"/>
              <a:t>Columbia University Professor 1904 - 1930</a:t>
            </a:r>
          </a:p>
          <a:p>
            <a:pPr lvl="2"/>
            <a:r>
              <a:rPr lang="en-US" dirty="0" smtClean="0"/>
              <a:t>Progressive education</a:t>
            </a:r>
          </a:p>
          <a:p>
            <a:pPr lvl="3"/>
            <a:r>
              <a:rPr lang="en-US" dirty="0" smtClean="0"/>
              <a:t>Learning by doing</a:t>
            </a:r>
          </a:p>
          <a:p>
            <a:pPr lvl="3"/>
            <a:r>
              <a:rPr lang="en-US" dirty="0" smtClean="0"/>
              <a:t>Life long learning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Monkey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Fundamentalists attempt to ban teaching of Evolution</a:t>
            </a:r>
          </a:p>
          <a:p>
            <a:r>
              <a:rPr lang="en-US" dirty="0" smtClean="0">
                <a:solidFill>
                  <a:srgbClr val="CCFFCC"/>
                </a:solidFill>
              </a:rPr>
              <a:t>Scopes Trial - 1925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Scopes teaches evolution in Dayton, TN</a:t>
            </a:r>
          </a:p>
          <a:p>
            <a:pPr lvl="1"/>
            <a:r>
              <a:rPr lang="en-US" dirty="0" smtClean="0"/>
              <a:t>ACLU sends Clarence Darrow to defend Scopes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William Jennings Bryan leads prosecution</a:t>
            </a:r>
          </a:p>
          <a:p>
            <a:pPr lvl="2"/>
            <a:r>
              <a:rPr lang="en-US" dirty="0" smtClean="0"/>
              <a:t>Called to stand as expert on Bible</a:t>
            </a:r>
          </a:p>
          <a:p>
            <a:pPr lvl="2"/>
            <a:r>
              <a:rPr lang="en-US" dirty="0" smtClean="0"/>
              <a:t>Made to look foolish by Darrow</a:t>
            </a:r>
          </a:p>
          <a:p>
            <a:pPr lvl="2"/>
            <a:r>
              <a:rPr lang="en-US" dirty="0" smtClean="0"/>
              <a:t>Dies 5 days after trial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Scopes found guilty, fined $100, </a:t>
            </a:r>
            <a:r>
              <a:rPr lang="en-US" dirty="0" smtClean="0"/>
              <a:t>never paid</a:t>
            </a:r>
          </a:p>
          <a:p>
            <a:pPr lvl="2"/>
            <a:r>
              <a:rPr lang="en-US" dirty="0" smtClean="0"/>
              <a:t>Law repealed in 1967</a:t>
            </a:r>
          </a:p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Fundamentalists ridiculed, but still important</a:t>
            </a:r>
          </a:p>
          <a:p>
            <a:pPr lvl="1"/>
            <a:r>
              <a:rPr lang="en-US" dirty="0" smtClean="0"/>
              <a:t>More Christians reconcile science and religion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Mass-Consumption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Economic Expansion</a:t>
            </a:r>
          </a:p>
          <a:p>
            <a:pPr lvl="1"/>
            <a:r>
              <a:rPr lang="en-US" dirty="0" smtClean="0"/>
              <a:t>Secretary of Treasury Andrew Mellon </a:t>
            </a:r>
            <a:r>
              <a:rPr lang="en-US" dirty="0"/>
              <a:t>e</a:t>
            </a:r>
            <a:r>
              <a:rPr lang="en-US" dirty="0" smtClean="0"/>
              <a:t>ncourages investment</a:t>
            </a:r>
          </a:p>
          <a:p>
            <a:pPr lvl="1"/>
            <a:r>
              <a:rPr lang="en-US" dirty="0" smtClean="0"/>
              <a:t>New inventions increase productivity</a:t>
            </a:r>
          </a:p>
          <a:p>
            <a:pPr lvl="1"/>
            <a:r>
              <a:rPr lang="en-US" dirty="0" smtClean="0"/>
              <a:t>Assembly line production</a:t>
            </a:r>
          </a:p>
          <a:p>
            <a:pPr lvl="1"/>
            <a:r>
              <a:rPr lang="en-US" dirty="0" smtClean="0"/>
              <a:t>Higher standard of living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Industries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Electric Power replaces steam</a:t>
            </a:r>
          </a:p>
          <a:p>
            <a:r>
              <a:rPr lang="en-US" dirty="0" smtClean="0"/>
              <a:t>More efficient use of workers</a:t>
            </a:r>
          </a:p>
          <a:p>
            <a:r>
              <a:rPr lang="en-US" dirty="0" smtClean="0"/>
              <a:t>Research reduces production costs</a:t>
            </a:r>
          </a:p>
          <a:p>
            <a:r>
              <a:rPr lang="en-US" dirty="0" smtClean="0"/>
              <a:t>Manufacturing expands</a:t>
            </a:r>
          </a:p>
          <a:p>
            <a:pPr lvl="1"/>
            <a:r>
              <a:rPr lang="en-US" dirty="0" smtClean="0"/>
              <a:t>Overproduction by late 1920s</a:t>
            </a:r>
          </a:p>
          <a:p>
            <a:r>
              <a:rPr lang="en-US" dirty="0" smtClean="0"/>
              <a:t>Buying on Credit</a:t>
            </a:r>
          </a:p>
          <a:p>
            <a:pPr lvl="1"/>
            <a:r>
              <a:rPr lang="en-US" dirty="0" smtClean="0"/>
              <a:t>Allows average people to buy expensive goods</a:t>
            </a:r>
          </a:p>
          <a:p>
            <a:pPr lvl="1"/>
            <a:r>
              <a:rPr lang="en-US" dirty="0" smtClean="0"/>
              <a:t>Increases vulnerability of economy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RRIS CLASS POWERPOINTS">
  <a:themeElements>
    <a:clrScheme name="Default 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HARRIS CLASS POWERPOINTS.thmx</Template>
  <TotalTime>2609</TotalTime>
  <Words>1601</Words>
  <Application>Microsoft Macintosh PowerPoint</Application>
  <PresentationFormat>On-screen Show (4:3)</PresentationFormat>
  <Paragraphs>314</Paragraphs>
  <Slides>40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3" baseType="lpstr">
      <vt:lpstr>Arial Black</vt:lpstr>
      <vt:lpstr>Britannic Bold</vt:lpstr>
      <vt:lpstr>Broadway</vt:lpstr>
      <vt:lpstr>Calibri</vt:lpstr>
      <vt:lpstr>Calisto MT</vt:lpstr>
      <vt:lpstr>Elephant</vt:lpstr>
      <vt:lpstr>ＭＳ Ｐゴシック</vt:lpstr>
      <vt:lpstr>ＭＳ 明朝</vt:lpstr>
      <vt:lpstr>Script MT Bold</vt:lpstr>
      <vt:lpstr>Times New Roman</vt:lpstr>
      <vt:lpstr>Wingdings</vt:lpstr>
      <vt:lpstr>Arial</vt:lpstr>
      <vt:lpstr>HARRIS CLASS POWERPOINTS</vt:lpstr>
      <vt:lpstr>Lawbreakers</vt:lpstr>
      <vt:lpstr>The Prohibition period</vt:lpstr>
      <vt:lpstr>The Rise of Gangsters</vt:lpstr>
      <vt:lpstr>Prohibition</vt:lpstr>
      <vt:lpstr>0</vt:lpstr>
      <vt:lpstr>Health and Education</vt:lpstr>
      <vt:lpstr>Monkey Trial</vt:lpstr>
      <vt:lpstr>The Mass-Consumption Economy</vt:lpstr>
      <vt:lpstr>New Industries</vt:lpstr>
      <vt:lpstr>Consumer Economy</vt:lpstr>
      <vt:lpstr>Entertainment</vt:lpstr>
      <vt:lpstr>Celebrities</vt:lpstr>
      <vt:lpstr>Henry Ford, mass production, &amp; the automobile</vt:lpstr>
      <vt:lpstr>Automobiles </vt:lpstr>
      <vt:lpstr>PowerPoint Presentation</vt:lpstr>
      <vt:lpstr>PowerPoint Presentation</vt:lpstr>
      <vt:lpstr>The Gasoline Age</vt:lpstr>
      <vt:lpstr>Airplanes</vt:lpstr>
      <vt:lpstr>PowerPoint Presentation</vt:lpstr>
      <vt:lpstr>PowerPoint Presentation</vt:lpstr>
      <vt:lpstr>Radio</vt:lpstr>
      <vt:lpstr>Radio and Movies </vt:lpstr>
      <vt:lpstr>Culture of the Roaring 20’s</vt:lpstr>
      <vt:lpstr>PowerPoint Presentation</vt:lpstr>
      <vt:lpstr>Dynamic Decade</vt:lpstr>
      <vt:lpstr>PowerPoint Presentation</vt:lpstr>
      <vt:lpstr>Women</vt:lpstr>
      <vt:lpstr>Women</vt:lpstr>
      <vt:lpstr>Alice Paul</vt:lpstr>
      <vt:lpstr>Carrie Chapman Catt</vt:lpstr>
      <vt:lpstr>Sexual Change in the 20s</vt:lpstr>
      <vt:lpstr>The Flapper</vt:lpstr>
      <vt:lpstr> The 20’s is The Jazz Age</vt:lpstr>
      <vt:lpstr>Cultural Liberation</vt:lpstr>
      <vt:lpstr>Harlem Renaissance</vt:lpstr>
      <vt:lpstr>Langston Hughes</vt:lpstr>
      <vt:lpstr>PowerPoint Presentation</vt:lpstr>
      <vt:lpstr>Irving Berlin</vt:lpstr>
      <vt:lpstr>The Bull Market</vt:lpstr>
      <vt:lpstr>National Finance</vt:lpstr>
    </vt:vector>
  </TitlesOfParts>
  <Company>Greene County High School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31</dc:title>
  <dc:creator>Brian Fahey</dc:creator>
  <cp:lastModifiedBy>Gail Harris</cp:lastModifiedBy>
  <cp:revision>20</cp:revision>
  <dcterms:created xsi:type="dcterms:W3CDTF">2012-02-01T01:02:48Z</dcterms:created>
  <dcterms:modified xsi:type="dcterms:W3CDTF">2017-03-01T16:17:11Z</dcterms:modified>
</cp:coreProperties>
</file>