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01" r:id="rId3"/>
    <p:sldId id="302" r:id="rId4"/>
    <p:sldId id="303" r:id="rId5"/>
    <p:sldId id="257" r:id="rId6"/>
    <p:sldId id="258" r:id="rId7"/>
    <p:sldId id="259" r:id="rId8"/>
    <p:sldId id="304" r:id="rId9"/>
    <p:sldId id="291" r:id="rId10"/>
    <p:sldId id="260" r:id="rId11"/>
    <p:sldId id="305" r:id="rId12"/>
    <p:sldId id="261" r:id="rId13"/>
    <p:sldId id="262" r:id="rId14"/>
    <p:sldId id="263" r:id="rId15"/>
    <p:sldId id="296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21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7B4C2-5E92-EF41-970D-6DDEAC30EE0B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A795-4607-3748-8F53-82D393BE5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C685D-FAF1-A64F-BBC6-5A5C215EB13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A3EC1-091E-B743-BE60-744ECB67E03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267D4-E066-574A-8567-5F2D0CEF43F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E0806-631B-4B45-9393-35EE43BB63F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B6F74F2D-A17A-AB40-98F6-25FAE63DB8E6}" type="datetimeFigureOut">
              <a:rPr lang="en-US" smtClean="0"/>
              <a:t>3/1/17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3EF634F-E472-1643-AE30-6CACF70FF03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hyperlink" Target="http://teachpol.tcnj.edu/amer_pol_hist/fi/0000014c.jpg" TargetMode="Externa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accuweather.ap.org/cgi-bin/apdownload.pl?3975553+Intl_Photos+accuweather.ap.org:80+++" TargetMode="External"/><Relationship Id="rId1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bin"/><Relationship Id="rId4" Type="http://schemas.openxmlformats.org/officeDocument/2006/relationships/hyperlink" Target="http://www.uh.edu/engines/model-t.gi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hyperlink" Target="http://accuweather.ap.org/cgi-bin/apdownload.pl?2360583+Intl_Photos+accuweather.ap.org:80+++" TargetMode="External"/><Relationship Id="rId10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lythgoes.net/genealogy/history/bootleggers.jpg&amp;imgrefurl=http://lythgoes.net/genealogy/history/BootleggersApprehended.php&amp;h=229&amp;w=325&amp;prev=/images?q=Bootleggers&amp;svnum=10&amp;hl=en&amp;lr=&amp;ie=UTF-8&amp;sa=G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hyperlink" Target="http://images.google.com/imgres?imgurl=www.wpl.lib.oh.us/AntiSaloon/history/images/AI_jan25_19.gif&amp;imgrefurl=http://www.wpl.lib.oh.us/AntiSaloon/history/&amp;h=1580&amp;w=1000&amp;prev=/images?q=18th+Amendment&amp;svnum=10&amp;hl=en&amp;lr=&amp;ie=UTF-8&amp;sa=G" TargetMode="External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American Life in the “Roaring Twenties”</a:t>
            </a:r>
          </a:p>
          <a:p>
            <a:r>
              <a:rPr lang="en-US" sz="2800" dirty="0" smtClean="0"/>
              <a:t>1920-1929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5 million members at height in 1925</a:t>
            </a:r>
          </a:p>
          <a:p>
            <a:r>
              <a:rPr lang="en-US" dirty="0" smtClean="0"/>
              <a:t>Appalling tactics turn off average citizens</a:t>
            </a:r>
          </a:p>
          <a:p>
            <a:pPr lvl="1"/>
            <a:r>
              <a:rPr lang="en-US" dirty="0" smtClean="0"/>
              <a:t>Burning crosses, lynching, tar/feathering</a:t>
            </a:r>
          </a:p>
          <a:p>
            <a:r>
              <a:rPr lang="en-US" dirty="0" smtClean="0"/>
              <a:t>Embezzlement leads to Congressional 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762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a typeface="+mj-ea"/>
              </a:rPr>
              <a:t>A Society in Conflict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838200"/>
            <a:ext cx="38862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</a:rPr>
              <a:t> </a:t>
            </a:r>
            <a:r>
              <a:rPr lang="en-US" b="1" u="sng" dirty="0">
                <a:ea typeface="+mn-ea"/>
              </a:rPr>
              <a:t>Anti-immigrant </a:t>
            </a:r>
          </a:p>
          <a:p>
            <a:pPr lvl="1" eaLnBrk="1" hangingPunct="1">
              <a:defRPr/>
            </a:pPr>
            <a:r>
              <a:rPr lang="en-US" b="1" dirty="0">
                <a:ea typeface="+mn-ea"/>
              </a:rPr>
              <a:t>National Origins Act</a:t>
            </a:r>
          </a:p>
          <a:p>
            <a:pPr lvl="1" eaLnBrk="1" hangingPunct="1">
              <a:defRPr/>
            </a:pPr>
            <a:r>
              <a:rPr lang="en-US" b="1" dirty="0">
                <a:ea typeface="+mn-ea"/>
              </a:rPr>
              <a:t>Discrimination</a:t>
            </a:r>
          </a:p>
          <a:p>
            <a:pPr lvl="1" eaLnBrk="1" hangingPunct="1">
              <a:buFontTx/>
              <a:buNone/>
              <a:defRPr/>
            </a:pPr>
            <a:r>
              <a:rPr lang="en-US" sz="2800" b="1" u="sng" dirty="0">
                <a:ea typeface="+mn-ea"/>
              </a:rPr>
              <a:t>Sacco-Vanzetti Trial</a:t>
            </a:r>
          </a:p>
          <a:p>
            <a:pPr lvl="1" eaLnBrk="1" hangingPunct="1">
              <a:defRPr/>
            </a:pPr>
            <a:r>
              <a:rPr lang="en-US" b="1" dirty="0">
                <a:ea typeface="+mn-ea"/>
              </a:rPr>
              <a:t>Italian immigrants</a:t>
            </a:r>
          </a:p>
          <a:p>
            <a:pPr lvl="1" eaLnBrk="1" hangingPunct="1">
              <a:defRPr/>
            </a:pPr>
            <a:r>
              <a:rPr lang="en-US" b="1" dirty="0">
                <a:ea typeface="+mn-ea"/>
              </a:rPr>
              <a:t>Unfair trial</a:t>
            </a:r>
          </a:p>
        </p:txBody>
      </p:sp>
      <p:pic>
        <p:nvPicPr>
          <p:cNvPr id="16393" name="Picture 9" descr="0000014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236788" cy="3657600"/>
          </a:xfrm>
          <a:prstGeom prst="rect">
            <a:avLst/>
          </a:prstGeom>
          <a:noFill/>
          <a:ln w="635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Sacco Vanzet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048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Closing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524250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 the Foreign Flood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Emergency Quota Act of 1921</a:t>
            </a:r>
          </a:p>
          <a:p>
            <a:pPr lvl="1"/>
            <a:r>
              <a:rPr lang="en-US" dirty="0" smtClean="0"/>
              <a:t>800000 immigrants arrive from southern/eastern Europe</a:t>
            </a:r>
          </a:p>
          <a:p>
            <a:pPr lvl="1"/>
            <a:r>
              <a:rPr lang="en-US" dirty="0" smtClean="0"/>
              <a:t>Restricts immigrants to 3% of people of nationality living in US in 1910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Immigration Act of 1924 (National Origins Act)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Quota cut from 3% to 2%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Based on 1890 census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Japanese prevented from immigration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Canada/Latin America exempted</a:t>
            </a:r>
          </a:p>
          <a:p>
            <a:pPr lvl="1"/>
            <a:r>
              <a:rPr lang="en-US" dirty="0" smtClean="0"/>
              <a:t>Criticized as unfair</a:t>
            </a:r>
          </a:p>
          <a:p>
            <a:pPr lvl="2"/>
            <a:r>
              <a:rPr lang="en-US" dirty="0" smtClean="0"/>
              <a:t>Quota system abolished in 1965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Immigration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Immigration slowed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1931 – more foreigners leave America than arrive</a:t>
            </a:r>
          </a:p>
          <a:p>
            <a:r>
              <a:rPr lang="en-US" dirty="0" smtClean="0"/>
              <a:t>Freedom and opportunity sacrificed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Labor Unions suffer</a:t>
            </a:r>
          </a:p>
          <a:p>
            <a:pPr lvl="1"/>
            <a:r>
              <a:rPr lang="en-US" dirty="0" smtClean="0"/>
              <a:t>Difficulty communicating</a:t>
            </a:r>
          </a:p>
          <a:p>
            <a:pPr lvl="1"/>
            <a:r>
              <a:rPr lang="en-US" dirty="0" smtClean="0"/>
              <a:t>Ethnic differences played up by factory owners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Cultural Pluralists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Favor Immigration</a:t>
            </a:r>
          </a:p>
          <a:p>
            <a:pPr lvl="1"/>
            <a:r>
              <a:rPr lang="en-US" dirty="0" smtClean="0"/>
              <a:t>Horace </a:t>
            </a:r>
            <a:r>
              <a:rPr lang="en-US" dirty="0" err="1" smtClean="0"/>
              <a:t>Kallen</a:t>
            </a:r>
            <a:endParaRPr lang="en-US" dirty="0" smtClean="0"/>
          </a:p>
          <a:p>
            <a:pPr lvl="2"/>
            <a:r>
              <a:rPr lang="en-US" dirty="0" smtClean="0"/>
              <a:t>U.S. should be protective area where groups can preserve cultural identity</a:t>
            </a:r>
          </a:p>
          <a:p>
            <a:pPr lvl="1"/>
            <a:r>
              <a:rPr lang="en-US" dirty="0" smtClean="0"/>
              <a:t>Randolph Bourne</a:t>
            </a:r>
          </a:p>
          <a:p>
            <a:pPr lvl="2"/>
            <a:r>
              <a:rPr lang="en-US" dirty="0" smtClean="0"/>
              <a:t>Interaction between immigrants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Beginnings of “multiculturalism”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Prohibition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18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Amendment – prohibited manufacture, sale, transport, and consumption of alcohol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Volstead Act – defines beverages and imposes penalties</a:t>
            </a:r>
          </a:p>
          <a:p>
            <a:r>
              <a:rPr lang="en-US" dirty="0" smtClean="0"/>
              <a:t>Favored in South and West</a:t>
            </a:r>
          </a:p>
          <a:p>
            <a:pPr lvl="1"/>
            <a:r>
              <a:rPr lang="en-US" dirty="0" smtClean="0"/>
              <a:t>Keep alcohol out of hands of blacks</a:t>
            </a:r>
          </a:p>
          <a:p>
            <a:pPr lvl="1"/>
            <a:r>
              <a:rPr lang="en-US" dirty="0" smtClean="0"/>
              <a:t>End prostitution, corruption, violence</a:t>
            </a:r>
          </a:p>
          <a:p>
            <a:r>
              <a:rPr lang="en-US" dirty="0" smtClean="0"/>
              <a:t>Opposed in East</a:t>
            </a:r>
          </a:p>
          <a:p>
            <a:pPr lvl="1"/>
            <a:r>
              <a:rPr lang="en-US" dirty="0" smtClean="0"/>
              <a:t>Large foreign populations in 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101126"/>
            <a:ext cx="4826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0"/>
            <a:ext cx="8699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latin typeface="Rockwell Extra Bold" charset="0"/>
                <a:ea typeface="+mj-ea"/>
              </a:rPr>
              <a:t>The </a:t>
            </a:r>
            <a:r>
              <a:rPr lang="en-US" sz="6000">
                <a:latin typeface="Rockwell Extra Bold" charset="0"/>
                <a:ea typeface="+mj-ea"/>
              </a:rPr>
              <a:t>Roaring </a:t>
            </a:r>
            <a:r>
              <a:rPr lang="en-US" sz="6000" smtClean="0">
                <a:latin typeface="Rockwell Extra Bold" charset="0"/>
                <a:ea typeface="+mj-ea"/>
              </a:rPr>
              <a:t>20</a:t>
            </a:r>
            <a:r>
              <a:rPr lang="en-US" sz="6000" smtClean="0">
                <a:latin typeface="Arial"/>
                <a:ea typeface="+mj-ea"/>
              </a:rPr>
              <a:t>’</a:t>
            </a:r>
            <a:r>
              <a:rPr lang="en-US" sz="6000" smtClean="0">
                <a:latin typeface="Rockwell Extra Bold" charset="0"/>
                <a:ea typeface="+mj-ea"/>
              </a:rPr>
              <a:t>s</a:t>
            </a:r>
            <a:r>
              <a:rPr lang="en-US" sz="6000" dirty="0">
                <a:latin typeface="Rockwell Extra Bold" charset="0"/>
                <a:ea typeface="+mj-ea"/>
              </a:rPr>
              <a:t>	</a:t>
            </a:r>
            <a:br>
              <a:rPr lang="en-US" sz="6000" dirty="0">
                <a:latin typeface="Rockwell Extra Bold" charset="0"/>
                <a:ea typeface="+mj-ea"/>
              </a:rPr>
            </a:br>
            <a:endParaRPr lang="en-US" sz="6000" dirty="0">
              <a:latin typeface="Rockwell Extra Bold" charset="0"/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85800"/>
            <a:ext cx="64008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ea typeface="+mn-ea"/>
              </a:rPr>
              <a:t>An era of prosperity,</a:t>
            </a:r>
          </a:p>
          <a:p>
            <a:pPr eaLnBrk="1" hangingPunct="1">
              <a:defRPr/>
            </a:pPr>
            <a:endParaRPr lang="en-US" sz="54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5400" b="1" dirty="0" smtClean="0">
                <a:ea typeface="+mn-ea"/>
              </a:rPr>
              <a:t> </a:t>
            </a:r>
            <a:endParaRPr lang="en-US" sz="5400" b="1" dirty="0">
              <a:ea typeface="+mn-ea"/>
            </a:endParaRPr>
          </a:p>
          <a:p>
            <a:pPr eaLnBrk="1" hangingPunct="1">
              <a:defRPr/>
            </a:pPr>
            <a:r>
              <a:rPr lang="en-US" sz="4800" b="1" dirty="0" smtClean="0">
                <a:ea typeface="+mn-ea"/>
              </a:rPr>
              <a:t>Republican </a:t>
            </a:r>
            <a:r>
              <a:rPr lang="en-US" sz="4800" b="1" dirty="0">
                <a:ea typeface="+mn-ea"/>
              </a:rPr>
              <a:t>power, </a:t>
            </a:r>
          </a:p>
          <a:p>
            <a:pPr eaLnBrk="1" hangingPunct="1">
              <a:defRPr/>
            </a:pPr>
            <a:endParaRPr lang="en-US" sz="2000" b="1" dirty="0" smtClean="0">
              <a:ea typeface="+mn-ea"/>
            </a:endParaRPr>
          </a:p>
          <a:p>
            <a:pPr eaLnBrk="1" hangingPunct="1">
              <a:defRPr/>
            </a:pPr>
            <a:endParaRPr lang="en-US" sz="4800" b="1" dirty="0">
              <a:ea typeface="+mn-ea"/>
            </a:endParaRPr>
          </a:p>
          <a:p>
            <a:pPr eaLnBrk="1" hangingPunct="1">
              <a:defRPr/>
            </a:pPr>
            <a:r>
              <a:rPr lang="en-US" sz="4800" b="1" dirty="0">
                <a:ea typeface="+mn-ea"/>
              </a:rPr>
              <a:t>and conflict</a:t>
            </a:r>
          </a:p>
        </p:txBody>
      </p:sp>
      <p:pic>
        <p:nvPicPr>
          <p:cNvPr id="2054" name="Picture 6" descr="model-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978150" cy="2057400"/>
          </a:xfrm>
          <a:prstGeom prst="rect">
            <a:avLst/>
          </a:prstGeom>
          <a:noFill/>
          <a:ln w="444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rohibitionT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4350"/>
            <a:ext cx="2362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kk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819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Republican_Elephant_-_Republican_Text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 descr="Click to downloa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194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Click to download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692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5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/>
      <p:bldP spid="2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solidFill>
                  <a:srgbClr val="CCFFCC"/>
                </a:solidFill>
                <a:ea typeface="+mn-ea"/>
              </a:rPr>
              <a:t>The 1920s was an era </a:t>
            </a:r>
            <a:r>
              <a:rPr lang="en-US" sz="3600" dirty="0" smtClean="0">
                <a:solidFill>
                  <a:srgbClr val="CCFFCC"/>
                </a:solidFill>
                <a:ea typeface="+mn-ea"/>
              </a:rPr>
              <a:t>of: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CCFFCC"/>
                </a:solidFill>
                <a:ea typeface="+mn-ea"/>
              </a:rPr>
              <a:t>extreme </a:t>
            </a:r>
            <a:r>
              <a:rPr lang="en-US" sz="2800" b="1" u="sng" dirty="0">
                <a:solidFill>
                  <a:srgbClr val="CCFFCC"/>
                </a:solidFill>
                <a:ea typeface="+mn-ea"/>
              </a:rPr>
              <a:t>economic growth</a:t>
            </a:r>
            <a:r>
              <a:rPr lang="en-US" sz="2800" b="1" u="sng" dirty="0" smtClean="0">
                <a:solidFill>
                  <a:srgbClr val="CCFFCC"/>
                </a:solidFill>
                <a:ea typeface="+mn-ea"/>
              </a:rPr>
              <a:t>,</a:t>
            </a:r>
            <a:endParaRPr lang="en-US" sz="2800" dirty="0">
              <a:solidFill>
                <a:srgbClr val="CCFFCC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</a:rPr>
              <a:t>an explosion of </a:t>
            </a:r>
            <a:r>
              <a:rPr lang="en-US" sz="2400" b="1" u="sng" dirty="0" smtClean="0">
                <a:solidFill>
                  <a:srgbClr val="FFFFFF"/>
                </a:solidFill>
                <a:ea typeface="+mn-ea"/>
              </a:rPr>
              <a:t>new products like the automobile.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u="sng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CCFFCC"/>
                </a:solidFill>
                <a:ea typeface="+mn-ea"/>
              </a:rPr>
              <a:t>big </a:t>
            </a:r>
            <a:r>
              <a:rPr lang="en-US" sz="2800" b="1" u="sng" dirty="0">
                <a:solidFill>
                  <a:srgbClr val="CCFFCC"/>
                </a:solidFill>
                <a:ea typeface="+mn-ea"/>
              </a:rPr>
              <a:t>social </a:t>
            </a:r>
            <a:r>
              <a:rPr lang="en-US" sz="2800" b="1" u="sng" dirty="0" smtClean="0">
                <a:solidFill>
                  <a:srgbClr val="CCFFCC"/>
                </a:solidFill>
                <a:ea typeface="+mn-ea"/>
              </a:rPr>
              <a:t>changes</a:t>
            </a:r>
            <a:endParaRPr lang="en-US" sz="2800" dirty="0"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the </a:t>
            </a:r>
            <a:r>
              <a:rPr lang="en-US" sz="2400" b="1" u="sng" dirty="0">
                <a:ea typeface="+mn-ea"/>
              </a:rPr>
              <a:t>changing role of </a:t>
            </a:r>
            <a:r>
              <a:rPr lang="en-US" sz="2400" b="1" u="sng" dirty="0" smtClean="0">
                <a:ea typeface="+mn-ea"/>
              </a:rPr>
              <a:t>women </a:t>
            </a:r>
            <a:r>
              <a:rPr lang="en-US" sz="2400" dirty="0" smtClean="0">
                <a:ea typeface="+mn-ea"/>
              </a:rPr>
              <a:t>and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the </a:t>
            </a:r>
            <a:r>
              <a:rPr lang="en-US" sz="2400" dirty="0">
                <a:ea typeface="+mn-ea"/>
              </a:rPr>
              <a:t>emergence of </a:t>
            </a:r>
            <a:r>
              <a:rPr lang="en-US" sz="2400" b="1" u="sng" dirty="0">
                <a:ea typeface="+mn-ea"/>
              </a:rPr>
              <a:t>popular culture</a:t>
            </a:r>
            <a:r>
              <a:rPr lang="en-US" sz="2400" dirty="0">
                <a:ea typeface="+mn-ea"/>
              </a:rPr>
              <a:t> and advertising</a:t>
            </a:r>
            <a:r>
              <a:rPr lang="en-US" sz="2400" dirty="0" smtClean="0">
                <a:ea typeface="+mn-ea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CCFFCC"/>
                </a:solidFill>
                <a:ea typeface="+mn-ea"/>
              </a:rPr>
              <a:t>political conservatism</a:t>
            </a:r>
            <a:endParaRPr lang="en-US" sz="2800" dirty="0">
              <a:solidFill>
                <a:srgbClr val="CCFFCC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a </a:t>
            </a:r>
            <a:r>
              <a:rPr lang="en-US" sz="2400" dirty="0">
                <a:ea typeface="+mn-ea"/>
              </a:rPr>
              <a:t>string of Republican </a:t>
            </a:r>
            <a:r>
              <a:rPr lang="en-US" sz="2400" dirty="0" smtClean="0">
                <a:ea typeface="+mn-ea"/>
              </a:rPr>
              <a:t>presidents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the </a:t>
            </a:r>
            <a:r>
              <a:rPr lang="en-US" sz="2400" b="1" u="sng" dirty="0">
                <a:ea typeface="+mn-ea"/>
              </a:rPr>
              <a:t>Red Scare</a:t>
            </a:r>
            <a:r>
              <a:rPr lang="en-US" sz="2400" dirty="0">
                <a:ea typeface="+mn-ea"/>
              </a:rPr>
              <a:t> that demonized all liberals and radicals </a:t>
            </a:r>
          </a:p>
        </p:txBody>
      </p:sp>
    </p:spTree>
    <p:extLst>
      <p:ext uri="{BB962C8B-B14F-4D97-AF65-F5344CB8AC3E}">
        <p14:creationId xmlns:p14="http://schemas.microsoft.com/office/powerpoint/2010/main" val="2824366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b="1" dirty="0" smtClean="0">
                <a:solidFill>
                  <a:srgbClr val="CCFFCC"/>
                </a:solidFill>
                <a:ea typeface="+mn-ea"/>
              </a:rPr>
              <a:t>The 1920</a:t>
            </a:r>
            <a:r>
              <a:rPr lang="en-CA" sz="2800" b="1" dirty="0">
                <a:solidFill>
                  <a:srgbClr val="CCFFCC"/>
                </a:solidFill>
                <a:ea typeface="+mn-ea"/>
              </a:rPr>
              <a:t>'s </a:t>
            </a:r>
            <a:r>
              <a:rPr lang="en-CA" sz="2800" b="1" dirty="0" smtClean="0">
                <a:solidFill>
                  <a:srgbClr val="CCFFCC"/>
                </a:solidFill>
                <a:ea typeface="+mn-ea"/>
              </a:rPr>
              <a:t>was </a:t>
            </a:r>
            <a:r>
              <a:rPr lang="en-CA" sz="2800" b="1" dirty="0">
                <a:solidFill>
                  <a:srgbClr val="CCFFCC"/>
                </a:solidFill>
                <a:ea typeface="+mn-ea"/>
              </a:rPr>
              <a:t>known as the "Roaring 20's", or the "Jazz </a:t>
            </a:r>
            <a:r>
              <a:rPr lang="en-CA" sz="2800" b="1" dirty="0" smtClean="0">
                <a:solidFill>
                  <a:srgbClr val="CCFFCC"/>
                </a:solidFill>
                <a:ea typeface="+mn-ea"/>
              </a:rPr>
              <a:t>Age”</a:t>
            </a:r>
            <a:r>
              <a:rPr lang="en-CA" sz="2800" b="1" dirty="0">
                <a:solidFill>
                  <a:srgbClr val="CCFFCC"/>
                </a:solidFill>
                <a:ea typeface="+mn-ea"/>
              </a:rPr>
              <a:t> </a:t>
            </a:r>
            <a:r>
              <a:rPr lang="en-CA" sz="2800" b="1" dirty="0" smtClean="0">
                <a:solidFill>
                  <a:srgbClr val="CCFFCC"/>
                </a:solidFill>
                <a:ea typeface="+mn-ea"/>
              </a:rPr>
              <a:t>and a “return to normalcy.”</a:t>
            </a:r>
            <a:endParaRPr lang="en-CA" sz="2800" b="1" dirty="0">
              <a:ea typeface="+mn-ea"/>
            </a:endParaRPr>
          </a:p>
          <a:p>
            <a:pPr eaLnBrk="1" hangingPunct="1">
              <a:defRPr/>
            </a:pPr>
            <a:r>
              <a:rPr lang="en-CA" sz="2800" b="1" dirty="0" smtClean="0">
                <a:ea typeface="+mn-ea"/>
              </a:rPr>
              <a:t>A period </a:t>
            </a:r>
            <a:r>
              <a:rPr lang="en-CA" sz="2800" b="1" dirty="0">
                <a:ea typeface="+mn-ea"/>
              </a:rPr>
              <a:t>of great change in American Society </a:t>
            </a:r>
            <a:r>
              <a:rPr lang="en-CA" sz="2800" b="1" dirty="0" smtClean="0">
                <a:ea typeface="+mn-ea"/>
              </a:rPr>
              <a:t>	- modern America is born at this time</a:t>
            </a:r>
            <a:endParaRPr lang="en-CA" sz="2800" b="1" dirty="0">
              <a:ea typeface="+mn-ea"/>
            </a:endParaRPr>
          </a:p>
          <a:p>
            <a:pPr eaLnBrk="1" hangingPunct="1">
              <a:defRPr/>
            </a:pPr>
            <a:r>
              <a:rPr lang="en-CA" sz="2800" b="1" dirty="0">
                <a:ea typeface="+mn-ea"/>
              </a:rPr>
              <a:t> </a:t>
            </a:r>
            <a:endParaRPr lang="en-US" sz="2800" b="1" dirty="0">
              <a:ea typeface="+mn-ea"/>
            </a:endParaRPr>
          </a:p>
        </p:txBody>
      </p:sp>
      <p:pic>
        <p:nvPicPr>
          <p:cNvPr id="34821" name="Picture 5" descr="rural_ur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0532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roaring2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385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Fears of Russia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Communism </a:t>
            </a:r>
          </a:p>
          <a:p>
            <a:pPr lvl="2"/>
            <a:r>
              <a:rPr lang="en-US" dirty="0" smtClean="0"/>
              <a:t>Against American beliefs and values</a:t>
            </a:r>
          </a:p>
          <a:p>
            <a:pPr lvl="3"/>
            <a:r>
              <a:rPr lang="en-US" dirty="0" smtClean="0"/>
              <a:t>Capitalism, freedom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Red Scare of 1919 and the Palmer Raids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Strikes lead to call out of federal troops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Attorney General A. Mitchell Palmer jails or deports over 6000 suspected communists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Bombs sent to prominent leaders, including Palmer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Sept. 1920 – Wall St. bombed, 38 killed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 Legislatures</a:t>
            </a:r>
          </a:p>
          <a:p>
            <a:pPr lvl="1"/>
            <a:r>
              <a:rPr lang="en-US" dirty="0" smtClean="0"/>
              <a:t>States ban advocating violent overthrow of the government</a:t>
            </a:r>
          </a:p>
          <a:p>
            <a:pPr lvl="1"/>
            <a:r>
              <a:rPr lang="en-US" dirty="0" smtClean="0"/>
              <a:t>Laws used to prosecute socialists</a:t>
            </a:r>
          </a:p>
          <a:p>
            <a:pPr lvl="1"/>
            <a:r>
              <a:rPr lang="en-US" dirty="0" smtClean="0"/>
              <a:t>Unions come under fire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Sacco &amp; Vanzetti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Italian immigrants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Atheists, anarchists, draft dodgers</a:t>
            </a:r>
          </a:p>
          <a:p>
            <a:pPr lvl="1"/>
            <a:r>
              <a:rPr lang="en-US" dirty="0"/>
              <a:t>On April 15, 1920, two men robbed and murdered two employees of a shoe factory in Massachusetts</a:t>
            </a:r>
            <a:endParaRPr lang="en-US" dirty="0" smtClean="0">
              <a:solidFill>
                <a:srgbClr val="CCFFCC"/>
              </a:solidFill>
            </a:endParaRP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Convicted of murder July 14, 1921, sentenced to death</a:t>
            </a:r>
          </a:p>
          <a:p>
            <a:pPr lvl="2"/>
            <a:r>
              <a:rPr lang="en-US" dirty="0"/>
              <a:t>After 6 years of appeals they were executed on August 23, 1927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The new KKK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Who are they?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Anti catholic, black, Jewish, pacifist, Communist, internationalist, evolutionist, bootlegger, gambling, adultery, birth control, etc.</a:t>
            </a:r>
          </a:p>
          <a:p>
            <a:pPr lvl="1"/>
            <a:r>
              <a:rPr lang="en-US" dirty="0" smtClean="0"/>
              <a:t>Pro Anglo-</a:t>
            </a:r>
            <a:r>
              <a:rPr lang="en-US" dirty="0" err="1" smtClean="0"/>
              <a:t>saxon</a:t>
            </a:r>
            <a:r>
              <a:rPr lang="en-US" dirty="0" smtClean="0"/>
              <a:t>, “Native” American, protestant</a:t>
            </a:r>
          </a:p>
          <a:p>
            <a:r>
              <a:rPr lang="en-US" dirty="0" smtClean="0"/>
              <a:t>Resembled older </a:t>
            </a:r>
            <a:r>
              <a:rPr lang="en-US" dirty="0" err="1" smtClean="0"/>
              <a:t>nativist</a:t>
            </a:r>
            <a:r>
              <a:rPr lang="en-US" dirty="0" smtClean="0"/>
              <a:t> movements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Reaction to red scare, social change, and rise of status of blacks</a:t>
            </a:r>
          </a:p>
          <a:p>
            <a:r>
              <a:rPr lang="en-US" dirty="0" smtClean="0"/>
              <a:t>Mainly found in Midwest and South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a typeface="+mj-ea"/>
              </a:rPr>
              <a:t>The Ku Klux Klan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457200"/>
            <a:ext cx="3143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Times New Roman" charset="0"/>
                <a:cs typeface="+mn-cs"/>
              </a:rPr>
              <a:t> </a:t>
            </a:r>
            <a:r>
              <a:rPr lang="en-US" sz="3600" dirty="0">
                <a:latin typeface="Times New Roman" charset="0"/>
                <a:cs typeface="+mn-cs"/>
              </a:rPr>
              <a:t>Great increase</a:t>
            </a:r>
          </a:p>
          <a:p>
            <a:pPr algn="ctr">
              <a:defRPr/>
            </a:pPr>
            <a:r>
              <a:rPr lang="en-US" sz="3600" dirty="0">
                <a:latin typeface="Times New Roman" charset="0"/>
                <a:cs typeface="+mn-cs"/>
              </a:rPr>
              <a:t>In power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086600" y="60960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Anti-black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94513" y="1066800"/>
            <a:ext cx="224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Anti-immigrant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3155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Times New Roman" charset="0"/>
                <a:cs typeface="+mn-cs"/>
              </a:rPr>
              <a:t>Anti-women</a:t>
            </a:r>
            <a:r>
              <a:rPr lang="en-US" dirty="0">
                <a:solidFill>
                  <a:srgbClr val="FFFFFF"/>
                </a:solidFill>
                <a:latin typeface="Arial"/>
                <a:cs typeface="+mn-cs"/>
              </a:rPr>
              <a:t>’</a:t>
            </a:r>
            <a:r>
              <a:rPr lang="en-US" dirty="0">
                <a:solidFill>
                  <a:srgbClr val="FFFFFF"/>
                </a:solidFill>
                <a:latin typeface="Times New Roman" charset="0"/>
                <a:cs typeface="+mn-cs"/>
              </a:rPr>
              <a:t>s suffrage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5800" y="6172200"/>
            <a:ext cx="235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/>
                </a:solidFill>
                <a:latin typeface="Times New Roman" charset="0"/>
                <a:cs typeface="+mn-cs"/>
              </a:rPr>
              <a:t>Anti-bootleggers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010400" y="1524000"/>
            <a:ext cx="182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Anti-Semitic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010400" y="2057400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Anti-Catholic</a:t>
            </a:r>
          </a:p>
        </p:txBody>
      </p:sp>
      <p:pic>
        <p:nvPicPr>
          <p:cNvPr id="18444" name="Picture 12" descr="invita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541463" cy="17526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kkk-2%20(birth)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3097213" cy="4876800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d5300kh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709863" cy="3722688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SWKforrest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2143125" cy="2179638"/>
          </a:xfrm>
          <a:prstGeom prst="rect">
            <a:avLst/>
          </a:prstGeom>
          <a:noFill/>
          <a:ln w="508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306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utoUpdateAnimBg="0"/>
      <p:bldP spid="184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749300"/>
            <a:ext cx="7848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2608</TotalTime>
  <Words>549</Words>
  <Application>Microsoft Macintosh PowerPoint</Application>
  <PresentationFormat>On-screen Show (4:3)</PresentationFormat>
  <Paragraphs>112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Calisto MT</vt:lpstr>
      <vt:lpstr>ＭＳ Ｐゴシック</vt:lpstr>
      <vt:lpstr>Rockwell Extra Bold</vt:lpstr>
      <vt:lpstr>Times New Roman</vt:lpstr>
      <vt:lpstr>Arial</vt:lpstr>
      <vt:lpstr>HARRIS CLASS POWERPOINTS</vt:lpstr>
      <vt:lpstr>Chapter 30</vt:lpstr>
      <vt:lpstr>The Roaring 20’s  </vt:lpstr>
      <vt:lpstr>PowerPoint Presentation</vt:lpstr>
      <vt:lpstr>PowerPoint Presentation</vt:lpstr>
      <vt:lpstr>Seeing Red</vt:lpstr>
      <vt:lpstr>Reactions</vt:lpstr>
      <vt:lpstr>The new KKK</vt:lpstr>
      <vt:lpstr>The Ku Klux Klan</vt:lpstr>
      <vt:lpstr>PowerPoint Presentation</vt:lpstr>
      <vt:lpstr>Decline of KKK</vt:lpstr>
      <vt:lpstr>A Society in Conflict</vt:lpstr>
      <vt:lpstr>Stemming the Foreign Flood </vt:lpstr>
      <vt:lpstr>Results of Immigration Act</vt:lpstr>
      <vt:lpstr>The Prohibition Experiment</vt:lpstr>
      <vt:lpstr>PowerPoint Presentation</vt:lpstr>
      <vt:lpstr>PowerPoint Presentation</vt:lpstr>
    </vt:vector>
  </TitlesOfParts>
  <Company>Greene County High School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</dc:title>
  <dc:creator>Brian Fahey</dc:creator>
  <cp:lastModifiedBy>Gail Harris</cp:lastModifiedBy>
  <cp:revision>20</cp:revision>
  <dcterms:created xsi:type="dcterms:W3CDTF">2012-02-01T01:02:48Z</dcterms:created>
  <dcterms:modified xsi:type="dcterms:W3CDTF">2017-03-01T16:17:36Z</dcterms:modified>
</cp:coreProperties>
</file>