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79" r:id="rId5"/>
    <p:sldId id="280" r:id="rId6"/>
    <p:sldId id="28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8" autoAdjust="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2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0D81B-1D28-8640-AC63-C301033E1D12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6A9E3-A259-474C-8715-D3B3D52A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9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0D81B-1D28-8640-AC63-C301033E1D12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6A9E3-A259-474C-8715-D3B3D52A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7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0D81B-1D28-8640-AC63-C301033E1D12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6A9E3-A259-474C-8715-D3B3D52A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24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0D81B-1D28-8640-AC63-C301033E1D12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6A9E3-A259-474C-8715-D3B3D52A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8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0D81B-1D28-8640-AC63-C301033E1D12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6A9E3-A259-474C-8715-D3B3D52A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5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0D81B-1D28-8640-AC63-C301033E1D12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6A9E3-A259-474C-8715-D3B3D52A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2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0D81B-1D28-8640-AC63-C301033E1D12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6A9E3-A259-474C-8715-D3B3D52A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0D81B-1D28-8640-AC63-C301033E1D12}" type="datetimeFigureOut">
              <a:rPr lang="en-US" smtClean="0"/>
              <a:t>12/1/15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6A9E3-A259-474C-8715-D3B3D52A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7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0D81B-1D28-8640-AC63-C301033E1D12}" type="datetimeFigureOut">
              <a:rPr lang="en-US" smtClean="0"/>
              <a:t>12/1/15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6A9E3-A259-474C-8715-D3B3D52A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6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0D81B-1D28-8640-AC63-C301033E1D12}" type="datetimeFigureOut">
              <a:rPr lang="en-US" smtClean="0"/>
              <a:t>12/1/15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6A9E3-A259-474C-8715-D3B3D52A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8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0D81B-1D28-8640-AC63-C301033E1D12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6A9E3-A259-474C-8715-D3B3D52A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4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0D81B-1D28-8640-AC63-C301033E1D12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6A9E3-A259-474C-8715-D3B3D52A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3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D920D81B-1D28-8640-AC63-C301033E1D12}" type="datetimeFigureOut">
              <a:rPr lang="en-US" smtClean="0"/>
              <a:t>12/1/15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C76A9E3-A259-474C-8715-D3B3D52A29D1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Ordeal of Reconstruction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over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35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Moderate Republicans</a:t>
            </a:r>
          </a:p>
          <a:p>
            <a:pPr lvl="1"/>
            <a:r>
              <a:rPr lang="en-US" dirty="0" smtClean="0"/>
              <a:t>Share Lincoln’s </a:t>
            </a:r>
            <a:r>
              <a:rPr lang="en-US" dirty="0" smtClean="0"/>
              <a:t>view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Radicals</a:t>
            </a:r>
          </a:p>
          <a:p>
            <a:pPr lvl="1"/>
            <a:r>
              <a:rPr lang="en-US" dirty="0" smtClean="0"/>
              <a:t>Harshly punish </a:t>
            </a:r>
            <a:r>
              <a:rPr lang="en-US" dirty="0" smtClean="0"/>
              <a:t>South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Lincoln assassinated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Johnson takes Lincoln’s stand (lenient)</a:t>
            </a:r>
          </a:p>
          <a:p>
            <a:pPr lvl="2"/>
            <a:r>
              <a:rPr lang="en-US" dirty="0" smtClean="0">
                <a:solidFill>
                  <a:srgbClr val="CCFFCC"/>
                </a:solidFill>
              </a:rPr>
              <a:t>Leading Confederates disenfranchised</a:t>
            </a:r>
          </a:p>
          <a:p>
            <a:pPr lvl="2"/>
            <a:r>
              <a:rPr lang="en-US" dirty="0" smtClean="0">
                <a:solidFill>
                  <a:srgbClr val="CCFFCC"/>
                </a:solidFill>
              </a:rPr>
              <a:t>Confederate debt absolved</a:t>
            </a:r>
          </a:p>
          <a:p>
            <a:pPr lvl="2"/>
            <a:r>
              <a:rPr lang="en-US" dirty="0" smtClean="0">
                <a:solidFill>
                  <a:srgbClr val="CCFFCC"/>
                </a:solidFill>
              </a:rPr>
              <a:t>States must ratify 13</a:t>
            </a:r>
            <a:r>
              <a:rPr lang="en-US" baseline="30000" dirty="0" smtClean="0">
                <a:solidFill>
                  <a:srgbClr val="CCFFCC"/>
                </a:solidFill>
              </a:rPr>
              <a:t>th</a:t>
            </a:r>
            <a:r>
              <a:rPr lang="en-US" dirty="0" smtClean="0">
                <a:solidFill>
                  <a:srgbClr val="CCFFCC"/>
                </a:solidFill>
              </a:rPr>
              <a:t> Amendment</a:t>
            </a:r>
            <a:endParaRPr lang="en-US" dirty="0">
              <a:solidFill>
                <a:srgbClr val="CCFFCC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Baleful Black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CFFCC"/>
                </a:solidFill>
              </a:rPr>
              <a:t>Black Codes: Laws </a:t>
            </a:r>
            <a:r>
              <a:rPr lang="en-US" sz="2400" dirty="0" smtClean="0">
                <a:solidFill>
                  <a:srgbClr val="CCFFCC"/>
                </a:solidFill>
              </a:rPr>
              <a:t>designed to control freed blacks</a:t>
            </a:r>
          </a:p>
          <a:p>
            <a:pPr lvl="1"/>
            <a:r>
              <a:rPr lang="en-US" sz="2000" dirty="0" smtClean="0"/>
              <a:t>Keep population as workers in </a:t>
            </a:r>
            <a:r>
              <a:rPr lang="en-US" sz="2000" dirty="0" smtClean="0"/>
              <a:t>fields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“jumping” labor contracts or </a:t>
            </a:r>
            <a:r>
              <a:rPr lang="en-US" sz="2400" dirty="0" smtClean="0"/>
              <a:t>walking </a:t>
            </a:r>
            <a:r>
              <a:rPr lang="en-US" sz="2400" dirty="0" smtClean="0"/>
              <a:t>off job subject to fine</a:t>
            </a:r>
          </a:p>
          <a:p>
            <a:pPr lvl="1"/>
            <a:r>
              <a:rPr lang="en-US" sz="2000" dirty="0" smtClean="0"/>
              <a:t>Wages kept very </a:t>
            </a:r>
            <a:r>
              <a:rPr lang="en-US" sz="2000" dirty="0" smtClean="0"/>
              <a:t>low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No serving on </a:t>
            </a:r>
            <a:r>
              <a:rPr lang="en-US" sz="2400" dirty="0" smtClean="0"/>
              <a:t>Jury</a:t>
            </a:r>
          </a:p>
          <a:p>
            <a:endParaRPr lang="en-US" sz="2400" dirty="0" smtClean="0"/>
          </a:p>
          <a:p>
            <a:r>
              <a:rPr lang="en-US" sz="2400" dirty="0" smtClean="0"/>
              <a:t>No renting or leasing </a:t>
            </a:r>
            <a:r>
              <a:rPr lang="en-US" sz="2400" dirty="0" smtClean="0"/>
              <a:t>land</a:t>
            </a:r>
          </a:p>
          <a:p>
            <a:endParaRPr lang="en-US" sz="2400" dirty="0" smtClean="0"/>
          </a:p>
          <a:p>
            <a:r>
              <a:rPr lang="en-US" sz="2400" dirty="0" smtClean="0"/>
              <a:t>“idleness” punishable by chain gang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03390" cy="482884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Dec. 1865 – </a:t>
            </a:r>
            <a:r>
              <a:rPr lang="en-US" dirty="0" smtClean="0">
                <a:solidFill>
                  <a:srgbClr val="CCFFCC"/>
                </a:solidFill>
              </a:rPr>
              <a:t>Southern states apply for reintegration into </a:t>
            </a:r>
            <a:r>
              <a:rPr lang="en-US" dirty="0" smtClean="0">
                <a:solidFill>
                  <a:srgbClr val="CCFFCC"/>
                </a:solidFill>
              </a:rPr>
              <a:t>Union</a:t>
            </a:r>
          </a:p>
          <a:p>
            <a:endParaRPr lang="en-US" dirty="0">
              <a:solidFill>
                <a:srgbClr val="CCFFCC"/>
              </a:solidFill>
            </a:endParaRPr>
          </a:p>
          <a:p>
            <a:r>
              <a:rPr lang="en-US" dirty="0" smtClean="0">
                <a:solidFill>
                  <a:srgbClr val="CCFFCC"/>
                </a:solidFill>
              </a:rPr>
              <a:t>Many </a:t>
            </a:r>
            <a:r>
              <a:rPr lang="en-US" dirty="0" smtClean="0">
                <a:solidFill>
                  <a:srgbClr val="CCFFCC"/>
                </a:solidFill>
              </a:rPr>
              <a:t>Republicans disgusted by Democrats and former Confederates wanting to reclaim seats in </a:t>
            </a:r>
            <a:r>
              <a:rPr lang="en-US" dirty="0" smtClean="0">
                <a:solidFill>
                  <a:srgbClr val="CCFFCC"/>
                </a:solidFill>
              </a:rPr>
              <a:t>Congress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Wartime Legislation</a:t>
            </a:r>
          </a:p>
          <a:p>
            <a:pPr lvl="2"/>
            <a:r>
              <a:rPr lang="en-US" dirty="0" smtClean="0">
                <a:solidFill>
                  <a:srgbClr val="CCFFCC"/>
                </a:solidFill>
              </a:rPr>
              <a:t>Republicans had passed </a:t>
            </a:r>
            <a:r>
              <a:rPr lang="en-US" dirty="0" smtClean="0">
                <a:solidFill>
                  <a:srgbClr val="CCFFCC"/>
                </a:solidFill>
              </a:rPr>
              <a:t>legislation that had favored the north</a:t>
            </a:r>
            <a:r>
              <a:rPr lang="en-US" dirty="0" smtClean="0"/>
              <a:t>:</a:t>
            </a:r>
            <a:endParaRPr lang="en-US" dirty="0" smtClean="0"/>
          </a:p>
          <a:p>
            <a:pPr lvl="3"/>
            <a:r>
              <a:rPr lang="en-US" dirty="0" smtClean="0"/>
              <a:t>Morrill Tariff</a:t>
            </a:r>
          </a:p>
          <a:p>
            <a:pPr lvl="3"/>
            <a:r>
              <a:rPr lang="en-US" dirty="0" smtClean="0"/>
              <a:t>Pacific Railroad Act</a:t>
            </a:r>
          </a:p>
          <a:p>
            <a:pPr lvl="3"/>
            <a:r>
              <a:rPr lang="en-US" dirty="0" smtClean="0"/>
              <a:t>Homestead </a:t>
            </a:r>
            <a:r>
              <a:rPr lang="en-US" dirty="0" smtClean="0"/>
              <a:t>Act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CCFFCC"/>
                </a:solidFill>
              </a:rPr>
              <a:t>Did not want to give up </a:t>
            </a:r>
            <a:r>
              <a:rPr lang="en-US" dirty="0" smtClean="0">
                <a:solidFill>
                  <a:srgbClr val="CCFFCC"/>
                </a:solidFill>
              </a:rPr>
              <a:t>their political advantage</a:t>
            </a:r>
            <a:endParaRPr lang="en-US" dirty="0">
              <a:solidFill>
                <a:srgbClr val="CCFFC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South would be politically stronger</a:t>
            </a:r>
          </a:p>
          <a:p>
            <a:pPr lvl="1"/>
            <a:r>
              <a:rPr lang="en-US" dirty="0" smtClean="0"/>
              <a:t>Blacks now counted as a whole person instead of 3/5</a:t>
            </a:r>
          </a:p>
          <a:p>
            <a:pPr lvl="1"/>
            <a:r>
              <a:rPr lang="en-US" dirty="0" smtClean="0"/>
              <a:t>Fear that Democrats would take over Congress and Presidency</a:t>
            </a:r>
          </a:p>
          <a:p>
            <a:pPr lvl="2"/>
            <a:r>
              <a:rPr lang="en-US" dirty="0" smtClean="0"/>
              <a:t>Institute national black codes</a:t>
            </a:r>
          </a:p>
          <a:p>
            <a:pPr lvl="2"/>
            <a:r>
              <a:rPr lang="en-US" dirty="0" smtClean="0"/>
              <a:t>Erase gains of Civil </a:t>
            </a:r>
            <a:r>
              <a:rPr lang="en-US" dirty="0" smtClean="0"/>
              <a:t>War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Dec 6, 1865 – Johnson </a:t>
            </a:r>
            <a:r>
              <a:rPr lang="en-US" dirty="0" smtClean="0">
                <a:solidFill>
                  <a:srgbClr val="CCFFCC"/>
                </a:solidFill>
              </a:rPr>
              <a:t>declares:</a:t>
            </a:r>
          </a:p>
          <a:p>
            <a:pPr lvl="1"/>
            <a:r>
              <a:rPr lang="en-US" dirty="0" smtClean="0"/>
              <a:t>South </a:t>
            </a:r>
            <a:r>
              <a:rPr lang="en-US" dirty="0" smtClean="0"/>
              <a:t>had satisfied </a:t>
            </a:r>
            <a:r>
              <a:rPr lang="en-US" dirty="0" smtClean="0"/>
              <a:t>all of his </a:t>
            </a:r>
            <a:r>
              <a:rPr lang="en-US" dirty="0" smtClean="0"/>
              <a:t>conditions </a:t>
            </a:r>
          </a:p>
          <a:p>
            <a:pPr lvl="1"/>
            <a:r>
              <a:rPr lang="en-US" dirty="0" smtClean="0"/>
              <a:t>In his view the Union was now </a:t>
            </a:r>
            <a:r>
              <a:rPr lang="en-US" dirty="0" smtClean="0"/>
              <a:t>restored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48"/>
            <a:ext cx="8229600" cy="935790"/>
          </a:xfrm>
        </p:spPr>
        <p:txBody>
          <a:bodyPr/>
          <a:lstStyle/>
          <a:p>
            <a:r>
              <a:rPr lang="en-US" dirty="0" smtClean="0"/>
              <a:t>Johnson </a:t>
            </a:r>
            <a:r>
              <a:rPr lang="en-US" dirty="0" err="1" smtClean="0"/>
              <a:t>v</a:t>
            </a:r>
            <a:r>
              <a:rPr lang="en-US" dirty="0" smtClean="0"/>
              <a:t>.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738"/>
            <a:ext cx="8229600" cy="5083425"/>
          </a:xfrm>
        </p:spPr>
        <p:txBody>
          <a:bodyPr>
            <a:noAutofit/>
          </a:bodyPr>
          <a:lstStyle/>
          <a:p>
            <a:r>
              <a:rPr lang="en-US" sz="2400" dirty="0" smtClean="0"/>
              <a:t>Johnson continually vetoes Republican bills</a:t>
            </a:r>
          </a:p>
          <a:p>
            <a:pPr lvl="1"/>
            <a:r>
              <a:rPr lang="en-US" sz="2000" dirty="0" smtClean="0"/>
              <a:t>Freedman’s Bureau</a:t>
            </a:r>
          </a:p>
          <a:p>
            <a:pPr lvl="1"/>
            <a:r>
              <a:rPr lang="en-US" sz="2000" dirty="0" smtClean="0"/>
              <a:t>Civil Rights </a:t>
            </a:r>
            <a:r>
              <a:rPr lang="en-US" sz="2000" dirty="0" smtClean="0"/>
              <a:t>Bill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Republicans override Johnson’s </a:t>
            </a:r>
            <a:r>
              <a:rPr lang="en-US" sz="2400" dirty="0" smtClean="0"/>
              <a:t>Vetoes</a:t>
            </a:r>
          </a:p>
          <a:p>
            <a:endParaRPr lang="en-US" sz="2400" dirty="0" smtClean="0"/>
          </a:p>
          <a:p>
            <a:r>
              <a:rPr lang="en-US" sz="2400" dirty="0" smtClean="0"/>
              <a:t>Pass the </a:t>
            </a:r>
            <a:r>
              <a:rPr lang="en-US" sz="2400" dirty="0" smtClean="0">
                <a:solidFill>
                  <a:srgbClr val="CCFFCC"/>
                </a:solidFill>
              </a:rPr>
              <a:t>14</a:t>
            </a:r>
            <a:r>
              <a:rPr lang="en-US" sz="2400" baseline="30000" dirty="0" smtClean="0">
                <a:solidFill>
                  <a:srgbClr val="CCFFCC"/>
                </a:solidFill>
              </a:rPr>
              <a:t>th</a:t>
            </a:r>
            <a:r>
              <a:rPr lang="en-US" sz="2400" dirty="0" smtClean="0">
                <a:solidFill>
                  <a:srgbClr val="CCFFCC"/>
                </a:solidFill>
              </a:rPr>
              <a:t> </a:t>
            </a:r>
            <a:r>
              <a:rPr lang="en-US" sz="2400" dirty="0" smtClean="0">
                <a:solidFill>
                  <a:srgbClr val="CCFFCC"/>
                </a:solidFill>
              </a:rPr>
              <a:t>Amendment</a:t>
            </a:r>
          </a:p>
          <a:p>
            <a:pPr lvl="1"/>
            <a:r>
              <a:rPr lang="en-US" sz="2000" dirty="0" smtClean="0">
                <a:solidFill>
                  <a:srgbClr val="CCFFCC"/>
                </a:solidFill>
              </a:rPr>
              <a:t>All </a:t>
            </a:r>
            <a:r>
              <a:rPr lang="en-US" sz="2000" dirty="0" smtClean="0">
                <a:solidFill>
                  <a:srgbClr val="CCFFCC"/>
                </a:solidFill>
              </a:rPr>
              <a:t>blacks are </a:t>
            </a:r>
            <a:r>
              <a:rPr lang="en-US" sz="2000" dirty="0" smtClean="0">
                <a:solidFill>
                  <a:srgbClr val="CCFFCC"/>
                </a:solidFill>
              </a:rPr>
              <a:t>American Citizens</a:t>
            </a:r>
          </a:p>
          <a:p>
            <a:pPr lvl="1"/>
            <a:r>
              <a:rPr lang="en-US" sz="2000" dirty="0" smtClean="0"/>
              <a:t>If citizenship denied to blacks, representatives in Electoral College lowered</a:t>
            </a:r>
          </a:p>
          <a:p>
            <a:pPr lvl="1"/>
            <a:r>
              <a:rPr lang="en-US" sz="2000" dirty="0" smtClean="0"/>
              <a:t>Former Confederates barred from office</a:t>
            </a:r>
          </a:p>
          <a:p>
            <a:pPr lvl="1"/>
            <a:r>
              <a:rPr lang="en-US" sz="2000" dirty="0" smtClean="0"/>
              <a:t>Federal debt guaranteed/Confederate debt </a:t>
            </a:r>
            <a:r>
              <a:rPr lang="en-US" sz="2000" dirty="0" smtClean="0"/>
              <a:t>repudiated</a:t>
            </a:r>
          </a:p>
          <a:p>
            <a:pPr lvl="1"/>
            <a:endParaRPr lang="en-US" sz="2000" dirty="0" smtClean="0"/>
          </a:p>
          <a:p>
            <a:r>
              <a:rPr lang="en-US" sz="2000" dirty="0" smtClean="0">
                <a:solidFill>
                  <a:srgbClr val="CCFFCC"/>
                </a:solidFill>
              </a:rPr>
              <a:t>States would not be allowed into Union if 14</a:t>
            </a:r>
            <a:r>
              <a:rPr lang="en-US" sz="2000" baseline="30000" dirty="0" smtClean="0">
                <a:solidFill>
                  <a:srgbClr val="CCFFCC"/>
                </a:solidFill>
              </a:rPr>
              <a:t>th</a:t>
            </a:r>
            <a:r>
              <a:rPr lang="en-US" sz="2000" dirty="0" smtClean="0">
                <a:solidFill>
                  <a:srgbClr val="CCFFCC"/>
                </a:solidFill>
              </a:rPr>
              <a:t> Amendment not ratified</a:t>
            </a:r>
            <a:endParaRPr lang="en-US" sz="2000" dirty="0">
              <a:solidFill>
                <a:srgbClr val="CCFFCC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Swinging ‘Round the Circle with Johnson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7484"/>
          </a:xfrm>
        </p:spPr>
        <p:txBody>
          <a:bodyPr/>
          <a:lstStyle/>
          <a:p>
            <a:r>
              <a:rPr lang="en-US" dirty="0" smtClean="0"/>
              <a:t>1866 Congressional </a:t>
            </a:r>
            <a:r>
              <a:rPr lang="en-US" dirty="0" smtClean="0"/>
              <a:t>Elections</a:t>
            </a:r>
            <a:endParaRPr lang="en-US" dirty="0" smtClean="0"/>
          </a:p>
          <a:p>
            <a:pPr lvl="1"/>
            <a:r>
              <a:rPr lang="en-US" dirty="0" smtClean="0"/>
              <a:t>Johnson wants to reduce number of Republicans in </a:t>
            </a:r>
            <a:r>
              <a:rPr lang="en-US" dirty="0" smtClean="0"/>
              <a:t>Congress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r>
              <a:rPr lang="en-US" dirty="0" smtClean="0"/>
              <a:t>Gives </a:t>
            </a:r>
            <a:r>
              <a:rPr lang="en-US" dirty="0" smtClean="0"/>
              <a:t>‘Round </a:t>
            </a:r>
            <a:r>
              <a:rPr lang="en-US" dirty="0" smtClean="0"/>
              <a:t>the Circle speeches</a:t>
            </a:r>
          </a:p>
          <a:p>
            <a:pPr lvl="2"/>
            <a:r>
              <a:rPr lang="en-US" dirty="0" smtClean="0"/>
              <a:t>Heckled by audiences</a:t>
            </a:r>
          </a:p>
          <a:p>
            <a:pPr lvl="2"/>
            <a:r>
              <a:rPr lang="en-US" dirty="0" smtClean="0"/>
              <a:t>Exchanges insults</a:t>
            </a:r>
          </a:p>
          <a:p>
            <a:pPr lvl="2"/>
            <a:r>
              <a:rPr lang="en-US" dirty="0" smtClean="0"/>
              <a:t>Denounces radical republicans</a:t>
            </a:r>
          </a:p>
          <a:p>
            <a:pPr lvl="2"/>
            <a:r>
              <a:rPr lang="en-US" dirty="0" smtClean="0"/>
              <a:t>Results in even more Republican </a:t>
            </a:r>
            <a:r>
              <a:rPr lang="en-US" dirty="0" smtClean="0"/>
              <a:t>victories</a:t>
            </a:r>
          </a:p>
          <a:p>
            <a:pPr lvl="2"/>
            <a:endParaRPr lang="en-US" sz="1600" dirty="0"/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CCFFCC"/>
                </a:solidFill>
              </a:rPr>
              <a:t>“Stand by Congress” against the “Tailor of the Potomac”</a:t>
            </a:r>
            <a:endParaRPr lang="en-US" sz="2000" dirty="0">
              <a:solidFill>
                <a:srgbClr val="CCFFC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Republican Principles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Veto-proof Congress</a:t>
            </a:r>
          </a:p>
          <a:p>
            <a:pPr lvl="1"/>
            <a:r>
              <a:rPr lang="en-US" dirty="0" smtClean="0"/>
              <a:t>Unlimited control of </a:t>
            </a:r>
            <a:r>
              <a:rPr lang="en-US" dirty="0" smtClean="0"/>
              <a:t>Reconstruction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Senate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Charles Sumner leads </a:t>
            </a:r>
            <a:r>
              <a:rPr lang="en-US" dirty="0" smtClean="0">
                <a:solidFill>
                  <a:srgbClr val="CCFFCC"/>
                </a:solidFill>
              </a:rPr>
              <a:t>Radicals</a:t>
            </a:r>
          </a:p>
          <a:p>
            <a:pPr lvl="1"/>
            <a:endParaRPr lang="en-US" dirty="0" smtClean="0">
              <a:solidFill>
                <a:srgbClr val="CCFFCC"/>
              </a:solidFill>
            </a:endParaRPr>
          </a:p>
          <a:p>
            <a:r>
              <a:rPr lang="en-US" dirty="0" smtClean="0">
                <a:solidFill>
                  <a:srgbClr val="CCFFCC"/>
                </a:solidFill>
              </a:rPr>
              <a:t>House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Thaddeus </a:t>
            </a:r>
            <a:r>
              <a:rPr lang="en-US" dirty="0" smtClean="0">
                <a:solidFill>
                  <a:srgbClr val="CCFFCC"/>
                </a:solidFill>
              </a:rPr>
              <a:t>Stevens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Radicals want to keep South out of Union until economy and way of life totally changed.  Moderates want faster reconstruction</a:t>
            </a:r>
          </a:p>
          <a:p>
            <a:pPr lvl="1"/>
            <a:r>
              <a:rPr lang="en-US" dirty="0" smtClean="0"/>
              <a:t>compromise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4852737" y="1356892"/>
            <a:ext cx="4114800" cy="3134897"/>
          </a:xfrm>
          <a:prstGeom prst="star5">
            <a:avLst/>
          </a:prstGeom>
          <a:solidFill>
            <a:srgbClr val="FFFF00">
              <a:alpha val="86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09105" y="2566737"/>
            <a:ext cx="1784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E3E5C"/>
                </a:solidFill>
              </a:rPr>
              <a:t>Leaders of the Radical Republicans </a:t>
            </a:r>
          </a:p>
          <a:p>
            <a:pPr algn="ctr"/>
            <a:r>
              <a:rPr lang="en-US" dirty="0" smtClean="0">
                <a:solidFill>
                  <a:srgbClr val="3E3E5C"/>
                </a:solidFill>
              </a:rPr>
              <a:t>in Congress</a:t>
            </a:r>
            <a:endParaRPr lang="en-US" dirty="0">
              <a:solidFill>
                <a:srgbClr val="3E3E5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 by 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70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Reconstruction Act</a:t>
            </a:r>
            <a:r>
              <a:rPr lang="en-US" dirty="0" smtClean="0"/>
              <a:t> – March 2, 1867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Divides South into 5 military districts</a:t>
            </a:r>
          </a:p>
          <a:p>
            <a:pPr lvl="1"/>
            <a:r>
              <a:rPr lang="en-US" dirty="0" smtClean="0"/>
              <a:t>Disenfranchises former Confederates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New guidelines for readmission to Union</a:t>
            </a:r>
          </a:p>
          <a:p>
            <a:pPr lvl="2"/>
            <a:r>
              <a:rPr lang="en-US" dirty="0" smtClean="0">
                <a:solidFill>
                  <a:srgbClr val="CCFFCC"/>
                </a:solidFill>
              </a:rPr>
              <a:t>All states had to approve 14</a:t>
            </a:r>
            <a:r>
              <a:rPr lang="en-US" baseline="30000" dirty="0" smtClean="0">
                <a:solidFill>
                  <a:srgbClr val="CCFFCC"/>
                </a:solidFill>
              </a:rPr>
              <a:t>th</a:t>
            </a:r>
            <a:r>
              <a:rPr lang="en-US" dirty="0" smtClean="0">
                <a:solidFill>
                  <a:srgbClr val="CCFFCC"/>
                </a:solidFill>
              </a:rPr>
              <a:t> Amendment</a:t>
            </a:r>
          </a:p>
          <a:p>
            <a:pPr lvl="2"/>
            <a:r>
              <a:rPr lang="en-US" dirty="0" smtClean="0">
                <a:solidFill>
                  <a:srgbClr val="CCFFCC"/>
                </a:solidFill>
              </a:rPr>
              <a:t>All states had to guarantee full suffrage of former male </a:t>
            </a:r>
            <a:r>
              <a:rPr lang="en-US" dirty="0" smtClean="0">
                <a:solidFill>
                  <a:srgbClr val="CCFFCC"/>
                </a:solidFill>
              </a:rPr>
              <a:t>slaves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15</a:t>
            </a:r>
            <a:r>
              <a:rPr lang="en-US" baseline="30000" dirty="0" smtClean="0">
                <a:solidFill>
                  <a:srgbClr val="CCFFCC"/>
                </a:solidFill>
              </a:rPr>
              <a:t>th</a:t>
            </a:r>
            <a:r>
              <a:rPr lang="en-US" dirty="0" smtClean="0">
                <a:solidFill>
                  <a:srgbClr val="CCFFCC"/>
                </a:solidFill>
              </a:rPr>
              <a:t> Amendment (1869) 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Right to vote for black </a:t>
            </a:r>
            <a:r>
              <a:rPr lang="en-US" dirty="0" smtClean="0">
                <a:solidFill>
                  <a:srgbClr val="CCFFCC"/>
                </a:solidFill>
              </a:rPr>
              <a:t>males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Supreme Court </a:t>
            </a:r>
            <a:r>
              <a:rPr lang="en-US" dirty="0" smtClean="0"/>
              <a:t>rules in </a:t>
            </a:r>
            <a:r>
              <a:rPr lang="en-US" i="1" dirty="0" smtClean="0"/>
              <a:t>ex parte </a:t>
            </a:r>
            <a:r>
              <a:rPr lang="en-US" i="1" dirty="0"/>
              <a:t>M</a:t>
            </a:r>
            <a:r>
              <a:rPr lang="en-US" i="1" dirty="0" smtClean="0"/>
              <a:t>illigan </a:t>
            </a:r>
            <a:r>
              <a:rPr lang="en-US" dirty="0" smtClean="0"/>
              <a:t>(1866) </a:t>
            </a:r>
            <a:r>
              <a:rPr lang="en-US" dirty="0" smtClean="0"/>
              <a:t>military tribunals can’t be used against </a:t>
            </a:r>
            <a:r>
              <a:rPr lang="en-US" dirty="0" smtClean="0"/>
              <a:t>civilians</a:t>
            </a:r>
          </a:p>
          <a:p>
            <a:endParaRPr lang="en-US" dirty="0" smtClean="0"/>
          </a:p>
          <a:p>
            <a:r>
              <a:rPr lang="en-US" dirty="0" smtClean="0"/>
              <a:t>Compromise of 1877</a:t>
            </a:r>
          </a:p>
          <a:p>
            <a:pPr lvl="1"/>
            <a:r>
              <a:rPr lang="en-US" dirty="0" smtClean="0"/>
              <a:t>Presidential stalemate leads to end of Reconstruction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Women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Reconstruction Amendments disappoint women’s suffrage advocates</a:t>
            </a:r>
          </a:p>
          <a:p>
            <a:pPr lvl="1"/>
            <a:r>
              <a:rPr lang="en-US" dirty="0" smtClean="0"/>
              <a:t>Women had helped blacks gain </a:t>
            </a:r>
            <a:r>
              <a:rPr lang="en-US" dirty="0" smtClean="0"/>
              <a:t>rights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Women’s rights advocates campaign against 14</a:t>
            </a:r>
            <a:r>
              <a:rPr lang="en-US" baseline="30000" dirty="0" smtClean="0"/>
              <a:t>th</a:t>
            </a:r>
            <a:r>
              <a:rPr lang="en-US" dirty="0" smtClean="0"/>
              <a:t> and 15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Inserted “male” into Constitution for first time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Realities of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Blacks began to organize politically through Union League</a:t>
            </a:r>
          </a:p>
          <a:p>
            <a:pPr lvl="1"/>
            <a:r>
              <a:rPr lang="en-US" dirty="0" smtClean="0"/>
              <a:t>Network of political clubs</a:t>
            </a:r>
          </a:p>
          <a:p>
            <a:pPr lvl="2"/>
            <a:r>
              <a:rPr lang="en-US" dirty="0" smtClean="0"/>
              <a:t>Educate members</a:t>
            </a:r>
          </a:p>
          <a:p>
            <a:pPr lvl="2"/>
            <a:r>
              <a:rPr lang="en-US" dirty="0" smtClean="0"/>
              <a:t>Campaigned for Republicans</a:t>
            </a:r>
          </a:p>
          <a:p>
            <a:pPr lvl="2"/>
            <a:r>
              <a:rPr lang="en-US" dirty="0" smtClean="0"/>
              <a:t>Built churches and schools</a:t>
            </a:r>
          </a:p>
          <a:p>
            <a:pPr lvl="2"/>
            <a:r>
              <a:rPr lang="en-US" dirty="0" smtClean="0"/>
              <a:t>Recruited </a:t>
            </a:r>
            <a:r>
              <a:rPr lang="en-US" dirty="0" smtClean="0"/>
              <a:t>militias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Black men gain political office</a:t>
            </a:r>
          </a:p>
          <a:p>
            <a:pPr lvl="1"/>
            <a:r>
              <a:rPr lang="en-US" dirty="0" smtClean="0"/>
              <a:t>Hiram Revels and Blanche K. Bruce serve in Congress from Mississippi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Problems of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What to do with free blacks?</a:t>
            </a:r>
          </a:p>
          <a:p>
            <a:pPr lvl="1"/>
            <a:r>
              <a:rPr lang="en-US" dirty="0" smtClean="0"/>
              <a:t>How to reintegrate Southern States?</a:t>
            </a:r>
          </a:p>
          <a:p>
            <a:pPr lvl="1"/>
            <a:r>
              <a:rPr lang="en-US" dirty="0" smtClean="0"/>
              <a:t>What to do with Jefferson Davis?</a:t>
            </a:r>
          </a:p>
          <a:p>
            <a:pPr lvl="1"/>
            <a:r>
              <a:rPr lang="en-US" dirty="0" smtClean="0"/>
              <a:t>Who is in charge of Reconstruction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Southern way of life destroyed</a:t>
            </a:r>
          </a:p>
          <a:p>
            <a:pPr lvl="1"/>
            <a:r>
              <a:rPr lang="en-US" dirty="0" smtClean="0"/>
              <a:t>Farms destroyed</a:t>
            </a:r>
          </a:p>
          <a:p>
            <a:pPr lvl="1"/>
            <a:r>
              <a:rPr lang="en-US" dirty="0" smtClean="0"/>
              <a:t>Slaves freed</a:t>
            </a:r>
          </a:p>
          <a:p>
            <a:pPr lvl="1"/>
            <a:r>
              <a:rPr lang="en-US" dirty="0" smtClean="0"/>
              <a:t>Cities burnt</a:t>
            </a:r>
          </a:p>
          <a:p>
            <a:pPr lvl="1"/>
            <a:r>
              <a:rPr lang="en-US" dirty="0" smtClean="0"/>
              <a:t>Southerners defiant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Southerners hated seeing former slaves </a:t>
            </a:r>
            <a:r>
              <a:rPr lang="en-US" dirty="0" smtClean="0"/>
              <a:t>elevated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“Scalawags” </a:t>
            </a:r>
          </a:p>
          <a:p>
            <a:pPr lvl="2"/>
            <a:r>
              <a:rPr lang="en-US" dirty="0" smtClean="0">
                <a:solidFill>
                  <a:srgbClr val="CCFFCC"/>
                </a:solidFill>
              </a:rPr>
              <a:t>Southerners who supported </a:t>
            </a:r>
            <a:r>
              <a:rPr lang="en-US" dirty="0" smtClean="0">
                <a:solidFill>
                  <a:srgbClr val="CCFFCC"/>
                </a:solidFill>
              </a:rPr>
              <a:t>reconstruction</a:t>
            </a:r>
          </a:p>
          <a:p>
            <a:pPr marL="914400" lvl="2" indent="0">
              <a:buNone/>
            </a:pPr>
            <a:endParaRPr lang="en-US" dirty="0" smtClean="0">
              <a:solidFill>
                <a:srgbClr val="CCFFCC"/>
              </a:solidFill>
            </a:endParaRP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“Carpetbaggers”</a:t>
            </a:r>
          </a:p>
          <a:p>
            <a:pPr lvl="2"/>
            <a:r>
              <a:rPr lang="en-US" dirty="0" smtClean="0">
                <a:solidFill>
                  <a:srgbClr val="CCFFCC"/>
                </a:solidFill>
              </a:rPr>
              <a:t>Northerners accused of profiteering </a:t>
            </a:r>
            <a:endParaRPr lang="en-US" dirty="0" smtClean="0">
              <a:solidFill>
                <a:srgbClr val="CCFFCC"/>
              </a:solidFill>
            </a:endParaRPr>
          </a:p>
          <a:p>
            <a:pPr lvl="2"/>
            <a:endParaRPr lang="en-US" dirty="0" smtClean="0">
              <a:solidFill>
                <a:srgbClr val="CCFFCC"/>
              </a:solidFill>
            </a:endParaRPr>
          </a:p>
          <a:p>
            <a:r>
              <a:rPr lang="en-US" dirty="0" smtClean="0"/>
              <a:t>Southern governments very corrupt during reconstruction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FFCC"/>
                </a:solidFill>
              </a:rPr>
              <a:t>The Ku Klux Klan</a:t>
            </a:r>
            <a:endParaRPr lang="en-US" dirty="0">
              <a:solidFill>
                <a:srgbClr val="CCFF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FFCC"/>
                </a:solidFill>
              </a:rPr>
              <a:t>Founded in Tennessee in 1866</a:t>
            </a:r>
          </a:p>
          <a:p>
            <a:pPr lvl="1"/>
            <a:r>
              <a:rPr lang="en-US" dirty="0" smtClean="0"/>
              <a:t>Nathan Bedford Forrest 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Goal is to intimidate blacks into submission</a:t>
            </a:r>
          </a:p>
          <a:p>
            <a:pPr lvl="1"/>
            <a:r>
              <a:rPr lang="en-US" dirty="0" smtClean="0"/>
              <a:t>Prevent minorities from gaining political power</a:t>
            </a:r>
          </a:p>
          <a:p>
            <a:pPr lvl="1"/>
            <a:r>
              <a:rPr lang="en-US" dirty="0" smtClean="0"/>
              <a:t>Prevent minorities from gaining wealth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Often resorted to terror and violence</a:t>
            </a:r>
          </a:p>
          <a:p>
            <a:pPr lvl="1"/>
            <a:r>
              <a:rPr lang="en-US" dirty="0" smtClean="0"/>
              <a:t>Undermine many of the goals of Reconstruction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 and Impeachment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Radical Republicans angered by Johnson</a:t>
            </a:r>
          </a:p>
          <a:p>
            <a:pPr lvl="1"/>
            <a:r>
              <a:rPr lang="en-US" sz="2000" dirty="0" smtClean="0"/>
              <a:t>Get rid of </a:t>
            </a:r>
            <a:r>
              <a:rPr lang="en-US" sz="2000" dirty="0" smtClean="0"/>
              <a:t>him</a:t>
            </a:r>
          </a:p>
          <a:p>
            <a:pPr lvl="1"/>
            <a:endParaRPr lang="en-US" sz="2000" dirty="0" smtClean="0"/>
          </a:p>
          <a:p>
            <a:r>
              <a:rPr lang="en-US" sz="2400" dirty="0" smtClean="0">
                <a:solidFill>
                  <a:srgbClr val="CCFFCC"/>
                </a:solidFill>
              </a:rPr>
              <a:t>Tenure of Office Act passed in 1867</a:t>
            </a:r>
          </a:p>
          <a:p>
            <a:pPr lvl="1"/>
            <a:r>
              <a:rPr lang="en-US" sz="2000" dirty="0" smtClean="0">
                <a:solidFill>
                  <a:srgbClr val="CCFFCC"/>
                </a:solidFill>
              </a:rPr>
              <a:t>President must have approval of Senate before removing appointed officials</a:t>
            </a:r>
          </a:p>
          <a:p>
            <a:pPr lvl="1"/>
            <a:r>
              <a:rPr lang="en-US" sz="2000" dirty="0" smtClean="0"/>
              <a:t>Attempting to keep Edwin Stanton in </a:t>
            </a:r>
            <a:r>
              <a:rPr lang="en-US" sz="2000" dirty="0" smtClean="0"/>
              <a:t>office</a:t>
            </a:r>
          </a:p>
          <a:p>
            <a:pPr lvl="2"/>
            <a:r>
              <a:rPr lang="en-US" sz="1800" dirty="0" smtClean="0"/>
              <a:t>A leftover from Lincoln’s administration, outwardly loyal to Johnson, but serving as a spy for the Radicals.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Johnson fires Stanton in early 1868</a:t>
            </a:r>
          </a:p>
          <a:p>
            <a:pPr lvl="1"/>
            <a:r>
              <a:rPr lang="en-US" sz="2000" dirty="0" smtClean="0"/>
              <a:t>Impeached by Republicans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Not-Guilty Verdict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Johnson not allowed to testify by lawyers</a:t>
            </a:r>
          </a:p>
          <a:p>
            <a:pPr lvl="1"/>
            <a:r>
              <a:rPr lang="en-US" dirty="0" smtClean="0"/>
              <a:t>Argued that Tenure of Office Act was </a:t>
            </a:r>
            <a:r>
              <a:rPr lang="en-US" dirty="0" smtClean="0"/>
              <a:t>unconstitutional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May 16, 1868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Johnson acquitted of all charges by 1 vote</a:t>
            </a:r>
          </a:p>
          <a:p>
            <a:pPr lvl="1"/>
            <a:r>
              <a:rPr lang="en-US" dirty="0" smtClean="0"/>
              <a:t>7 Republican Senators vote not guilty</a:t>
            </a:r>
          </a:p>
          <a:p>
            <a:pPr lvl="2"/>
            <a:r>
              <a:rPr lang="en-US" dirty="0" smtClean="0"/>
              <a:t>Never elected to political office </a:t>
            </a:r>
            <a:r>
              <a:rPr lang="en-US" dirty="0" smtClean="0"/>
              <a:t>again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Radicals infuriated</a:t>
            </a:r>
          </a:p>
          <a:p>
            <a:pPr lvl="1"/>
            <a:r>
              <a:rPr lang="en-US" dirty="0" smtClean="0"/>
              <a:t>Many feared establishing precedent of removing a sitting president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Purchase of Alaska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FFCC"/>
                </a:solidFill>
              </a:rPr>
              <a:t>1867 – Secretary of State William H. Seward buys Alaska</a:t>
            </a:r>
          </a:p>
          <a:p>
            <a:pPr lvl="1"/>
            <a:r>
              <a:rPr lang="en-US" dirty="0" smtClean="0"/>
              <a:t>$7.2 million paid to Russia</a:t>
            </a:r>
          </a:p>
          <a:p>
            <a:pPr lvl="1"/>
            <a:r>
              <a:rPr lang="en-US" dirty="0" smtClean="0"/>
              <a:t>Known as “Seward’s Folly”</a:t>
            </a:r>
          </a:p>
          <a:p>
            <a:pPr lvl="1"/>
            <a:r>
              <a:rPr lang="en-US" dirty="0" smtClean="0"/>
              <a:t>Unknown oil reserves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Heritage of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FFCC"/>
                </a:solidFill>
              </a:rPr>
              <a:t>Southerners see Reconstruction as worse than Civil War</a:t>
            </a:r>
          </a:p>
          <a:p>
            <a:pPr lvl="1"/>
            <a:r>
              <a:rPr lang="en-US" dirty="0" smtClean="0"/>
              <a:t>Resent destruction of social </a:t>
            </a:r>
            <a:r>
              <a:rPr lang="en-US" dirty="0" smtClean="0"/>
              <a:t>system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Republican failure?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Life in the South changes little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Blacks oppressed for another century</a:t>
            </a:r>
          </a:p>
          <a:p>
            <a:pPr lvl="2"/>
            <a:r>
              <a:rPr lang="en-US" dirty="0" smtClean="0"/>
              <a:t>Until Civil Rights movement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5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Freedmen Define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7142"/>
            <a:ext cx="8229600" cy="53845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Confusing situation for free blacks</a:t>
            </a:r>
          </a:p>
          <a:p>
            <a:pPr lvl="1"/>
            <a:r>
              <a:rPr lang="en-US" dirty="0" smtClean="0"/>
              <a:t>Slaves re-enslaved after Union troops leave</a:t>
            </a:r>
          </a:p>
          <a:p>
            <a:pPr lvl="1"/>
            <a:r>
              <a:rPr lang="en-US" dirty="0" smtClean="0"/>
              <a:t>Emancipation resisted through legal means</a:t>
            </a:r>
          </a:p>
          <a:p>
            <a:pPr lvl="2"/>
            <a:r>
              <a:rPr lang="en-US" dirty="0" smtClean="0"/>
              <a:t>Not valid until declared by local or state </a:t>
            </a:r>
            <a:r>
              <a:rPr lang="en-US" dirty="0" smtClean="0"/>
              <a:t>courts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Some slave remain loyal to </a:t>
            </a:r>
            <a:r>
              <a:rPr lang="en-US" dirty="0" smtClean="0"/>
              <a:t>masters</a:t>
            </a:r>
          </a:p>
          <a:p>
            <a:endParaRPr lang="en-US" dirty="0" smtClean="0"/>
          </a:p>
          <a:p>
            <a:r>
              <a:rPr lang="en-US" dirty="0" smtClean="0"/>
              <a:t>Others pillage land, and </a:t>
            </a:r>
            <a:r>
              <a:rPr lang="en-US" dirty="0" smtClean="0"/>
              <a:t>property</a:t>
            </a:r>
          </a:p>
          <a:p>
            <a:endParaRPr lang="en-US" dirty="0" smtClean="0"/>
          </a:p>
          <a:p>
            <a:r>
              <a:rPr lang="en-US" dirty="0" smtClean="0"/>
              <a:t>After full emancipation </a:t>
            </a:r>
            <a:r>
              <a:rPr lang="en-US" dirty="0" smtClean="0"/>
              <a:t>many blacks </a:t>
            </a:r>
            <a:r>
              <a:rPr lang="en-US" dirty="0" smtClean="0"/>
              <a:t>leave plantations searching for work/</a:t>
            </a:r>
            <a:r>
              <a:rPr lang="en-US" dirty="0" smtClean="0"/>
              <a:t>family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5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Freedmen Define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090"/>
            <a:ext cx="8229600" cy="53845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Church </a:t>
            </a:r>
            <a:r>
              <a:rPr lang="en-US" dirty="0" smtClean="0">
                <a:solidFill>
                  <a:srgbClr val="CCFFCC"/>
                </a:solidFill>
              </a:rPr>
              <a:t>becomes </a:t>
            </a:r>
            <a:r>
              <a:rPr lang="en-US" dirty="0" smtClean="0">
                <a:solidFill>
                  <a:srgbClr val="CCFFCC"/>
                </a:solidFill>
              </a:rPr>
              <a:t>focus of black community life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CCFFCC"/>
                </a:solidFill>
              </a:rPr>
              <a:t>Black Baptist church </a:t>
            </a:r>
            <a:r>
              <a:rPr lang="en-US" dirty="0" smtClean="0"/>
              <a:t>grew from 150,000 to 500,000 members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CCFFCC"/>
                </a:solidFill>
              </a:rPr>
              <a:t>African Methodist Episcopal Church </a:t>
            </a:r>
            <a:r>
              <a:rPr lang="en-US" dirty="0" smtClean="0"/>
              <a:t>grew from 100,000 to 400,000 members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946" y="4239119"/>
            <a:ext cx="4021221" cy="2469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398211"/>
            <a:ext cx="1633473" cy="217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51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5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Freedmen Define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7142"/>
            <a:ext cx="8229600" cy="53845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Education became important</a:t>
            </a:r>
          </a:p>
          <a:p>
            <a:pPr lvl="1"/>
            <a:r>
              <a:rPr lang="en-US" dirty="0" smtClean="0"/>
              <a:t>Prior to emancipation this freedom had been denied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“a schoolhouse would be the first proof of their </a:t>
            </a:r>
            <a:r>
              <a:rPr lang="en-US" i="1" dirty="0" smtClean="0"/>
              <a:t>independence.”</a:t>
            </a:r>
            <a:r>
              <a:rPr lang="en-US" dirty="0" smtClean="0"/>
              <a:t> </a:t>
            </a:r>
          </a:p>
          <a:p>
            <a:pPr marL="457200" lvl="1" indent="0" algn="r">
              <a:buNone/>
            </a:pPr>
            <a:r>
              <a:rPr lang="en-US" dirty="0"/>
              <a:t>	</a:t>
            </a:r>
            <a:r>
              <a:rPr lang="en-US" dirty="0" smtClean="0"/>
              <a:t>– a member of the N.C. education society</a:t>
            </a:r>
          </a:p>
        </p:txBody>
      </p:sp>
    </p:spTree>
    <p:extLst>
      <p:ext uri="{BB962C8B-B14F-4D97-AF65-F5344CB8AC3E}">
        <p14:creationId xmlns:p14="http://schemas.microsoft.com/office/powerpoint/2010/main" val="288552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452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Freedman’s Bureau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316"/>
            <a:ext cx="8229600" cy="4989847"/>
          </a:xfrm>
        </p:spPr>
        <p:txBody>
          <a:bodyPr/>
          <a:lstStyle/>
          <a:p>
            <a:r>
              <a:rPr lang="en-US" dirty="0" smtClean="0">
                <a:solidFill>
                  <a:srgbClr val="CCFFCC"/>
                </a:solidFill>
              </a:rPr>
              <a:t>Freedman’s Bureau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Established </a:t>
            </a:r>
            <a:r>
              <a:rPr lang="en-US" dirty="0" smtClean="0">
                <a:solidFill>
                  <a:srgbClr val="FFFFFF"/>
                </a:solidFill>
              </a:rPr>
              <a:t>March 3, </a:t>
            </a:r>
            <a:r>
              <a:rPr lang="en-US" dirty="0" smtClean="0">
                <a:solidFill>
                  <a:srgbClr val="FFFFFF"/>
                </a:solidFill>
              </a:rPr>
              <a:t>1865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Provided food, clothing, medical care, and education to both freedmen and to white refugees.</a:t>
            </a:r>
            <a:endParaRPr lang="en-US" dirty="0">
              <a:solidFill>
                <a:srgbClr val="CCFFCC"/>
              </a:solidFill>
            </a:endParaRPr>
          </a:p>
          <a:p>
            <a:pPr lvl="1"/>
            <a:r>
              <a:rPr lang="en-US" dirty="0" smtClean="0"/>
              <a:t>Headed </a:t>
            </a:r>
            <a:r>
              <a:rPr lang="en-US" dirty="0" smtClean="0"/>
              <a:t>by General Oliver O. Howard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Train unskilled and uneducated freed </a:t>
            </a:r>
            <a:r>
              <a:rPr lang="en-US" dirty="0" smtClean="0">
                <a:solidFill>
                  <a:srgbClr val="CCFFCC"/>
                </a:solidFill>
              </a:rPr>
              <a:t>Blacks</a:t>
            </a:r>
          </a:p>
          <a:p>
            <a:pPr lvl="1"/>
            <a:r>
              <a:rPr lang="en-US" dirty="0" smtClean="0"/>
              <a:t>Teaches 200,000 </a:t>
            </a:r>
            <a:r>
              <a:rPr lang="en-US" dirty="0" smtClean="0"/>
              <a:t>blacks how to read</a:t>
            </a:r>
          </a:p>
          <a:p>
            <a:pPr lvl="2"/>
            <a:r>
              <a:rPr lang="en-US" dirty="0" smtClean="0"/>
              <a:t>Narrows literacy </a:t>
            </a:r>
            <a:r>
              <a:rPr lang="en-US" dirty="0" smtClean="0"/>
              <a:t>gap</a:t>
            </a:r>
          </a:p>
        </p:txBody>
      </p:sp>
    </p:spTree>
    <p:extLst>
      <p:ext uri="{BB962C8B-B14F-4D97-AF65-F5344CB8AC3E}">
        <p14:creationId xmlns:p14="http://schemas.microsoft.com/office/powerpoint/2010/main" val="25376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452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Freedman’s Bureau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316"/>
            <a:ext cx="8229600" cy="4989847"/>
          </a:xfrm>
        </p:spPr>
        <p:txBody>
          <a:bodyPr/>
          <a:lstStyle/>
          <a:p>
            <a:r>
              <a:rPr lang="en-US" dirty="0" smtClean="0"/>
              <a:t>Blacks </a:t>
            </a:r>
            <a:r>
              <a:rPr lang="en-US" dirty="0" smtClean="0"/>
              <a:t>still face discrimination</a:t>
            </a:r>
          </a:p>
          <a:p>
            <a:pPr lvl="1"/>
            <a:r>
              <a:rPr lang="en-US" dirty="0" smtClean="0"/>
              <a:t>President Andrew Johnson repeatedly tried to end the Freedman’s Bureau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Freedman’s </a:t>
            </a:r>
            <a:r>
              <a:rPr lang="en-US" dirty="0" smtClean="0">
                <a:solidFill>
                  <a:srgbClr val="CCFFCC"/>
                </a:solidFill>
              </a:rPr>
              <a:t>Bureau allowed to expire in 1872</a:t>
            </a:r>
          </a:p>
          <a:p>
            <a:pPr lvl="1"/>
            <a:r>
              <a:rPr lang="en-US" dirty="0" smtClean="0"/>
              <a:t>Attacks by racist whites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526" y="3805989"/>
            <a:ext cx="5220369" cy="292340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Johnson: The Tailor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Came from poor and humble </a:t>
            </a:r>
            <a:r>
              <a:rPr lang="en-US" sz="2000" dirty="0" smtClean="0"/>
              <a:t>background, orphaned, never attended school, apprenticed for a tailor at age 10.  Moved to Tenn. at age 17.</a:t>
            </a:r>
          </a:p>
          <a:p>
            <a:endParaRPr lang="en-US" sz="2000" dirty="0"/>
          </a:p>
          <a:p>
            <a:r>
              <a:rPr lang="en-US" sz="2000" dirty="0" smtClean="0"/>
              <a:t>Became a stump speaker and the champion of poor whites.</a:t>
            </a:r>
          </a:p>
          <a:p>
            <a:endParaRPr lang="en-US" sz="2000" dirty="0" smtClean="0"/>
          </a:p>
          <a:p>
            <a:r>
              <a:rPr lang="en-US" sz="2000" dirty="0" smtClean="0"/>
              <a:t>Only Confederate Congressman not to leave Congress after </a:t>
            </a:r>
            <a:r>
              <a:rPr lang="en-US" sz="2000" dirty="0" smtClean="0"/>
              <a:t>secession</a:t>
            </a:r>
          </a:p>
          <a:p>
            <a:endParaRPr lang="en-US" sz="2000" dirty="0" smtClean="0"/>
          </a:p>
          <a:p>
            <a:r>
              <a:rPr lang="en-US" sz="2000" dirty="0" smtClean="0"/>
              <a:t>Short temper</a:t>
            </a:r>
          </a:p>
          <a:p>
            <a:endParaRPr lang="en-US" sz="2000" dirty="0" smtClean="0"/>
          </a:p>
          <a:p>
            <a:r>
              <a:rPr lang="en-US" sz="2000" dirty="0" smtClean="0"/>
              <a:t>Champion of states’ rights and </a:t>
            </a:r>
            <a:r>
              <a:rPr lang="en-US" sz="2000" dirty="0" smtClean="0"/>
              <a:t>Constitution</a:t>
            </a:r>
          </a:p>
          <a:p>
            <a:endParaRPr lang="en-US" sz="2000" dirty="0" smtClean="0"/>
          </a:p>
          <a:p>
            <a:r>
              <a:rPr lang="en-US" sz="2000" dirty="0" smtClean="0"/>
              <a:t>He was a misfit in offic</a:t>
            </a:r>
            <a:r>
              <a:rPr lang="en-US" sz="2000" dirty="0" smtClean="0"/>
              <a:t>e</a:t>
            </a:r>
            <a:r>
              <a:rPr lang="is-IS" sz="2000" dirty="0" smtClean="0"/>
              <a:t>…</a:t>
            </a:r>
            <a:endParaRPr lang="en-US" sz="2000" dirty="0" smtClean="0"/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5776" y="3783263"/>
            <a:ext cx="2314917" cy="307473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695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10% Plan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Lincoln saw states as never having left Union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Only 10% of voters needed to take an oath to the Union and acknowledge emancipation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Forgiving </a:t>
            </a:r>
            <a:endParaRPr lang="en-US" dirty="0" smtClean="0">
              <a:solidFill>
                <a:srgbClr val="CCFFCC"/>
              </a:solidFill>
            </a:endParaRPr>
          </a:p>
          <a:p>
            <a:pPr lvl="1"/>
            <a:endParaRPr lang="en-US" dirty="0"/>
          </a:p>
          <a:p>
            <a:r>
              <a:rPr lang="en-US" dirty="0" smtClean="0"/>
              <a:t>Terms:  Presidential Reconstruction Plan, Lincoln’s Plan, 10% Plan = same thing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CFFCC"/>
                </a:solidFill>
              </a:rPr>
              <a:t>Radical </a:t>
            </a:r>
            <a:r>
              <a:rPr lang="en-US" dirty="0" smtClean="0">
                <a:solidFill>
                  <a:srgbClr val="CCFFCC"/>
                </a:solidFill>
              </a:rPr>
              <a:t>Republicans (Controlled Congress)</a:t>
            </a:r>
            <a:endParaRPr lang="en-US" dirty="0" smtClean="0">
              <a:solidFill>
                <a:srgbClr val="CCFFCC"/>
              </a:solidFill>
            </a:endParaRP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Punish the South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</a:rPr>
              <a:t>Wade-Davis Bill</a:t>
            </a:r>
          </a:p>
          <a:p>
            <a:pPr lvl="2"/>
            <a:r>
              <a:rPr lang="en-US" dirty="0" smtClean="0"/>
              <a:t>50% of states’ voters take oath</a:t>
            </a:r>
          </a:p>
          <a:p>
            <a:pPr lvl="2"/>
            <a:r>
              <a:rPr lang="en-US" dirty="0" smtClean="0"/>
              <a:t>Stronger demands for emancipation</a:t>
            </a:r>
          </a:p>
          <a:p>
            <a:pPr lvl="2"/>
            <a:r>
              <a:rPr lang="en-US" dirty="0" smtClean="0"/>
              <a:t>Pocket-vetoed by Lincoln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RRIS CLASS POWERPOINTS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 CLASS POWERPOINTS.thmx</Template>
  <TotalTime>675</TotalTime>
  <Words>1143</Words>
  <Application>Microsoft Macintosh PowerPoint</Application>
  <PresentationFormat>On-screen Show (4:3)</PresentationFormat>
  <Paragraphs>241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HARRIS CLASS POWERPOINTS</vt:lpstr>
      <vt:lpstr>Chapter 22</vt:lpstr>
      <vt:lpstr>The Problems of Peace</vt:lpstr>
      <vt:lpstr>Freedmen Define Freedom</vt:lpstr>
      <vt:lpstr>Freedmen Define Freedom</vt:lpstr>
      <vt:lpstr>Freedmen Define Freedom</vt:lpstr>
      <vt:lpstr>Freedman’s Bureau</vt:lpstr>
      <vt:lpstr>Freedman’s Bureau</vt:lpstr>
      <vt:lpstr>Johnson: The Tailor President</vt:lpstr>
      <vt:lpstr>Presidential Reconstruction</vt:lpstr>
      <vt:lpstr>Conflict over Reconstruction</vt:lpstr>
      <vt:lpstr>The Baleful Black Codes</vt:lpstr>
      <vt:lpstr>Congressional Reconstruction</vt:lpstr>
      <vt:lpstr>Problems</vt:lpstr>
      <vt:lpstr>Johnson v. Congress</vt:lpstr>
      <vt:lpstr>Swinging ‘Round the Circle with Johnson</vt:lpstr>
      <vt:lpstr>Republican Principles and Programs</vt:lpstr>
      <vt:lpstr>Reconstruction by Sword</vt:lpstr>
      <vt:lpstr>No Women Voters</vt:lpstr>
      <vt:lpstr>Realities of Reconstruction</vt:lpstr>
      <vt:lpstr>Southern Reaction</vt:lpstr>
      <vt:lpstr>The Ku Klux Klan</vt:lpstr>
      <vt:lpstr>Johnson and Impeachment</vt:lpstr>
      <vt:lpstr>A Not-Guilty Verdict</vt:lpstr>
      <vt:lpstr>The Purchase of Alaska</vt:lpstr>
      <vt:lpstr>Heritage of Reconstruction</vt:lpstr>
    </vt:vector>
  </TitlesOfParts>
  <Company>Greene County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</dc:title>
  <dc:creator>Brian Fahey</dc:creator>
  <cp:lastModifiedBy>Gail Harris</cp:lastModifiedBy>
  <cp:revision>12</cp:revision>
  <dcterms:created xsi:type="dcterms:W3CDTF">2011-11-17T00:09:35Z</dcterms:created>
  <dcterms:modified xsi:type="dcterms:W3CDTF">2015-12-02T03:15:52Z</dcterms:modified>
</cp:coreProperties>
</file>