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9"/>
  </p:notesMasterIdLst>
  <p:sldIdLst>
    <p:sldId id="293" r:id="rId2"/>
    <p:sldId id="294" r:id="rId3"/>
    <p:sldId id="256" r:id="rId4"/>
    <p:sldId id="257" r:id="rId5"/>
    <p:sldId id="258" r:id="rId6"/>
    <p:sldId id="259" r:id="rId7"/>
    <p:sldId id="262" r:id="rId8"/>
    <p:sldId id="275" r:id="rId9"/>
    <p:sldId id="260" r:id="rId10"/>
    <p:sldId id="261" r:id="rId11"/>
    <p:sldId id="283" r:id="rId12"/>
    <p:sldId id="263" r:id="rId13"/>
    <p:sldId id="264" r:id="rId14"/>
    <p:sldId id="265" r:id="rId15"/>
    <p:sldId id="266" r:id="rId16"/>
    <p:sldId id="267" r:id="rId17"/>
    <p:sldId id="288" r:id="rId18"/>
    <p:sldId id="289" r:id="rId19"/>
    <p:sldId id="268" r:id="rId20"/>
    <p:sldId id="276" r:id="rId21"/>
    <p:sldId id="285" r:id="rId22"/>
    <p:sldId id="286" r:id="rId23"/>
    <p:sldId id="287" r:id="rId24"/>
    <p:sldId id="269" r:id="rId25"/>
    <p:sldId id="270" r:id="rId26"/>
    <p:sldId id="290" r:id="rId27"/>
    <p:sldId id="291" r:id="rId28"/>
    <p:sldId id="277" r:id="rId29"/>
    <p:sldId id="278" r:id="rId30"/>
    <p:sldId id="271" r:id="rId31"/>
    <p:sldId id="272" r:id="rId32"/>
    <p:sldId id="280" r:id="rId33"/>
    <p:sldId id="273" r:id="rId34"/>
    <p:sldId id="279" r:id="rId35"/>
    <p:sldId id="274" r:id="rId36"/>
    <p:sldId id="281" r:id="rId37"/>
    <p:sldId id="292"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15620"/>
    <p:restoredTop sz="94660"/>
  </p:normalViewPr>
  <p:slideViewPr>
    <p:cSldViewPr snapToGrid="0" snapToObjects="1">
      <p:cViewPr varScale="1">
        <p:scale>
          <a:sx n="100" d="100"/>
          <a:sy n="100" d="100"/>
        </p:scale>
        <p:origin x="-82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344210-8F1A-C748-B753-840F312F4F51}" type="datetimeFigureOut">
              <a:rPr lang="en-US" smtClean="0"/>
              <a:pPr/>
              <a:t>11/13/15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043806-ED84-FB49-8030-79F61354BCC5}" type="slidenum">
              <a:rPr lang="en-US" smtClean="0"/>
              <a:pPr/>
              <a:t>‹#›</a:t>
            </a:fld>
            <a:endParaRPr lang="en-US"/>
          </a:p>
        </p:txBody>
      </p:sp>
    </p:spTree>
    <p:extLst>
      <p:ext uri="{BB962C8B-B14F-4D97-AF65-F5344CB8AC3E}">
        <p14:creationId xmlns:p14="http://schemas.microsoft.com/office/powerpoint/2010/main" val="5628920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11EBE0-494B-BD4A-9535-FBFDEC3EB358}" type="slidenum">
              <a:rPr/>
              <a:pPr/>
              <a:t>8</a:t>
            </a:fld>
            <a:endParaRPr/>
          </a:p>
        </p:txBody>
      </p:sp>
      <p:sp>
        <p:nvSpPr>
          <p:cNvPr id="422914" name="Rectangle 2"/>
          <p:cNvSpPr>
            <a:spLocks noGrp="1" noRot="1" noChangeAspect="1" noChangeArrowheads="1" noTextEdit="1"/>
          </p:cNvSpPr>
          <p:nvPr>
            <p:ph type="sldImg"/>
          </p:nvPr>
        </p:nvSpPr>
        <p:spPr>
          <a:ln/>
        </p:spPr>
      </p:sp>
      <p:sp>
        <p:nvSpPr>
          <p:cNvPr id="422915" name="Rectangle 3"/>
          <p:cNvSpPr>
            <a:spLocks noGrp="1" noChangeArrowheads="1"/>
          </p:cNvSpPr>
          <p:nvPr>
            <p:ph type="body" idx="1"/>
          </p:nvPr>
        </p:nvSpPr>
        <p:spPr>
          <a:xfrm>
            <a:off x="914400" y="4343400"/>
            <a:ext cx="5029200" cy="4114800"/>
          </a:xfrm>
        </p:spPr>
        <p:txBody>
          <a:bodyPr/>
          <a:lstStyle/>
          <a:p>
            <a:endParaRPr noProof="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B77D6F-41FB-1640-BFF3-B05FEBA296F2}" type="slidenum">
              <a:rPr/>
              <a:pPr/>
              <a:t>28</a:t>
            </a:fld>
            <a:endParaRPr/>
          </a:p>
        </p:txBody>
      </p:sp>
      <p:sp>
        <p:nvSpPr>
          <p:cNvPr id="427010" name="Rectangle 2"/>
          <p:cNvSpPr>
            <a:spLocks noGrp="1" noRot="1" noChangeAspect="1" noChangeArrowheads="1" noTextEdit="1"/>
          </p:cNvSpPr>
          <p:nvPr>
            <p:ph type="sldImg"/>
          </p:nvPr>
        </p:nvSpPr>
        <p:spPr>
          <a:ln/>
        </p:spPr>
      </p:sp>
      <p:sp>
        <p:nvSpPr>
          <p:cNvPr id="427011" name="Rectangle 3"/>
          <p:cNvSpPr>
            <a:spLocks noGrp="1" noChangeArrowheads="1"/>
          </p:cNvSpPr>
          <p:nvPr>
            <p:ph type="body" idx="1"/>
          </p:nvPr>
        </p:nvSpPr>
        <p:spPr>
          <a:xfrm>
            <a:off x="914400" y="4343400"/>
            <a:ext cx="5029200" cy="4114800"/>
          </a:xfrm>
        </p:spPr>
        <p:txBody>
          <a:bodyPr/>
          <a:lstStyle/>
          <a:p>
            <a:endParaRPr noProof="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B05C7E-05D6-6141-91F9-4160235BC8F1}" type="slidenum">
              <a:rPr/>
              <a:pPr/>
              <a:t>29</a:t>
            </a:fld>
            <a:endParaRPr/>
          </a:p>
        </p:txBody>
      </p:sp>
      <p:sp>
        <p:nvSpPr>
          <p:cNvPr id="433154" name="Rectangle 2"/>
          <p:cNvSpPr>
            <a:spLocks noGrp="1" noRot="1" noChangeAspect="1" noChangeArrowheads="1" noTextEdit="1"/>
          </p:cNvSpPr>
          <p:nvPr>
            <p:ph type="sldImg"/>
          </p:nvPr>
        </p:nvSpPr>
        <p:spPr>
          <a:ln/>
        </p:spPr>
      </p:sp>
      <p:sp>
        <p:nvSpPr>
          <p:cNvPr id="433155" name="Rectangle 3"/>
          <p:cNvSpPr>
            <a:spLocks noGrp="1" noChangeArrowheads="1"/>
          </p:cNvSpPr>
          <p:nvPr>
            <p:ph type="body" idx="1"/>
          </p:nvPr>
        </p:nvSpPr>
        <p:spPr>
          <a:xfrm>
            <a:off x="914400" y="4343400"/>
            <a:ext cx="5029200" cy="4114800"/>
          </a:xfrm>
        </p:spPr>
        <p:txBody>
          <a:bodyPr/>
          <a:lstStyle/>
          <a:p>
            <a:endParaRPr noProof="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A1D7AA-1ACC-B84D-AE30-9DEDCAB9609D}" type="slidenum">
              <a:rPr/>
              <a:pPr/>
              <a:t>32</a:t>
            </a:fld>
            <a:endParaRPr/>
          </a:p>
        </p:txBody>
      </p:sp>
      <p:sp>
        <p:nvSpPr>
          <p:cNvPr id="435202" name="Rectangle 2"/>
          <p:cNvSpPr>
            <a:spLocks noGrp="1" noRot="1" noChangeAspect="1" noChangeArrowheads="1" noTextEdit="1"/>
          </p:cNvSpPr>
          <p:nvPr>
            <p:ph type="sldImg"/>
          </p:nvPr>
        </p:nvSpPr>
        <p:spPr>
          <a:ln/>
        </p:spPr>
      </p:sp>
      <p:sp>
        <p:nvSpPr>
          <p:cNvPr id="435203" name="Rectangle 3"/>
          <p:cNvSpPr>
            <a:spLocks noGrp="1" noChangeArrowheads="1"/>
          </p:cNvSpPr>
          <p:nvPr>
            <p:ph type="body" idx="1"/>
          </p:nvPr>
        </p:nvSpPr>
        <p:spPr>
          <a:xfrm>
            <a:off x="914400" y="4343400"/>
            <a:ext cx="5029200" cy="4114800"/>
          </a:xfrm>
        </p:spPr>
        <p:txBody>
          <a:bodyPr/>
          <a:lstStyle/>
          <a:p>
            <a:endParaRPr noProof="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524042-B353-A14C-9C5E-E660BFB136E9}" type="slidenum">
              <a:rPr/>
              <a:pPr/>
              <a:t>34</a:t>
            </a:fld>
            <a:endParaRPr/>
          </a:p>
        </p:txBody>
      </p:sp>
      <p:sp>
        <p:nvSpPr>
          <p:cNvPr id="437250" name="Rectangle 2"/>
          <p:cNvSpPr>
            <a:spLocks noGrp="1" noRot="1" noChangeAspect="1" noChangeArrowheads="1" noTextEdit="1"/>
          </p:cNvSpPr>
          <p:nvPr>
            <p:ph type="sldImg"/>
          </p:nvPr>
        </p:nvSpPr>
        <p:spPr>
          <a:ln/>
        </p:spPr>
      </p:sp>
      <p:sp>
        <p:nvSpPr>
          <p:cNvPr id="437251" name="Rectangle 3"/>
          <p:cNvSpPr>
            <a:spLocks noGrp="1" noChangeArrowheads="1"/>
          </p:cNvSpPr>
          <p:nvPr>
            <p:ph type="body" idx="1"/>
          </p:nvPr>
        </p:nvSpPr>
        <p:spPr>
          <a:xfrm>
            <a:off x="914400" y="4343400"/>
            <a:ext cx="5029200" cy="4114800"/>
          </a:xfrm>
        </p:spPr>
        <p:txBody>
          <a:bodyPr/>
          <a:lstStyle/>
          <a:p>
            <a:endParaRPr noProof="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AC2075-91FE-3C41-8DB7-97C8BD9A8218}" type="slidenum">
              <a:rPr/>
              <a:pPr/>
              <a:t>36</a:t>
            </a:fld>
            <a:endParaRPr/>
          </a:p>
        </p:txBody>
      </p:sp>
      <p:sp>
        <p:nvSpPr>
          <p:cNvPr id="424962" name="Rectangle 2"/>
          <p:cNvSpPr>
            <a:spLocks noGrp="1" noRot="1" noChangeAspect="1" noChangeArrowheads="1" noTextEdit="1"/>
          </p:cNvSpPr>
          <p:nvPr>
            <p:ph type="sldImg"/>
          </p:nvPr>
        </p:nvSpPr>
        <p:spPr>
          <a:ln/>
        </p:spPr>
      </p:sp>
      <p:sp>
        <p:nvSpPr>
          <p:cNvPr id="424963" name="Rectangle 3"/>
          <p:cNvSpPr>
            <a:spLocks noGrp="1" noChangeArrowheads="1"/>
          </p:cNvSpPr>
          <p:nvPr>
            <p:ph type="body" idx="1"/>
          </p:nvPr>
        </p:nvSpPr>
        <p:spPr>
          <a:xfrm>
            <a:off x="914400" y="4343400"/>
            <a:ext cx="5029200" cy="4114800"/>
          </a:xfrm>
        </p:spPr>
        <p:txBody>
          <a:bodyPr/>
          <a:lstStyle/>
          <a:p>
            <a:endParaRPr noProof="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C35E09C7-462B-0046-A8B5-3BFBBF6D7ACB}" type="datetimeFigureOut">
              <a:rPr lang="en-US" smtClean="0"/>
              <a:pPr/>
              <a:t>11/13/15</a:t>
            </a:fld>
            <a:endParaRPr lang="en-US"/>
          </a:p>
        </p:txBody>
      </p:sp>
      <p:sp>
        <p:nvSpPr>
          <p:cNvPr id="8" name="Slide Number Placeholder 7"/>
          <p:cNvSpPr>
            <a:spLocks noGrp="1"/>
          </p:cNvSpPr>
          <p:nvPr>
            <p:ph type="sldNum" sz="quarter" idx="11"/>
          </p:nvPr>
        </p:nvSpPr>
        <p:spPr/>
        <p:txBody>
          <a:bodyPr/>
          <a:lstStyle/>
          <a:p>
            <a:fld id="{4405BE54-1A9D-524C-9012-78FE3743260F}"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5E09C7-462B-0046-A8B5-3BFBBF6D7ACB}" type="datetimeFigureOut">
              <a:rPr lang="en-US" smtClean="0"/>
              <a:pPr/>
              <a:t>11/13/15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5BE54-1A9D-524C-9012-78FE3743260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5E09C7-462B-0046-A8B5-3BFBBF6D7ACB}" type="datetimeFigureOut">
              <a:rPr lang="en-US" smtClean="0"/>
              <a:pPr/>
              <a:t>11/13/15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5BE54-1A9D-524C-9012-78FE3743260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C35E09C7-462B-0046-A8B5-3BFBBF6D7ACB}" type="datetimeFigureOut">
              <a:rPr lang="en-US" smtClean="0"/>
              <a:pPr/>
              <a:t>11/13/15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5BE54-1A9D-524C-9012-78FE3743260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5E09C7-462B-0046-A8B5-3BFBBF6D7ACB}" type="datetimeFigureOut">
              <a:rPr lang="en-US" smtClean="0"/>
              <a:pPr/>
              <a:t>11/13/15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5BE54-1A9D-524C-9012-78FE3743260F}"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C35E09C7-462B-0046-A8B5-3BFBBF6D7ACB}" type="datetimeFigureOut">
              <a:rPr lang="en-US" smtClean="0"/>
              <a:pPr/>
              <a:t>11/13/15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5BE54-1A9D-524C-9012-78FE3743260F}"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35E09C7-462B-0046-A8B5-3BFBBF6D7ACB}" type="datetimeFigureOut">
              <a:rPr lang="en-US" smtClean="0"/>
              <a:pPr/>
              <a:t>11/13/15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05BE54-1A9D-524C-9012-78FE3743260F}"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35E09C7-462B-0046-A8B5-3BFBBF6D7ACB}" type="datetimeFigureOut">
              <a:rPr lang="en-US" smtClean="0"/>
              <a:pPr/>
              <a:t>11/13/15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05BE54-1A9D-524C-9012-78FE3743260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E09C7-462B-0046-A8B5-3BFBBF6D7ACB}" type="datetimeFigureOut">
              <a:rPr lang="en-US" smtClean="0"/>
              <a:pPr/>
              <a:t>11/13/15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05BE54-1A9D-524C-9012-78FE3743260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E09C7-462B-0046-A8B5-3BFBBF6D7ACB}" type="datetimeFigureOut">
              <a:rPr lang="en-US" smtClean="0"/>
              <a:pPr/>
              <a:t>11/13/15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5BE54-1A9D-524C-9012-78FE3743260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E09C7-462B-0046-A8B5-3BFBBF6D7ACB}" type="datetimeFigureOut">
              <a:rPr lang="en-US" smtClean="0"/>
              <a:pPr/>
              <a:t>11/13/15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5BE54-1A9D-524C-9012-78FE3743260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C35E09C7-462B-0046-A8B5-3BFBBF6D7ACB}" type="datetimeFigureOut">
              <a:rPr lang="en-US" smtClean="0"/>
              <a:pPr/>
              <a:t>11/13/15</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4405BE54-1A9D-524C-9012-78FE3743260F}"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jpeg"/><Relationship Id="rId3" Type="http://schemas.openxmlformats.org/officeDocument/2006/relationships/image" Target="../media/image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ritannica.com/topic/Know-Nothing-party/images-videos/Campaign-poster-for-the-Constitutional-Union-Party-with-John-Bell/112483"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1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your desk:</a:t>
            </a:r>
            <a:endParaRPr lang="en-US" dirty="0"/>
          </a:p>
        </p:txBody>
      </p:sp>
      <p:sp>
        <p:nvSpPr>
          <p:cNvPr id="3" name="Content Placeholder 2"/>
          <p:cNvSpPr>
            <a:spLocks noGrp="1"/>
          </p:cNvSpPr>
          <p:nvPr>
            <p:ph idx="1"/>
          </p:nvPr>
        </p:nvSpPr>
        <p:spPr/>
        <p:txBody>
          <a:bodyPr/>
          <a:lstStyle/>
          <a:p>
            <a:endParaRPr lang="en-US" dirty="0" smtClean="0"/>
          </a:p>
          <a:p>
            <a:r>
              <a:rPr lang="en-US" dirty="0" smtClean="0"/>
              <a:t>Your chapter 17 reading questions &amp; a sheet of blank notebook paper.</a:t>
            </a:r>
            <a:endParaRPr lang="en-US" dirty="0"/>
          </a:p>
        </p:txBody>
      </p:sp>
    </p:spTree>
    <p:extLst>
      <p:ext uri="{BB962C8B-B14F-4D97-AF65-F5344CB8AC3E}">
        <p14:creationId xmlns:p14="http://schemas.microsoft.com/office/powerpoint/2010/main" val="2324660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396"/>
            <a:ext cx="8229600" cy="734376"/>
          </a:xfrm>
        </p:spPr>
        <p:txBody>
          <a:bodyPr>
            <a:normAutofit fontScale="90000"/>
          </a:bodyPr>
          <a:lstStyle/>
          <a:p>
            <a:r>
              <a:rPr lang="en-US" dirty="0" smtClean="0"/>
              <a:t>“Bully” Brooks</a:t>
            </a:r>
            <a:endParaRPr lang="en-US" dirty="0"/>
          </a:p>
        </p:txBody>
      </p:sp>
      <p:sp>
        <p:nvSpPr>
          <p:cNvPr id="3" name="Content Placeholder 2"/>
          <p:cNvSpPr>
            <a:spLocks noGrp="1"/>
          </p:cNvSpPr>
          <p:nvPr>
            <p:ph idx="1"/>
          </p:nvPr>
        </p:nvSpPr>
        <p:spPr>
          <a:xfrm>
            <a:off x="229507" y="856772"/>
            <a:ext cx="8782525" cy="5660814"/>
          </a:xfrm>
        </p:spPr>
        <p:txBody>
          <a:bodyPr>
            <a:noAutofit/>
          </a:bodyPr>
          <a:lstStyle/>
          <a:p>
            <a:r>
              <a:rPr lang="en-US" sz="3200" dirty="0" smtClean="0"/>
              <a:t>“Bleeding Kansas” debated on Senate floor</a:t>
            </a:r>
          </a:p>
          <a:p>
            <a:pPr lvl="1"/>
            <a:r>
              <a:rPr lang="en-US" sz="2000" dirty="0" smtClean="0"/>
              <a:t>Charles Sumner – Massachusetts Senator</a:t>
            </a:r>
          </a:p>
          <a:p>
            <a:pPr lvl="2"/>
            <a:r>
              <a:rPr lang="en-US" sz="2000" dirty="0" smtClean="0"/>
              <a:t>Vocal abolitionist, condemns slavery and supporters of slavery</a:t>
            </a:r>
          </a:p>
          <a:p>
            <a:pPr lvl="2"/>
            <a:endParaRPr lang="en-US" sz="1400" dirty="0" smtClean="0"/>
          </a:p>
          <a:p>
            <a:pPr lvl="1"/>
            <a:r>
              <a:rPr lang="en-US" sz="2000" dirty="0" smtClean="0"/>
              <a:t>Preston S. Brooks – South Carolina Senator</a:t>
            </a:r>
          </a:p>
          <a:p>
            <a:pPr lvl="2"/>
            <a:r>
              <a:rPr lang="en-US" sz="2000" dirty="0" smtClean="0"/>
              <a:t>Sumner insults Senator Butler, </a:t>
            </a:r>
            <a:r>
              <a:rPr lang="en-US" sz="2000" dirty="0" err="1" smtClean="0"/>
              <a:t>Brooks’s</a:t>
            </a:r>
            <a:r>
              <a:rPr lang="en-US" sz="2000" dirty="0" smtClean="0"/>
              <a:t> relative</a:t>
            </a:r>
          </a:p>
          <a:p>
            <a:pPr lvl="2"/>
            <a:r>
              <a:rPr lang="en-US" sz="2000" dirty="0" smtClean="0"/>
              <a:t>Brooks believes Sumner not a gentlemen</a:t>
            </a:r>
          </a:p>
          <a:p>
            <a:pPr lvl="2"/>
            <a:r>
              <a:rPr lang="en-US" sz="2000" dirty="0" smtClean="0"/>
              <a:t>Beats him with his cane</a:t>
            </a:r>
            <a:endParaRPr lang="en-US" sz="1800" dirty="0" smtClean="0"/>
          </a:p>
          <a:p>
            <a:pPr lvl="3"/>
            <a:r>
              <a:rPr lang="en-US" sz="1800" dirty="0"/>
              <a:t>Southerners considered him a hero and sent canes to him inscribed with “hit him again”</a:t>
            </a:r>
          </a:p>
          <a:p>
            <a:pPr lvl="3"/>
            <a:r>
              <a:rPr lang="en-US" sz="1800" dirty="0"/>
              <a:t>Northerners responded by saying “no way is left for the North, but to strike back, or be slaves.</a:t>
            </a:r>
            <a:r>
              <a:rPr lang="en-US" sz="1800" dirty="0" smtClean="0"/>
              <a:t>”</a:t>
            </a:r>
          </a:p>
          <a:p>
            <a:pPr lvl="3"/>
            <a:endParaRPr lang="en-US" sz="1400" dirty="0" smtClean="0"/>
          </a:p>
          <a:p>
            <a:pPr lvl="1"/>
            <a:r>
              <a:rPr lang="en-US" sz="1800" dirty="0" smtClean="0"/>
              <a:t>Incident convinces abolitionists that southerners are violent fanatics</a:t>
            </a:r>
            <a:endParaRPr lang="en-US"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dirty="0" smtClean="0"/>
              <a:t>Brooks vs. Sumner</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http://www.amicuss.net/dohs/ah1_2500/images/his/m1/preston_brooks.jpg"/>
          <p:cNvPicPr>
            <a:picLocks noChangeAspect="1" noChangeArrowheads="1"/>
          </p:cNvPicPr>
          <p:nvPr/>
        </p:nvPicPr>
        <p:blipFill>
          <a:blip r:embed="rId2" cstate="print"/>
          <a:srcRect/>
          <a:stretch>
            <a:fillRect/>
          </a:stretch>
        </p:blipFill>
        <p:spPr bwMode="auto">
          <a:xfrm>
            <a:off x="457200" y="1219200"/>
            <a:ext cx="8077201" cy="5457038"/>
          </a:xfrm>
          <a:prstGeom prst="rect">
            <a:avLst/>
          </a:prstGeom>
          <a:noFill/>
        </p:spPr>
      </p:pic>
    </p:spTree>
    <p:extLst>
      <p:ext uri="{BB962C8B-B14F-4D97-AF65-F5344CB8AC3E}">
        <p14:creationId xmlns:p14="http://schemas.microsoft.com/office/powerpoint/2010/main" val="160958103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09767"/>
          </a:xfrm>
        </p:spPr>
        <p:txBody>
          <a:bodyPr/>
          <a:lstStyle/>
          <a:p>
            <a:r>
              <a:rPr lang="en-US" dirty="0" err="1" smtClean="0"/>
              <a:t>Dred</a:t>
            </a:r>
            <a:r>
              <a:rPr lang="en-US" dirty="0" smtClean="0"/>
              <a:t> Scott</a:t>
            </a:r>
            <a:endParaRPr lang="en-US" dirty="0"/>
          </a:p>
        </p:txBody>
      </p:sp>
      <p:sp>
        <p:nvSpPr>
          <p:cNvPr id="3" name="Content Placeholder 2"/>
          <p:cNvSpPr>
            <a:spLocks noGrp="1"/>
          </p:cNvSpPr>
          <p:nvPr>
            <p:ph idx="1"/>
          </p:nvPr>
        </p:nvSpPr>
        <p:spPr>
          <a:xfrm>
            <a:off x="457200" y="1009768"/>
            <a:ext cx="8229600" cy="5122760"/>
          </a:xfrm>
        </p:spPr>
        <p:txBody>
          <a:bodyPr>
            <a:noAutofit/>
          </a:bodyPr>
          <a:lstStyle/>
          <a:p>
            <a:r>
              <a:rPr lang="en-US" dirty="0" smtClean="0"/>
              <a:t>Slave from Missouri who had lived in Illinois</a:t>
            </a:r>
          </a:p>
          <a:p>
            <a:pPr lvl="1"/>
            <a:r>
              <a:rPr lang="en-US" sz="2000" dirty="0"/>
              <a:t>Dred Scott claimed he should be a free man because he had lived with his master in slave states and in free states</a:t>
            </a:r>
            <a:r>
              <a:rPr lang="en-US" sz="2000" dirty="0" smtClean="0"/>
              <a:t>.</a:t>
            </a:r>
          </a:p>
          <a:p>
            <a:pPr marL="457200" lvl="1" indent="0">
              <a:buNone/>
            </a:pPr>
            <a:r>
              <a:rPr lang="en-US" sz="2000" dirty="0" smtClean="0"/>
              <a:t> </a:t>
            </a:r>
          </a:p>
          <a:p>
            <a:r>
              <a:rPr lang="en-US" dirty="0" smtClean="0"/>
              <a:t>Sues new master for freedom after old master’s death</a:t>
            </a:r>
          </a:p>
          <a:p>
            <a:pPr lvl="2"/>
            <a:r>
              <a:rPr lang="en-US" sz="1800" dirty="0" smtClean="0"/>
              <a:t>Lower court sides in favor of Scott</a:t>
            </a:r>
          </a:p>
          <a:p>
            <a:pPr lvl="2"/>
            <a:r>
              <a:rPr lang="en-US" sz="1800" dirty="0" smtClean="0"/>
              <a:t>Missouri </a:t>
            </a:r>
            <a:r>
              <a:rPr lang="en-US" sz="1800" dirty="0"/>
              <a:t>S</a:t>
            </a:r>
            <a:r>
              <a:rPr lang="en-US" sz="1800" dirty="0" smtClean="0"/>
              <a:t>upreme Court overturns decision</a:t>
            </a:r>
          </a:p>
          <a:p>
            <a:pPr lvl="2"/>
            <a:r>
              <a:rPr lang="en-US" sz="1800" dirty="0" smtClean="0"/>
              <a:t>Appealed to U.S. Supreme Court</a:t>
            </a:r>
          </a:p>
          <a:p>
            <a:pPr lvl="2"/>
            <a:endParaRPr lang="en-US" sz="1800" dirty="0" smtClean="0"/>
          </a:p>
          <a:p>
            <a:r>
              <a:rPr lang="en-US" dirty="0" smtClean="0"/>
              <a:t>March 6, 1857 – Supreme Court overrules decision</a:t>
            </a:r>
          </a:p>
          <a:p>
            <a:pPr lvl="1"/>
            <a:r>
              <a:rPr lang="en-US" sz="1800" dirty="0"/>
              <a:t>Court rejected Scott’s claim, ruling that no African American––even if free––could ever be a U.S. citizen.</a:t>
            </a:r>
          </a:p>
          <a:p>
            <a:pPr lvl="1"/>
            <a:r>
              <a:rPr lang="en-US" sz="1800" dirty="0" smtClean="0"/>
              <a:t>Outlawing slavery violates 5</a:t>
            </a:r>
            <a:r>
              <a:rPr lang="en-US" sz="1800" baseline="30000" dirty="0" smtClean="0"/>
              <a:t>th</a:t>
            </a:r>
            <a:r>
              <a:rPr lang="en-US" sz="1800" dirty="0" smtClean="0"/>
              <a:t> Amendment</a:t>
            </a:r>
          </a:p>
          <a:p>
            <a:pPr lvl="1"/>
            <a:r>
              <a:rPr lang="en-US" sz="1800" dirty="0" smtClean="0"/>
              <a:t>Missouri Compromise ruled unconstitutional</a:t>
            </a:r>
            <a:endParaRPr lang="en-US" sz="1800"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2163"/>
          </a:xfrm>
        </p:spPr>
        <p:txBody>
          <a:bodyPr/>
          <a:lstStyle/>
          <a:p>
            <a:r>
              <a:rPr lang="en-US" dirty="0" smtClean="0"/>
              <a:t>Reaction</a:t>
            </a:r>
            <a:endParaRPr lang="en-US" dirty="0"/>
          </a:p>
        </p:txBody>
      </p:sp>
      <p:sp>
        <p:nvSpPr>
          <p:cNvPr id="3" name="Content Placeholder 2"/>
          <p:cNvSpPr>
            <a:spLocks noGrp="1"/>
          </p:cNvSpPr>
          <p:nvPr>
            <p:ph idx="1"/>
          </p:nvPr>
        </p:nvSpPr>
        <p:spPr/>
        <p:txBody>
          <a:bodyPr>
            <a:normAutofit/>
          </a:bodyPr>
          <a:lstStyle/>
          <a:p>
            <a:r>
              <a:rPr lang="en-US" sz="3200" dirty="0" smtClean="0"/>
              <a:t>Regional tension builds</a:t>
            </a:r>
          </a:p>
          <a:p>
            <a:pPr lvl="1"/>
            <a:r>
              <a:rPr lang="en-US" sz="2000" dirty="0" smtClean="0"/>
              <a:t>Abolitionists and bystanders outraged by decision</a:t>
            </a:r>
          </a:p>
          <a:p>
            <a:pPr lvl="1"/>
            <a:r>
              <a:rPr lang="en-US" sz="2000" dirty="0" smtClean="0"/>
              <a:t>Southerners ecstatic</a:t>
            </a:r>
          </a:p>
          <a:p>
            <a:pPr lvl="1"/>
            <a:endParaRPr lang="en-US" sz="2000" dirty="0" smtClean="0"/>
          </a:p>
          <a:p>
            <a:r>
              <a:rPr lang="en-US" sz="3200" dirty="0" smtClean="0"/>
              <a:t>Southerners seen as winning argument </a:t>
            </a:r>
          </a:p>
          <a:p>
            <a:pPr lvl="1"/>
            <a:r>
              <a:rPr lang="en-US" sz="2000" dirty="0" smtClean="0"/>
              <a:t>President is southern, Supreme Court is Southern, Constitution protects slavery</a:t>
            </a:r>
            <a:br>
              <a:rPr lang="en-US" sz="2000" dirty="0" smtClean="0"/>
            </a:br>
            <a:endParaRPr lang="en-US" sz="2000" dirty="0" smtClean="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09767"/>
          </a:xfrm>
        </p:spPr>
        <p:txBody>
          <a:bodyPr/>
          <a:lstStyle/>
          <a:p>
            <a:r>
              <a:rPr lang="en-US" dirty="0" smtClean="0"/>
              <a:t>Panic of 1857</a:t>
            </a:r>
            <a:endParaRPr lang="en-US" dirty="0"/>
          </a:p>
        </p:txBody>
      </p:sp>
      <p:sp>
        <p:nvSpPr>
          <p:cNvPr id="3" name="Content Placeholder 2"/>
          <p:cNvSpPr>
            <a:spLocks noGrp="1"/>
          </p:cNvSpPr>
          <p:nvPr>
            <p:ph idx="1"/>
          </p:nvPr>
        </p:nvSpPr>
        <p:spPr>
          <a:xfrm>
            <a:off x="457200" y="1009768"/>
            <a:ext cx="8229600" cy="5612922"/>
          </a:xfrm>
        </p:spPr>
        <p:txBody>
          <a:bodyPr>
            <a:normAutofit fontScale="92500" lnSpcReduction="10000"/>
          </a:bodyPr>
          <a:lstStyle/>
          <a:p>
            <a:r>
              <a:rPr lang="en-US" sz="2800" dirty="0" smtClean="0"/>
              <a:t>Causes</a:t>
            </a:r>
          </a:p>
          <a:p>
            <a:pPr lvl="1"/>
            <a:r>
              <a:rPr lang="en-US" sz="1800" dirty="0" smtClean="0"/>
              <a:t>California gold rush – inflation</a:t>
            </a:r>
          </a:p>
          <a:p>
            <a:pPr lvl="1"/>
            <a:r>
              <a:rPr lang="en-US" sz="1800" dirty="0" smtClean="0"/>
              <a:t>Over growing grain</a:t>
            </a:r>
          </a:p>
          <a:p>
            <a:pPr lvl="1"/>
            <a:r>
              <a:rPr lang="en-US" sz="1800" dirty="0" smtClean="0"/>
              <a:t>Over-speculation in land/railroads</a:t>
            </a:r>
          </a:p>
          <a:p>
            <a:pPr lvl="1"/>
            <a:endParaRPr lang="en-US" sz="1800" dirty="0" smtClean="0"/>
          </a:p>
          <a:p>
            <a:r>
              <a:rPr lang="en-US" sz="2800" dirty="0" smtClean="0"/>
              <a:t>North hard hit</a:t>
            </a:r>
          </a:p>
          <a:p>
            <a:pPr lvl="1"/>
            <a:r>
              <a:rPr lang="en-US" sz="1800" dirty="0" smtClean="0"/>
              <a:t>Calls for higher tariff rate (a new lower tariff had just passed at 20% just months before the crash – lowest rate since War of 1812)</a:t>
            </a:r>
          </a:p>
          <a:p>
            <a:pPr lvl="1"/>
            <a:r>
              <a:rPr lang="en-US" sz="1800" dirty="0" smtClean="0"/>
              <a:t>Desperate slogans “Bread or Death” – in urban areas</a:t>
            </a:r>
          </a:p>
          <a:p>
            <a:pPr lvl="1"/>
            <a:endParaRPr lang="en-US" sz="1800" dirty="0" smtClean="0"/>
          </a:p>
          <a:p>
            <a:r>
              <a:rPr lang="en-US" sz="2800" dirty="0" smtClean="0"/>
              <a:t>South not badly hit</a:t>
            </a:r>
          </a:p>
          <a:p>
            <a:endParaRPr lang="en-US" sz="2800" dirty="0" smtClean="0"/>
          </a:p>
          <a:p>
            <a:r>
              <a:rPr lang="en-US" sz="2800" dirty="0" smtClean="0"/>
              <a:t>Homestead Act passed in 1860</a:t>
            </a:r>
          </a:p>
          <a:p>
            <a:pPr lvl="1"/>
            <a:r>
              <a:rPr lang="en-US" sz="1800" dirty="0" smtClean="0"/>
              <a:t>Cheap land for less-fortunate</a:t>
            </a:r>
          </a:p>
          <a:p>
            <a:pPr lvl="1"/>
            <a:r>
              <a:rPr lang="en-US" sz="1800" dirty="0" smtClean="0"/>
              <a:t>Opposed by southerners</a:t>
            </a:r>
          </a:p>
          <a:p>
            <a:pPr lvl="1"/>
            <a:r>
              <a:rPr lang="en-US" sz="1800" dirty="0" smtClean="0"/>
              <a:t>Opposed by northern industrialists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7218"/>
          </a:xfrm>
        </p:spPr>
        <p:txBody>
          <a:bodyPr/>
          <a:lstStyle/>
          <a:p>
            <a:r>
              <a:rPr lang="en-US" sz="4400" dirty="0" smtClean="0"/>
              <a:t>Congressional Election of 1858</a:t>
            </a:r>
            <a:endParaRPr lang="en-US" sz="4400" dirty="0"/>
          </a:p>
        </p:txBody>
      </p:sp>
      <p:sp>
        <p:nvSpPr>
          <p:cNvPr id="3" name="Content Placeholder 2"/>
          <p:cNvSpPr>
            <a:spLocks noGrp="1"/>
          </p:cNvSpPr>
          <p:nvPr>
            <p:ph idx="1"/>
          </p:nvPr>
        </p:nvSpPr>
        <p:spPr>
          <a:xfrm>
            <a:off x="457200" y="1247426"/>
            <a:ext cx="8229600" cy="4878738"/>
          </a:xfrm>
        </p:spPr>
        <p:txBody>
          <a:bodyPr>
            <a:normAutofit/>
          </a:bodyPr>
          <a:lstStyle/>
          <a:p>
            <a:r>
              <a:rPr lang="en-US" sz="3200" dirty="0" smtClean="0"/>
              <a:t>Stephen Douglas of Illinois up for reelection</a:t>
            </a:r>
          </a:p>
          <a:p>
            <a:pPr marL="0" indent="0">
              <a:buNone/>
            </a:pPr>
            <a:endParaRPr lang="en-US" sz="3200" dirty="0" smtClean="0"/>
          </a:p>
          <a:p>
            <a:r>
              <a:rPr lang="en-US" sz="3200" dirty="0" smtClean="0"/>
              <a:t>Opposed by Abraham Lincoln</a:t>
            </a:r>
          </a:p>
          <a:p>
            <a:pPr lvl="1"/>
            <a:r>
              <a:rPr lang="en-US" sz="2000" dirty="0" smtClean="0"/>
              <a:t>Slowly climbed political ladder</a:t>
            </a:r>
          </a:p>
          <a:p>
            <a:pPr lvl="1"/>
            <a:r>
              <a:rPr lang="en-US" sz="2000" dirty="0" smtClean="0"/>
              <a:t>Had been a successful lawyer in Illinois before running for House</a:t>
            </a:r>
          </a:p>
          <a:p>
            <a:pPr lvl="1"/>
            <a:r>
              <a:rPr lang="en-US" sz="2000" dirty="0" smtClean="0"/>
              <a:t>Challenges Douglas to debates</a:t>
            </a:r>
          </a:p>
          <a:p>
            <a:pPr lvl="2"/>
            <a:r>
              <a:rPr lang="en-US" sz="2000" dirty="0" smtClean="0"/>
              <a:t>Douglas reputed to be best debater in nation</a:t>
            </a:r>
          </a:p>
          <a:p>
            <a:pPr lvl="2"/>
            <a:r>
              <a:rPr lang="en-US" sz="2000" dirty="0" smtClean="0"/>
              <a:t>7 debates scheduled</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11342"/>
          </a:xfrm>
        </p:spPr>
        <p:txBody>
          <a:bodyPr/>
          <a:lstStyle/>
          <a:p>
            <a:r>
              <a:rPr lang="en-US" dirty="0" smtClean="0"/>
              <a:t>Lincoln Douglas Debates</a:t>
            </a:r>
            <a:endParaRPr lang="en-US" dirty="0"/>
          </a:p>
        </p:txBody>
      </p:sp>
      <p:sp>
        <p:nvSpPr>
          <p:cNvPr id="3" name="Content Placeholder 2"/>
          <p:cNvSpPr>
            <a:spLocks noGrp="1"/>
          </p:cNvSpPr>
          <p:nvPr>
            <p:ph idx="1"/>
          </p:nvPr>
        </p:nvSpPr>
        <p:spPr>
          <a:xfrm>
            <a:off x="457200" y="1111342"/>
            <a:ext cx="8229600" cy="5329905"/>
          </a:xfrm>
        </p:spPr>
        <p:txBody>
          <a:bodyPr>
            <a:noAutofit/>
          </a:bodyPr>
          <a:lstStyle/>
          <a:p>
            <a:r>
              <a:rPr lang="en-US" sz="3600" dirty="0" smtClean="0"/>
              <a:t>Slavery becomes major focus</a:t>
            </a:r>
          </a:p>
          <a:p>
            <a:pPr lvl="1"/>
            <a:r>
              <a:rPr lang="en-US" sz="2400" dirty="0" smtClean="0"/>
              <a:t>Freeport</a:t>
            </a:r>
          </a:p>
          <a:p>
            <a:pPr lvl="2"/>
            <a:r>
              <a:rPr lang="en-US" sz="2400" dirty="0" smtClean="0"/>
              <a:t>Asks Douglas “if the people of a territory voted slavery down, which side would you support?”</a:t>
            </a:r>
          </a:p>
          <a:p>
            <a:pPr lvl="3"/>
            <a:r>
              <a:rPr lang="en-US" sz="2400" dirty="0" smtClean="0"/>
              <a:t>Douglas replies he would support popular sovereignty</a:t>
            </a:r>
          </a:p>
          <a:p>
            <a:pPr lvl="3"/>
            <a:endParaRPr lang="en-US" sz="2400" dirty="0" smtClean="0"/>
          </a:p>
          <a:p>
            <a:r>
              <a:rPr lang="en-US" sz="3600" dirty="0" smtClean="0"/>
              <a:t>Douglas wins Senate race</a:t>
            </a:r>
          </a:p>
          <a:p>
            <a:pPr lvl="1"/>
            <a:r>
              <a:rPr lang="en-US" sz="2400" dirty="0" smtClean="0"/>
              <a:t>Answers cause distrust and dislike in the South</a:t>
            </a:r>
          </a:p>
          <a:p>
            <a:pPr lvl="1"/>
            <a:r>
              <a:rPr lang="en-US" sz="2400" dirty="0" smtClean="0"/>
              <a:t>Votes against Lecompton </a:t>
            </a:r>
          </a:p>
          <a:p>
            <a:pPr lvl="1"/>
            <a:r>
              <a:rPr lang="en-US" sz="2400" dirty="0" smtClean="0"/>
              <a:t>No chance of winning presidency in 1860</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Lincoln Douglas Debates</a:t>
            </a:r>
            <a:endParaRPr lang="en-US" dirty="0"/>
          </a:p>
        </p:txBody>
      </p:sp>
      <p:pic>
        <p:nvPicPr>
          <p:cNvPr id="4098" name="Picture 2" descr="http://www.alomani.com/knowledge/history/us/images/f_Lincoln_Douglas_Debates.jpg"/>
          <p:cNvPicPr>
            <a:picLocks noChangeAspect="1" noChangeArrowheads="1"/>
          </p:cNvPicPr>
          <p:nvPr/>
        </p:nvPicPr>
        <p:blipFill>
          <a:blip r:embed="rId2" cstate="print"/>
          <a:srcRect/>
          <a:stretch>
            <a:fillRect/>
          </a:stretch>
        </p:blipFill>
        <p:spPr bwMode="auto">
          <a:xfrm>
            <a:off x="685800" y="1163932"/>
            <a:ext cx="7620000" cy="5694068"/>
          </a:xfrm>
          <a:prstGeom prst="rect">
            <a:avLst/>
          </a:prstGeom>
          <a:noFill/>
        </p:spPr>
      </p:pic>
    </p:spTree>
    <p:extLst>
      <p:ext uri="{BB962C8B-B14F-4D97-AF65-F5344CB8AC3E}">
        <p14:creationId xmlns:p14="http://schemas.microsoft.com/office/powerpoint/2010/main" val="423133467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http://orrinwoodward.blogharbor.com/Lincoln-Douglas.jpg"/>
          <p:cNvPicPr>
            <a:picLocks noChangeAspect="1" noChangeArrowheads="1"/>
          </p:cNvPicPr>
          <p:nvPr/>
        </p:nvPicPr>
        <p:blipFill>
          <a:blip r:embed="rId2" cstate="print"/>
          <a:srcRect/>
          <a:stretch>
            <a:fillRect/>
          </a:stretch>
        </p:blipFill>
        <p:spPr bwMode="auto">
          <a:xfrm>
            <a:off x="228600" y="609600"/>
            <a:ext cx="4459224" cy="5867400"/>
          </a:xfrm>
          <a:prstGeom prst="rect">
            <a:avLst/>
          </a:prstGeom>
          <a:noFill/>
        </p:spPr>
      </p:pic>
      <p:pic>
        <p:nvPicPr>
          <p:cNvPr id="80900" name="Picture 4" descr="http://lincoln.lib.niu.edu/gal/browne286.jpg"/>
          <p:cNvPicPr>
            <a:picLocks noChangeAspect="1" noChangeArrowheads="1"/>
          </p:cNvPicPr>
          <p:nvPr/>
        </p:nvPicPr>
        <p:blipFill>
          <a:blip r:embed="rId3" cstate="print"/>
          <a:srcRect/>
          <a:stretch>
            <a:fillRect/>
          </a:stretch>
        </p:blipFill>
        <p:spPr bwMode="auto">
          <a:xfrm>
            <a:off x="5029200" y="609600"/>
            <a:ext cx="3810000" cy="5973989"/>
          </a:xfrm>
          <a:prstGeom prst="rect">
            <a:avLst/>
          </a:prstGeom>
          <a:noFill/>
        </p:spPr>
      </p:pic>
    </p:spTree>
    <p:extLst>
      <p:ext uri="{BB962C8B-B14F-4D97-AF65-F5344CB8AC3E}">
        <p14:creationId xmlns:p14="http://schemas.microsoft.com/office/powerpoint/2010/main" val="356529521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7218"/>
          </a:xfrm>
        </p:spPr>
        <p:txBody>
          <a:bodyPr/>
          <a:lstStyle/>
          <a:p>
            <a:r>
              <a:rPr lang="en-US" sz="4000" dirty="0" smtClean="0"/>
              <a:t>John Brown:  Murder or Martyr?</a:t>
            </a:r>
            <a:endParaRPr lang="en-US" sz="4000" dirty="0"/>
          </a:p>
        </p:txBody>
      </p:sp>
      <p:sp>
        <p:nvSpPr>
          <p:cNvPr id="3" name="Content Placeholder 2"/>
          <p:cNvSpPr>
            <a:spLocks noGrp="1"/>
          </p:cNvSpPr>
          <p:nvPr>
            <p:ph idx="1"/>
          </p:nvPr>
        </p:nvSpPr>
        <p:spPr>
          <a:xfrm>
            <a:off x="457199" y="1156704"/>
            <a:ext cx="8522401" cy="4969460"/>
          </a:xfrm>
        </p:spPr>
        <p:txBody>
          <a:bodyPr>
            <a:noAutofit/>
          </a:bodyPr>
          <a:lstStyle/>
          <a:p>
            <a:r>
              <a:rPr lang="en-US" sz="4000" dirty="0" smtClean="0"/>
              <a:t>1859 – John Brown plans slave revolt in South</a:t>
            </a:r>
          </a:p>
          <a:p>
            <a:pPr lvl="1"/>
            <a:r>
              <a:rPr lang="en-US" sz="2800" dirty="0" smtClean="0"/>
              <a:t>Raids Harper’s Ferry federal arsenal in Virginia</a:t>
            </a:r>
          </a:p>
          <a:p>
            <a:pPr lvl="1"/>
            <a:r>
              <a:rPr lang="en-US" sz="2800" dirty="0" smtClean="0"/>
              <a:t>Surrounded and captured by marines under command of Robert E. Lee</a:t>
            </a:r>
          </a:p>
          <a:p>
            <a:pPr lvl="1"/>
            <a:r>
              <a:rPr lang="en-US" sz="2800" dirty="0" smtClean="0"/>
              <a:t>Tried, convicted, executed</a:t>
            </a:r>
          </a:p>
          <a:p>
            <a:pPr lvl="2"/>
            <a:r>
              <a:rPr lang="en-US" sz="2800" dirty="0" smtClean="0"/>
              <a:t>Becomes a martyr for abolitionists despite violent past</a:t>
            </a:r>
          </a:p>
          <a:p>
            <a:pPr lvl="2"/>
            <a:r>
              <a:rPr lang="en-US" sz="2800" dirty="0" smtClean="0"/>
              <a:t>South sees Brown as a typical northerner</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“Tippecanoe &amp; Tyler too”</a:t>
            </a:r>
            <a:endParaRPr lang="en-US" dirty="0"/>
          </a:p>
        </p:txBody>
      </p:sp>
      <p:sp>
        <p:nvSpPr>
          <p:cNvPr id="3" name="Content Placeholder 2"/>
          <p:cNvSpPr>
            <a:spLocks noGrp="1"/>
          </p:cNvSpPr>
          <p:nvPr>
            <p:ph idx="1"/>
          </p:nvPr>
        </p:nvSpPr>
        <p:spPr/>
        <p:txBody>
          <a:bodyPr/>
          <a:lstStyle/>
          <a:p>
            <a:endParaRPr lang="en-US" dirty="0" smtClean="0"/>
          </a:p>
          <a:p>
            <a:r>
              <a:rPr lang="en-US" dirty="0" smtClean="0"/>
              <a:t>Write </a:t>
            </a:r>
            <a:r>
              <a:rPr lang="en-US" dirty="0"/>
              <a:t>a paragraph explaining the controversy regarding Tyler taking the presidency in 1841.  Be sure to cite specific information from the reading including Tyler’s political party, his beliefs and his party’s platform, as well as public opinion regarding Tyler.</a:t>
            </a:r>
          </a:p>
          <a:p>
            <a:endParaRPr lang="en-US" dirty="0"/>
          </a:p>
        </p:txBody>
      </p:sp>
    </p:spTree>
    <p:extLst>
      <p:ext uri="{BB962C8B-B14F-4D97-AF65-F5344CB8AC3E}">
        <p14:creationId xmlns:p14="http://schemas.microsoft.com/office/powerpoint/2010/main" val="3757427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ln/>
        </p:spPr>
        <p:txBody>
          <a:bodyPr anchor="t">
            <a:spAutoFit/>
          </a:bodyPr>
          <a:lstStyle/>
          <a:p>
            <a:r>
              <a:rPr lang="en-US"/>
              <a:t>Last Moments of John Brown, by Thomas Hovenden</a:t>
            </a:r>
          </a:p>
        </p:txBody>
      </p:sp>
      <p:sp>
        <p:nvSpPr>
          <p:cNvPr id="420867" name="Rectangle 3"/>
          <p:cNvSpPr>
            <a:spLocks noGrp="1" noChangeAspect="1" noChangeArrowheads="1"/>
          </p:cNvSpPr>
          <p:nvPr>
            <p:ph type="body" sz="half" idx="2"/>
          </p:nvPr>
        </p:nvSpPr>
        <p:spPr>
          <a:noFill/>
          <a:ln/>
        </p:spPr>
        <p:txBody>
          <a:bodyPr anchor="t">
            <a:normAutofit fontScale="62500" lnSpcReduction="20000"/>
          </a:bodyPr>
          <a:lstStyle/>
          <a:p>
            <a:r>
              <a:rPr lang="en-US"/>
              <a:t>Sentenced to be hanged, John Brown wrote to his brother, “I am quite cheerful in view of my approaching end, being fully persuaded that I am worth inconceivably more to hang than for any other purpose. . . . I count it all joy. ‘I have fought the good fight,’ and have, as I trust, ‘finished my course.’ ” This painting of Brown going to his execution may have been inspired by the journalist Horace Greeley, who was not present but wrote that “a black woman with a little child stood by the door. He stopped for a moment, and stooping, kissed the child.” That scene never took place, as Brown was escorted from the jail only by a detachment of soldiers. But this painting has become famous as a kind of allegorical expression of the pathos of Brown’s martyrdom for the abolitionist cause.</a:t>
            </a:r>
          </a:p>
        </p:txBody>
      </p:sp>
      <p:sp>
        <p:nvSpPr>
          <p:cNvPr id="420875" name="Rectangle 11"/>
          <p:cNvSpPr>
            <a:spLocks noChangeArrowheads="1"/>
          </p:cNvSpPr>
          <p:nvPr/>
        </p:nvSpPr>
        <p:spPr bwMode="auto">
          <a:xfrm>
            <a:off x="2457450" y="6461125"/>
            <a:ext cx="6615113" cy="396875"/>
          </a:xfrm>
          <a:prstGeom prst="rect">
            <a:avLst/>
          </a:prstGeom>
          <a:noFill/>
          <a:ln w="9525">
            <a:noFill/>
            <a:miter lim="800000"/>
            <a:headEnd/>
            <a:tailEnd/>
          </a:ln>
          <a:effectLst/>
        </p:spPr>
        <p:txBody>
          <a:bodyPr>
            <a:prstTxWarp prst="textNoShape">
              <a:avLst/>
            </a:prstTxWarp>
            <a:spAutoFit/>
          </a:bodyPr>
          <a:lstStyle/>
          <a:p>
            <a:pPr algn="r"/>
            <a:r>
              <a:rPr lang="en-US" sz="1000">
                <a:ea typeface="Arial" pitchFamily="-65" charset="0"/>
                <a:cs typeface="Arial" pitchFamily="-65" charset="0"/>
              </a:rPr>
              <a:t>The Metropolitan Museum of Art, Gift of Mr. and Mrs. Carl Stoeckel, 1897 (97.5) Photograph ©1982 The Metropolitan Museum of Art</a:t>
            </a:r>
          </a:p>
        </p:txBody>
      </p:sp>
      <p:pic>
        <p:nvPicPr>
          <p:cNvPr id="420876" name="Picture 12" descr="kennedy_13e_ch19_p423a"/>
          <p:cNvPicPr>
            <a:picLocks noChangeAspect="1" noChangeArrowheads="1"/>
          </p:cNvPicPr>
          <p:nvPr/>
        </p:nvPicPr>
        <p:blipFill>
          <a:blip r:embed="rId2"/>
          <a:srcRect/>
          <a:stretch>
            <a:fillRect/>
          </a:stretch>
        </p:blipFill>
        <p:spPr bwMode="auto">
          <a:xfrm>
            <a:off x="3575050" y="273050"/>
            <a:ext cx="5111750" cy="5940348"/>
          </a:xfrm>
          <a:prstGeom prst="rect">
            <a:avLst/>
          </a:prstGeom>
          <a:noFill/>
          <a:ln w="12700">
            <a:solidFill>
              <a:srgbClr val="000000"/>
            </a:solidFill>
            <a:miter lim="800000"/>
            <a:headEnd/>
            <a:tailEnd/>
          </a:ln>
        </p:spPr>
      </p:pic>
      <p:pic>
        <p:nvPicPr>
          <p:cNvPr id="7" name="Picture 6" descr="http://t2.gstatic.com/images?q=tbn:ANd9GcSdAc8-vcI53_p1SaXZINFPduFiHyHB6zNgyNmXSs_O-T3ZYj4&amp;t=1&amp;usg=__AQk3R7_5db58FHi4pWHeqBcw2V8="/>
          <p:cNvPicPr>
            <a:picLocks noChangeAspect="1" noChangeArrowheads="1"/>
          </p:cNvPicPr>
          <p:nvPr/>
        </p:nvPicPr>
        <p:blipFill>
          <a:blip r:embed="rId3" cstate="print"/>
          <a:srcRect/>
          <a:stretch>
            <a:fillRect/>
          </a:stretch>
        </p:blipFill>
        <p:spPr bwMode="auto">
          <a:xfrm>
            <a:off x="160768" y="128082"/>
            <a:ext cx="3175675" cy="3387387"/>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Politics leading to war</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5773282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400" dirty="0" smtClean="0"/>
              <a:t>Antebellum Political Parties</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68143661"/>
              </p:ext>
            </p:extLst>
          </p:nvPr>
        </p:nvGraphicFramePr>
        <p:xfrm>
          <a:off x="457200" y="1143000"/>
          <a:ext cx="8229600" cy="26568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Free Soil</a:t>
                      </a:r>
                      <a:endParaRPr lang="en-US" dirty="0"/>
                    </a:p>
                  </a:txBody>
                  <a:tcPr/>
                </a:tc>
                <a:tc>
                  <a:txBody>
                    <a:bodyPr/>
                    <a:lstStyle/>
                    <a:p>
                      <a:r>
                        <a:rPr lang="en-US" dirty="0" smtClean="0"/>
                        <a:t>Know Nothing</a:t>
                      </a:r>
                      <a:r>
                        <a:rPr lang="en-US" baseline="0" dirty="0" smtClean="0"/>
                        <a:t> Party</a:t>
                      </a:r>
                      <a:endParaRPr lang="en-US" dirty="0"/>
                    </a:p>
                  </a:txBody>
                  <a:tcPr/>
                </a:tc>
                <a:tc>
                  <a:txBody>
                    <a:bodyPr/>
                    <a:lstStyle/>
                    <a:p>
                      <a:r>
                        <a:rPr lang="en-US" dirty="0" smtClean="0"/>
                        <a:t>Whigs</a:t>
                      </a:r>
                      <a:endParaRPr lang="en-US" dirty="0"/>
                    </a:p>
                  </a:txBody>
                  <a:tcPr/>
                </a:tc>
              </a:tr>
              <a:tr h="370840">
                <a:tc>
                  <a:txBody>
                    <a:bodyPr/>
                    <a:lstStyle/>
                    <a:p>
                      <a:pPr marL="285750" indent="-285750">
                        <a:buFont typeface="Arial"/>
                        <a:buChar char="•"/>
                      </a:pPr>
                      <a:r>
                        <a:rPr lang="en-US" dirty="0" smtClean="0"/>
                        <a:t>Against the extension of slavery</a:t>
                      </a:r>
                    </a:p>
                    <a:p>
                      <a:pPr marL="285750" indent="-285750">
                        <a:buFont typeface="Arial"/>
                        <a:buChar char="•"/>
                      </a:pPr>
                      <a:endParaRPr lang="en-US" dirty="0" smtClean="0"/>
                    </a:p>
                    <a:p>
                      <a:pPr marL="285750" indent="-285750">
                        <a:buFont typeface="Arial"/>
                        <a:buChar char="•"/>
                      </a:pPr>
                      <a:r>
                        <a:rPr lang="en-US" dirty="0" smtClean="0"/>
                        <a:t>Pro-labor (workers)</a:t>
                      </a:r>
                    </a:p>
                    <a:p>
                      <a:endParaRPr lang="en-US" dirty="0"/>
                    </a:p>
                  </a:txBody>
                  <a:tcPr/>
                </a:tc>
                <a:tc>
                  <a:txBody>
                    <a:bodyPr/>
                    <a:lstStyle/>
                    <a:p>
                      <a:pPr marL="285750" indent="-285750">
                        <a:buFont typeface="Arial"/>
                        <a:buChar char="•"/>
                      </a:pPr>
                      <a:r>
                        <a:rPr lang="en-US" dirty="0" smtClean="0"/>
                        <a:t>AKA the American Party</a:t>
                      </a:r>
                    </a:p>
                    <a:p>
                      <a:pPr marL="285750" indent="-285750">
                        <a:buFont typeface="Arial"/>
                        <a:buChar char="•"/>
                      </a:pPr>
                      <a:endParaRPr lang="en-US" dirty="0" smtClean="0"/>
                    </a:p>
                    <a:p>
                      <a:pPr marL="285750" indent="-285750">
                        <a:buFont typeface="Arial"/>
                        <a:buChar char="•"/>
                      </a:pPr>
                      <a:r>
                        <a:rPr lang="en-US" dirty="0" smtClean="0"/>
                        <a:t>Nativism</a:t>
                      </a:r>
                    </a:p>
                    <a:p>
                      <a:pPr marL="285750" indent="-285750">
                        <a:buFont typeface="Arial"/>
                        <a:buChar char="•"/>
                      </a:pPr>
                      <a:endParaRPr lang="en-US" dirty="0" smtClean="0"/>
                    </a:p>
                    <a:p>
                      <a:pPr marL="285750" indent="-285750">
                        <a:buFont typeface="Arial"/>
                        <a:buChar char="•"/>
                      </a:pPr>
                      <a:r>
                        <a:rPr lang="en-US" dirty="0" smtClean="0"/>
                        <a:t>Anti-Immigration</a:t>
                      </a:r>
                    </a:p>
                    <a:p>
                      <a:pPr marL="285750" indent="-285750">
                        <a:buFont typeface="Arial"/>
                        <a:buChar char="•"/>
                      </a:pPr>
                      <a:endParaRPr lang="en-US" dirty="0" smtClean="0"/>
                    </a:p>
                    <a:p>
                      <a:pPr marL="285750" indent="-285750">
                        <a:buFont typeface="Arial"/>
                        <a:buChar char="•"/>
                      </a:pPr>
                      <a:r>
                        <a:rPr lang="en-US" dirty="0" smtClean="0"/>
                        <a:t>Anti-Catholic</a:t>
                      </a:r>
                    </a:p>
                  </a:txBody>
                  <a:tcPr/>
                </a:tc>
                <a:tc>
                  <a:txBody>
                    <a:bodyPr/>
                    <a:lstStyle/>
                    <a:p>
                      <a:pPr marL="285750" indent="-285750">
                        <a:buFont typeface="Arial"/>
                        <a:buChar char="•"/>
                      </a:pPr>
                      <a:r>
                        <a:rPr lang="en-US" dirty="0" smtClean="0"/>
                        <a:t>Pro-business</a:t>
                      </a:r>
                    </a:p>
                    <a:p>
                      <a:pPr marL="285750" indent="-285750">
                        <a:buFont typeface="Arial"/>
                        <a:buChar char="•"/>
                      </a:pPr>
                      <a:endParaRPr lang="en-US" dirty="0" smtClean="0"/>
                    </a:p>
                    <a:p>
                      <a:pPr marL="285750" indent="-285750">
                        <a:buFont typeface="Arial"/>
                        <a:buChar char="•"/>
                      </a:pPr>
                      <a:r>
                        <a:rPr lang="en-US" dirty="0" smtClean="0"/>
                        <a:t>Divided on Slavery</a:t>
                      </a:r>
                    </a:p>
                    <a:p>
                      <a:pPr marL="285750" indent="-285750">
                        <a:buFont typeface="Arial"/>
                        <a:buChar char="•"/>
                      </a:pPr>
                      <a:endParaRPr lang="en-US" dirty="0" smtClean="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2257073"/>
              </p:ext>
            </p:extLst>
          </p:nvPr>
        </p:nvGraphicFramePr>
        <p:xfrm>
          <a:off x="457200" y="4114800"/>
          <a:ext cx="8229600" cy="2118359"/>
        </p:xfrm>
        <a:graphic>
          <a:graphicData uri="http://schemas.openxmlformats.org/drawingml/2006/table">
            <a:tbl>
              <a:tblPr firstRow="1" bandRow="1">
                <a:tableStyleId>{5C22544A-7EE6-4342-B048-85BDC9FD1C3A}</a:tableStyleId>
              </a:tblPr>
              <a:tblGrid>
                <a:gridCol w="4114800"/>
                <a:gridCol w="4114800"/>
              </a:tblGrid>
              <a:tr h="381000">
                <a:tc>
                  <a:txBody>
                    <a:bodyPr/>
                    <a:lstStyle/>
                    <a:p>
                      <a:r>
                        <a:rPr lang="en-US" dirty="0" smtClean="0"/>
                        <a:t>Republicans</a:t>
                      </a:r>
                      <a:endParaRPr lang="en-US" dirty="0"/>
                    </a:p>
                  </a:txBody>
                  <a:tcPr/>
                </a:tc>
                <a:tc>
                  <a:txBody>
                    <a:bodyPr/>
                    <a:lstStyle/>
                    <a:p>
                      <a:r>
                        <a:rPr lang="en-US" dirty="0" smtClean="0"/>
                        <a:t>Democrats</a:t>
                      </a:r>
                      <a:endParaRPr lang="en-US" dirty="0"/>
                    </a:p>
                  </a:txBody>
                  <a:tcPr/>
                </a:tc>
              </a:tr>
              <a:tr h="370840">
                <a:tc>
                  <a:txBody>
                    <a:bodyPr/>
                    <a:lstStyle/>
                    <a:p>
                      <a:pPr marL="285750" indent="-285750">
                        <a:buFont typeface="Arial"/>
                        <a:buChar char="•"/>
                      </a:pPr>
                      <a:r>
                        <a:rPr lang="en-US" dirty="0" smtClean="0"/>
                        <a:t>Opposed </a:t>
                      </a:r>
                      <a:r>
                        <a:rPr lang="en-US" u="sng" dirty="0" smtClean="0"/>
                        <a:t>expansion</a:t>
                      </a:r>
                      <a:r>
                        <a:rPr lang="en-US" dirty="0" smtClean="0"/>
                        <a:t> of slavery into new territories/states</a:t>
                      </a:r>
                    </a:p>
                    <a:p>
                      <a:endParaRPr lang="en-US" dirty="0"/>
                    </a:p>
                  </a:txBody>
                  <a:tcPr/>
                </a:tc>
                <a:tc>
                  <a:txBody>
                    <a:bodyPr/>
                    <a:lstStyle/>
                    <a:p>
                      <a:pPr marL="285750" indent="-285750">
                        <a:buFont typeface="Arial"/>
                        <a:buChar char="•"/>
                      </a:pPr>
                      <a:r>
                        <a:rPr lang="en-US" dirty="0" smtClean="0"/>
                        <a:t>States’ Rights</a:t>
                      </a:r>
                    </a:p>
                    <a:p>
                      <a:pPr marL="285750" indent="-285750">
                        <a:buFont typeface="Arial"/>
                        <a:buChar char="•"/>
                      </a:pPr>
                      <a:endParaRPr lang="en-US" dirty="0" smtClean="0"/>
                    </a:p>
                    <a:p>
                      <a:pPr marL="285750" indent="-285750">
                        <a:buFont typeface="Arial"/>
                        <a:buChar char="•"/>
                      </a:pPr>
                      <a:r>
                        <a:rPr lang="en-US" dirty="0" smtClean="0"/>
                        <a:t>Limited Government</a:t>
                      </a:r>
                    </a:p>
                    <a:p>
                      <a:pPr marL="285750" indent="-285750">
                        <a:buFont typeface="Arial"/>
                        <a:buChar char="•"/>
                      </a:pPr>
                      <a:endParaRPr lang="en-US" dirty="0" smtClean="0"/>
                    </a:p>
                    <a:p>
                      <a:pPr marL="285750" indent="-285750">
                        <a:buFont typeface="Arial"/>
                        <a:buChar char="•"/>
                      </a:pPr>
                      <a:r>
                        <a:rPr lang="en-US" dirty="0" smtClean="0"/>
                        <a:t>Divided on Slavery</a:t>
                      </a:r>
                    </a:p>
                    <a:p>
                      <a:endParaRPr lang="en-US" dirty="0"/>
                    </a:p>
                  </a:txBody>
                  <a:tcPr/>
                </a:tc>
              </a:tr>
            </a:tbl>
          </a:graphicData>
        </a:graphic>
      </p:graphicFrame>
    </p:spTree>
    <p:extLst>
      <p:ext uri="{BB962C8B-B14F-4D97-AF65-F5344CB8AC3E}">
        <p14:creationId xmlns:p14="http://schemas.microsoft.com/office/powerpoint/2010/main" val="135456706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4800" dirty="0" smtClean="0"/>
              <a:t>Crumbling Political Parties</a:t>
            </a:r>
            <a:endParaRPr lang="en-US" sz="4800" dirty="0"/>
          </a:p>
        </p:txBody>
      </p:sp>
      <p:sp>
        <p:nvSpPr>
          <p:cNvPr id="3" name="Content Placeholder 2"/>
          <p:cNvSpPr>
            <a:spLocks noGrp="1"/>
          </p:cNvSpPr>
          <p:nvPr>
            <p:ph idx="1"/>
          </p:nvPr>
        </p:nvSpPr>
        <p:spPr>
          <a:xfrm>
            <a:off x="457200" y="762000"/>
            <a:ext cx="8229600" cy="5364163"/>
          </a:xfrm>
        </p:spPr>
        <p:txBody>
          <a:bodyPr>
            <a:normAutofit lnSpcReduction="10000"/>
          </a:bodyPr>
          <a:lstStyle/>
          <a:p>
            <a:endParaRPr lang="en-US" dirty="0">
              <a:hlinkClick r:id="rId2"/>
            </a:endParaRPr>
          </a:p>
          <a:p>
            <a:r>
              <a:rPr lang="en-US" dirty="0">
                <a:solidFill>
                  <a:schemeClr val="tx1"/>
                </a:solidFill>
              </a:rPr>
              <a:t>Caught in the sectional strife disrupting all national institutions, the </a:t>
            </a:r>
            <a:r>
              <a:rPr lang="en-US" dirty="0" smtClean="0">
                <a:solidFill>
                  <a:schemeClr val="tx1"/>
                </a:solidFill>
              </a:rPr>
              <a:t>Know Nothing American </a:t>
            </a:r>
            <a:r>
              <a:rPr lang="en-US" dirty="0">
                <a:solidFill>
                  <a:schemeClr val="tx1"/>
                </a:solidFill>
              </a:rPr>
              <a:t>Party fell apart after 1856. </a:t>
            </a:r>
            <a:endParaRPr lang="en-US" dirty="0" smtClean="0">
              <a:solidFill>
                <a:schemeClr val="tx1"/>
              </a:solidFill>
            </a:endParaRPr>
          </a:p>
          <a:p>
            <a:endParaRPr lang="en-US" dirty="0" smtClean="0">
              <a:solidFill>
                <a:schemeClr val="tx1"/>
              </a:solidFill>
            </a:endParaRPr>
          </a:p>
          <a:p>
            <a:r>
              <a:rPr lang="en-US" dirty="0" smtClean="0">
                <a:solidFill>
                  <a:schemeClr val="tx1"/>
                </a:solidFill>
              </a:rPr>
              <a:t>Antislavery </a:t>
            </a:r>
            <a:r>
              <a:rPr lang="en-US" dirty="0">
                <a:solidFill>
                  <a:schemeClr val="tx1"/>
                </a:solidFill>
              </a:rPr>
              <a:t>Know-Nothings joined the </a:t>
            </a:r>
            <a:r>
              <a:rPr lang="en-US" dirty="0" smtClean="0">
                <a:solidFill>
                  <a:schemeClr val="tx1"/>
                </a:solidFill>
              </a:rPr>
              <a:t>Republican Party</a:t>
            </a:r>
          </a:p>
          <a:p>
            <a:endParaRPr lang="en-US" dirty="0" smtClean="0">
              <a:solidFill>
                <a:schemeClr val="tx1"/>
              </a:solidFill>
            </a:endParaRPr>
          </a:p>
          <a:p>
            <a:r>
              <a:rPr lang="en-US" dirty="0" smtClean="0">
                <a:solidFill>
                  <a:schemeClr val="tx1"/>
                </a:solidFill>
              </a:rPr>
              <a:t>Southern Know-Nothings joined the Democratic Party </a:t>
            </a:r>
          </a:p>
          <a:p>
            <a:endParaRPr lang="en-US" dirty="0" smtClean="0">
              <a:solidFill>
                <a:schemeClr val="tx1"/>
              </a:solidFill>
            </a:endParaRPr>
          </a:p>
          <a:p>
            <a:r>
              <a:rPr lang="en-US" dirty="0" smtClean="0">
                <a:solidFill>
                  <a:schemeClr val="tx1"/>
                </a:solidFill>
              </a:rPr>
              <a:t>In 1860, remnants of the Know-Nothing Party joined with the old Whigs to form the </a:t>
            </a:r>
            <a:r>
              <a:rPr lang="en-US" b="1" u="sng" dirty="0" smtClean="0">
                <a:solidFill>
                  <a:schemeClr val="tx1"/>
                </a:solidFill>
              </a:rPr>
              <a:t>Constitutional Union Party.</a:t>
            </a:r>
          </a:p>
        </p:txBody>
      </p:sp>
    </p:spTree>
    <p:extLst>
      <p:ext uri="{BB962C8B-B14F-4D97-AF65-F5344CB8AC3E}">
        <p14:creationId xmlns:p14="http://schemas.microsoft.com/office/powerpoint/2010/main" val="259167779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1860</a:t>
            </a:r>
            <a:endParaRPr lang="en-US" dirty="0"/>
          </a:p>
        </p:txBody>
      </p:sp>
      <p:sp>
        <p:nvSpPr>
          <p:cNvPr id="3" name="Content Placeholder 2"/>
          <p:cNvSpPr>
            <a:spLocks noGrp="1"/>
          </p:cNvSpPr>
          <p:nvPr>
            <p:ph idx="1"/>
          </p:nvPr>
        </p:nvSpPr>
        <p:spPr/>
        <p:txBody>
          <a:bodyPr>
            <a:normAutofit/>
          </a:bodyPr>
          <a:lstStyle/>
          <a:p>
            <a:r>
              <a:rPr lang="en-US" sz="2800" dirty="0" smtClean="0"/>
              <a:t>Democrats fail to nominate a candidate at Convention in Charleston</a:t>
            </a:r>
          </a:p>
          <a:p>
            <a:pPr lvl="1"/>
            <a:r>
              <a:rPr lang="en-US" sz="1800" dirty="0" smtClean="0"/>
              <a:t>Southern Democrats nominate John C. Breckinridge</a:t>
            </a:r>
          </a:p>
          <a:p>
            <a:pPr lvl="1"/>
            <a:r>
              <a:rPr lang="en-US" sz="1800" dirty="0" smtClean="0"/>
              <a:t>Northern Democrats nominate Stephen Douglas</a:t>
            </a:r>
          </a:p>
          <a:p>
            <a:pPr lvl="1"/>
            <a:endParaRPr lang="en-US" sz="1800" dirty="0" smtClean="0"/>
          </a:p>
          <a:p>
            <a:r>
              <a:rPr lang="en-US" sz="2800" dirty="0" smtClean="0"/>
              <a:t>“Know-Nothings” nominate John Bell</a:t>
            </a:r>
          </a:p>
          <a:p>
            <a:pPr lvl="1"/>
            <a:r>
              <a:rPr lang="en-US" sz="1800" dirty="0" smtClean="0"/>
              <a:t>Begin calling themselves Constitutional Union Party</a:t>
            </a:r>
          </a:p>
          <a:p>
            <a:pPr lvl="2"/>
            <a:r>
              <a:rPr lang="en-US" sz="1800" dirty="0" smtClean="0"/>
              <a:t>Platform is Constitution and compromise</a:t>
            </a:r>
            <a:endParaRPr lang="en-US" sz="1800"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Republicans</a:t>
            </a:r>
            <a:endParaRPr lang="en-US" dirty="0"/>
          </a:p>
        </p:txBody>
      </p:sp>
      <p:sp>
        <p:nvSpPr>
          <p:cNvPr id="3" name="Content Placeholder 2"/>
          <p:cNvSpPr>
            <a:spLocks noGrp="1"/>
          </p:cNvSpPr>
          <p:nvPr>
            <p:ph idx="1"/>
          </p:nvPr>
        </p:nvSpPr>
        <p:spPr/>
        <p:txBody>
          <a:bodyPr>
            <a:normAutofit/>
          </a:bodyPr>
          <a:lstStyle/>
          <a:p>
            <a:r>
              <a:rPr lang="en-US" dirty="0" smtClean="0"/>
              <a:t>Race between Abraham Lincoln, and William “higher law” Seward</a:t>
            </a:r>
          </a:p>
          <a:p>
            <a:pPr lvl="1"/>
            <a:r>
              <a:rPr lang="en-US" dirty="0" smtClean="0"/>
              <a:t>Platform has wide appeal</a:t>
            </a:r>
          </a:p>
          <a:p>
            <a:pPr lvl="2"/>
            <a:r>
              <a:rPr lang="en-US" dirty="0" smtClean="0"/>
              <a:t>Non-expansion of slavery</a:t>
            </a:r>
          </a:p>
          <a:p>
            <a:pPr lvl="2"/>
            <a:r>
              <a:rPr lang="en-US" dirty="0" smtClean="0"/>
              <a:t>Protective tariff</a:t>
            </a:r>
          </a:p>
          <a:p>
            <a:pPr lvl="2"/>
            <a:r>
              <a:rPr lang="en-US" dirty="0" smtClean="0"/>
              <a:t>Immigrants rights</a:t>
            </a:r>
          </a:p>
          <a:p>
            <a:pPr lvl="2"/>
            <a:r>
              <a:rPr lang="en-US" dirty="0" smtClean="0"/>
              <a:t>Internal improvements</a:t>
            </a:r>
          </a:p>
          <a:p>
            <a:pPr lvl="2"/>
            <a:r>
              <a:rPr lang="en-US" dirty="0" smtClean="0"/>
              <a:t>Free homesteads</a:t>
            </a:r>
          </a:p>
          <a:p>
            <a:pPr lvl="1"/>
            <a:r>
              <a:rPr lang="en-US" dirty="0" smtClean="0"/>
              <a:t>Lincoln wins nomination</a:t>
            </a:r>
          </a:p>
          <a:p>
            <a:pPr lvl="2"/>
            <a:r>
              <a:rPr lang="en-US" dirty="0" smtClean="0"/>
              <a:t>Southerners threaten secession if Lincoln wins general election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Candidates - 1860</a:t>
            </a:r>
            <a:endParaRPr lang="en-US" dirty="0"/>
          </a:p>
        </p:txBody>
      </p:sp>
      <p:sp>
        <p:nvSpPr>
          <p:cNvPr id="3" name="Content Placeholder 2"/>
          <p:cNvSpPr>
            <a:spLocks noGrp="1"/>
          </p:cNvSpPr>
          <p:nvPr>
            <p:ph idx="1"/>
          </p:nvPr>
        </p:nvSpPr>
        <p:spPr>
          <a:xfrm>
            <a:off x="457200" y="838200"/>
            <a:ext cx="8229600" cy="5943600"/>
          </a:xfrm>
        </p:spPr>
        <p:txBody>
          <a:bodyPr>
            <a:normAutofit/>
          </a:bodyPr>
          <a:lstStyle/>
          <a:p>
            <a:pPr marL="457200" indent="-457200">
              <a:buAutoNum type="arabicPeriod"/>
            </a:pPr>
            <a:r>
              <a:rPr lang="en-US" dirty="0" smtClean="0"/>
              <a:t>Stephen Douglas (Northern Democratic Party)</a:t>
            </a:r>
          </a:p>
          <a:p>
            <a:pPr marL="857250" lvl="1" indent="-457200"/>
            <a:r>
              <a:rPr lang="en-US" sz="2000" dirty="0" smtClean="0"/>
              <a:t>Supported popular sovereignty</a:t>
            </a:r>
          </a:p>
          <a:p>
            <a:pPr marL="457200" indent="-457200"/>
            <a:endParaRPr lang="en-US" sz="2800" dirty="0"/>
          </a:p>
          <a:p>
            <a:pPr marL="457200" indent="-457200">
              <a:buFont typeface="+mj-lt"/>
              <a:buAutoNum type="arabicPeriod"/>
            </a:pPr>
            <a:r>
              <a:rPr lang="en-US" dirty="0" smtClean="0"/>
              <a:t>John </a:t>
            </a:r>
            <a:r>
              <a:rPr lang="en-US" dirty="0" err="1" smtClean="0"/>
              <a:t>Brekinridge</a:t>
            </a:r>
            <a:r>
              <a:rPr lang="en-US" dirty="0" smtClean="0"/>
              <a:t> (Southern Democratic Party)</a:t>
            </a:r>
          </a:p>
          <a:p>
            <a:pPr marL="857250" lvl="1" indent="-457200"/>
            <a:r>
              <a:rPr lang="en-US" sz="2000" dirty="0" smtClean="0"/>
              <a:t>Wanted an extension of slavery into western territory</a:t>
            </a:r>
          </a:p>
          <a:p>
            <a:pPr marL="857250" lvl="1" indent="-457200"/>
            <a:r>
              <a:rPr lang="en-US" sz="2000" dirty="0" smtClean="0"/>
              <a:t>Supported a federal slave code</a:t>
            </a:r>
          </a:p>
          <a:p>
            <a:pPr marL="857250" lvl="1" indent="-457200"/>
            <a:r>
              <a:rPr lang="en-US" sz="2000" dirty="0" smtClean="0"/>
              <a:t>Stressed state’s rights</a:t>
            </a:r>
          </a:p>
          <a:p>
            <a:pPr marL="857250" lvl="1" indent="-457200"/>
            <a:endParaRPr lang="en-US" sz="1800" dirty="0"/>
          </a:p>
          <a:p>
            <a:pPr>
              <a:buFont typeface="+mj-lt"/>
              <a:buAutoNum type="arabicPeriod"/>
            </a:pPr>
            <a:r>
              <a:rPr lang="en-US" dirty="0" smtClean="0"/>
              <a:t>John Bell (Constitutional Union Party)</a:t>
            </a:r>
          </a:p>
          <a:p>
            <a:pPr lvl="1"/>
            <a:r>
              <a:rPr lang="en-US" sz="2000" dirty="0" smtClean="0"/>
              <a:t>Wanted to find some sort of compromise and preserve the Union</a:t>
            </a:r>
          </a:p>
          <a:p>
            <a:pPr lvl="1"/>
            <a:endParaRPr lang="en-US" sz="1800" dirty="0"/>
          </a:p>
          <a:p>
            <a:pPr marL="457200" indent="-457200">
              <a:buFont typeface="+mj-lt"/>
              <a:buAutoNum type="arabicPeriod"/>
            </a:pPr>
            <a:r>
              <a:rPr lang="en-US" dirty="0" smtClean="0"/>
              <a:t>Abraham Lincoln (Republican Party)</a:t>
            </a:r>
          </a:p>
          <a:p>
            <a:pPr marL="857250" lvl="1" indent="-457200"/>
            <a:r>
              <a:rPr lang="en-US" sz="2000" dirty="0" smtClean="0"/>
              <a:t>Supported protective tariffs</a:t>
            </a:r>
          </a:p>
          <a:p>
            <a:pPr marL="857250" lvl="1" indent="-457200"/>
            <a:r>
              <a:rPr lang="en-US" sz="2000" dirty="0" smtClean="0"/>
              <a:t>A transcontinental railroad</a:t>
            </a:r>
          </a:p>
          <a:p>
            <a:pPr marL="857250" lvl="1" indent="-457200"/>
            <a:endParaRPr lang="en-US" dirty="0"/>
          </a:p>
          <a:p>
            <a:pPr marL="857250" lvl="1" indent="-457200"/>
            <a:endParaRPr lang="en-US" dirty="0"/>
          </a:p>
        </p:txBody>
      </p:sp>
    </p:spTree>
    <p:extLst>
      <p:ext uri="{BB962C8B-B14F-4D97-AF65-F5344CB8AC3E}">
        <p14:creationId xmlns:p14="http://schemas.microsoft.com/office/powerpoint/2010/main" val="272723487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Election of 1860</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38804677"/>
              </p:ext>
            </p:extLst>
          </p:nvPr>
        </p:nvGraphicFramePr>
        <p:xfrm>
          <a:off x="304800" y="1828800"/>
          <a:ext cx="8686800" cy="3276600"/>
        </p:xfrm>
        <a:graphic>
          <a:graphicData uri="http://schemas.openxmlformats.org/drawingml/2006/table">
            <a:tbl>
              <a:tblPr firstRow="1" bandRow="1">
                <a:tableStyleId>{5C22544A-7EE6-4342-B048-85BDC9FD1C3A}</a:tableStyleId>
              </a:tblPr>
              <a:tblGrid>
                <a:gridCol w="1737360"/>
                <a:gridCol w="1737360"/>
                <a:gridCol w="1737360"/>
                <a:gridCol w="1737360"/>
                <a:gridCol w="1737360"/>
              </a:tblGrid>
              <a:tr h="715514">
                <a:tc>
                  <a:txBody>
                    <a:bodyPr/>
                    <a:lstStyle/>
                    <a:p>
                      <a:pPr algn="ctr"/>
                      <a:endParaRPr lang="en-US" dirty="0"/>
                    </a:p>
                  </a:txBody>
                  <a:tcPr/>
                </a:tc>
                <a:tc>
                  <a:txBody>
                    <a:bodyPr/>
                    <a:lstStyle/>
                    <a:p>
                      <a:pPr algn="ctr"/>
                      <a:endParaRPr lang="en-US"/>
                    </a:p>
                  </a:txBody>
                  <a:tcPr/>
                </a:tc>
                <a:tc>
                  <a:txBody>
                    <a:bodyPr/>
                    <a:lstStyle/>
                    <a:p>
                      <a:pPr algn="ctr"/>
                      <a:r>
                        <a:rPr lang="en-US" dirty="0" smtClean="0"/>
                        <a:t>Popular vote in GA</a:t>
                      </a:r>
                      <a:endParaRPr lang="en-US" dirty="0"/>
                    </a:p>
                  </a:txBody>
                  <a:tcPr/>
                </a:tc>
                <a:tc>
                  <a:txBody>
                    <a:bodyPr/>
                    <a:lstStyle/>
                    <a:p>
                      <a:pPr algn="ctr"/>
                      <a:r>
                        <a:rPr lang="en-US" dirty="0" smtClean="0"/>
                        <a:t>Popular</a:t>
                      </a:r>
                      <a:r>
                        <a:rPr lang="en-US" baseline="0" dirty="0" smtClean="0"/>
                        <a:t> vote Nationally</a:t>
                      </a:r>
                      <a:endParaRPr lang="en-US" dirty="0"/>
                    </a:p>
                  </a:txBody>
                  <a:tcPr/>
                </a:tc>
                <a:tc>
                  <a:txBody>
                    <a:bodyPr/>
                    <a:lstStyle/>
                    <a:p>
                      <a:pPr algn="ctr"/>
                      <a:r>
                        <a:rPr lang="en-US" dirty="0" smtClean="0"/>
                        <a:t>Electoral College vote</a:t>
                      </a:r>
                      <a:endParaRPr lang="en-US" dirty="0"/>
                    </a:p>
                  </a:txBody>
                  <a:tcPr/>
                </a:tc>
              </a:tr>
              <a:tr h="715514">
                <a:tc>
                  <a:txBody>
                    <a:bodyPr/>
                    <a:lstStyle/>
                    <a:p>
                      <a:r>
                        <a:rPr lang="en-US" dirty="0" smtClean="0"/>
                        <a:t>Bell</a:t>
                      </a:r>
                      <a:endParaRPr lang="en-US" dirty="0"/>
                    </a:p>
                  </a:txBody>
                  <a:tcPr/>
                </a:tc>
                <a:tc>
                  <a:txBody>
                    <a:bodyPr/>
                    <a:lstStyle/>
                    <a:p>
                      <a:r>
                        <a:rPr lang="en-US" dirty="0" smtClean="0"/>
                        <a:t>Constitutional</a:t>
                      </a:r>
                      <a:r>
                        <a:rPr lang="en-US" baseline="0" dirty="0" smtClean="0"/>
                        <a:t> Union Party</a:t>
                      </a:r>
                      <a:endParaRPr lang="en-US" dirty="0"/>
                    </a:p>
                  </a:txBody>
                  <a:tcPr/>
                </a:tc>
                <a:tc>
                  <a:txBody>
                    <a:bodyPr/>
                    <a:lstStyle/>
                    <a:p>
                      <a:pPr algn="ctr"/>
                      <a:r>
                        <a:rPr lang="en-US" dirty="0" smtClean="0"/>
                        <a:t>42,886</a:t>
                      </a:r>
                      <a:endParaRPr lang="en-US" dirty="0"/>
                    </a:p>
                  </a:txBody>
                  <a:tcPr/>
                </a:tc>
                <a:tc>
                  <a:txBody>
                    <a:bodyPr/>
                    <a:lstStyle/>
                    <a:p>
                      <a:pPr algn="ctr"/>
                      <a:r>
                        <a:rPr lang="en-US" dirty="0" smtClean="0"/>
                        <a:t>592,906</a:t>
                      </a:r>
                      <a:endParaRPr lang="en-US" dirty="0"/>
                    </a:p>
                  </a:txBody>
                  <a:tcPr/>
                </a:tc>
                <a:tc>
                  <a:txBody>
                    <a:bodyPr/>
                    <a:lstStyle/>
                    <a:p>
                      <a:pPr algn="ctr"/>
                      <a:r>
                        <a:rPr lang="en-US" dirty="0" smtClean="0"/>
                        <a:t>39</a:t>
                      </a:r>
                    </a:p>
                  </a:txBody>
                  <a:tcPr/>
                </a:tc>
              </a:tr>
              <a:tr h="715514">
                <a:tc>
                  <a:txBody>
                    <a:bodyPr/>
                    <a:lstStyle/>
                    <a:p>
                      <a:r>
                        <a:rPr lang="en-US" dirty="0" err="1" smtClean="0"/>
                        <a:t>Brekinridge</a:t>
                      </a:r>
                      <a:endParaRPr lang="en-US" dirty="0"/>
                    </a:p>
                  </a:txBody>
                  <a:tcPr/>
                </a:tc>
                <a:tc>
                  <a:txBody>
                    <a:bodyPr/>
                    <a:lstStyle/>
                    <a:p>
                      <a:r>
                        <a:rPr lang="en-US" dirty="0" smtClean="0"/>
                        <a:t>Southern Democrat</a:t>
                      </a:r>
                      <a:endParaRPr lang="en-US" dirty="0"/>
                    </a:p>
                  </a:txBody>
                  <a:tcPr/>
                </a:tc>
                <a:tc>
                  <a:txBody>
                    <a:bodyPr/>
                    <a:lstStyle/>
                    <a:p>
                      <a:pPr algn="ctr"/>
                      <a:r>
                        <a:rPr lang="en-US" dirty="0" smtClean="0"/>
                        <a:t>51,893</a:t>
                      </a:r>
                      <a:endParaRPr lang="en-US" dirty="0"/>
                    </a:p>
                  </a:txBody>
                  <a:tcPr/>
                </a:tc>
                <a:tc>
                  <a:txBody>
                    <a:bodyPr/>
                    <a:lstStyle/>
                    <a:p>
                      <a:pPr algn="ctr"/>
                      <a:r>
                        <a:rPr lang="en-US" dirty="0" smtClean="0"/>
                        <a:t>848,356</a:t>
                      </a:r>
                      <a:endParaRPr lang="en-US" dirty="0"/>
                    </a:p>
                  </a:txBody>
                  <a:tcPr/>
                </a:tc>
                <a:tc>
                  <a:txBody>
                    <a:bodyPr/>
                    <a:lstStyle/>
                    <a:p>
                      <a:pPr algn="ctr"/>
                      <a:r>
                        <a:rPr lang="en-US" dirty="0" smtClean="0"/>
                        <a:t>72</a:t>
                      </a:r>
                      <a:endParaRPr lang="en-US" dirty="0"/>
                    </a:p>
                  </a:txBody>
                  <a:tcPr/>
                </a:tc>
              </a:tr>
              <a:tr h="715514">
                <a:tc>
                  <a:txBody>
                    <a:bodyPr/>
                    <a:lstStyle/>
                    <a:p>
                      <a:r>
                        <a:rPr lang="en-US" dirty="0" smtClean="0"/>
                        <a:t>Douglas</a:t>
                      </a:r>
                      <a:endParaRPr lang="en-US" dirty="0"/>
                    </a:p>
                  </a:txBody>
                  <a:tcPr/>
                </a:tc>
                <a:tc>
                  <a:txBody>
                    <a:bodyPr/>
                    <a:lstStyle/>
                    <a:p>
                      <a:r>
                        <a:rPr lang="en-US" dirty="0" smtClean="0"/>
                        <a:t>Northern Democrat</a:t>
                      </a:r>
                      <a:endParaRPr lang="en-US" dirty="0"/>
                    </a:p>
                  </a:txBody>
                  <a:tcPr/>
                </a:tc>
                <a:tc>
                  <a:txBody>
                    <a:bodyPr/>
                    <a:lstStyle/>
                    <a:p>
                      <a:pPr algn="ctr"/>
                      <a:r>
                        <a:rPr lang="en-US" dirty="0" smtClean="0"/>
                        <a:t>11,580</a:t>
                      </a:r>
                      <a:endParaRPr lang="en-US" dirty="0"/>
                    </a:p>
                  </a:txBody>
                  <a:tcPr/>
                </a:tc>
                <a:tc>
                  <a:txBody>
                    <a:bodyPr/>
                    <a:lstStyle/>
                    <a:p>
                      <a:pPr algn="ctr"/>
                      <a:r>
                        <a:rPr lang="en-US" dirty="0" smtClean="0"/>
                        <a:t>1,382,713</a:t>
                      </a:r>
                      <a:endParaRPr lang="en-US" dirty="0"/>
                    </a:p>
                  </a:txBody>
                  <a:tcPr/>
                </a:tc>
                <a:tc>
                  <a:txBody>
                    <a:bodyPr/>
                    <a:lstStyle/>
                    <a:p>
                      <a:pPr algn="ctr"/>
                      <a:r>
                        <a:rPr lang="en-US" dirty="0" smtClean="0"/>
                        <a:t>12</a:t>
                      </a:r>
                      <a:endParaRPr lang="en-US" dirty="0"/>
                    </a:p>
                  </a:txBody>
                  <a:tcPr/>
                </a:tc>
              </a:tr>
              <a:tr h="414544">
                <a:tc>
                  <a:txBody>
                    <a:bodyPr/>
                    <a:lstStyle/>
                    <a:p>
                      <a:r>
                        <a:rPr lang="en-US" dirty="0" smtClean="0"/>
                        <a:t>Lincoln</a:t>
                      </a:r>
                      <a:endParaRPr lang="en-US" dirty="0"/>
                    </a:p>
                  </a:txBody>
                  <a:tcPr/>
                </a:tc>
                <a:tc>
                  <a:txBody>
                    <a:bodyPr/>
                    <a:lstStyle/>
                    <a:p>
                      <a:r>
                        <a:rPr lang="en-US" dirty="0" smtClean="0"/>
                        <a:t>Republican</a:t>
                      </a:r>
                      <a:endParaRPr lang="en-US" dirty="0"/>
                    </a:p>
                  </a:txBody>
                  <a:tcPr/>
                </a:tc>
                <a:tc>
                  <a:txBody>
                    <a:bodyPr/>
                    <a:lstStyle/>
                    <a:p>
                      <a:pPr algn="ctr"/>
                      <a:r>
                        <a:rPr lang="en-US" dirty="0" smtClean="0"/>
                        <a:t>0</a:t>
                      </a:r>
                      <a:endParaRPr lang="en-US" dirty="0"/>
                    </a:p>
                  </a:txBody>
                  <a:tcPr/>
                </a:tc>
                <a:tc>
                  <a:txBody>
                    <a:bodyPr/>
                    <a:lstStyle/>
                    <a:p>
                      <a:pPr algn="ctr"/>
                      <a:r>
                        <a:rPr lang="en-US" dirty="0" smtClean="0"/>
                        <a:t>1,865,593</a:t>
                      </a:r>
                      <a:endParaRPr lang="en-US" dirty="0"/>
                    </a:p>
                  </a:txBody>
                  <a:tcPr/>
                </a:tc>
                <a:tc>
                  <a:txBody>
                    <a:bodyPr/>
                    <a:lstStyle/>
                    <a:p>
                      <a:pPr algn="ctr"/>
                      <a:r>
                        <a:rPr lang="en-US" dirty="0" smtClean="0"/>
                        <a:t>180</a:t>
                      </a:r>
                      <a:endParaRPr lang="en-US" dirty="0"/>
                    </a:p>
                  </a:txBody>
                  <a:tcPr/>
                </a:tc>
              </a:tr>
            </a:tbl>
          </a:graphicData>
        </a:graphic>
      </p:graphicFrame>
    </p:spTree>
    <p:extLst>
      <p:ext uri="{BB962C8B-B14F-4D97-AF65-F5344CB8AC3E}">
        <p14:creationId xmlns:p14="http://schemas.microsoft.com/office/powerpoint/2010/main" val="29210480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7" name="Rectangle 3"/>
          <p:cNvSpPr>
            <a:spLocks noGrp="1" noChangeArrowheads="1"/>
          </p:cNvSpPr>
          <p:nvPr>
            <p:ph type="title"/>
          </p:nvPr>
        </p:nvSpPr>
        <p:spPr>
          <a:noFill/>
        </p:spPr>
        <p:txBody>
          <a:bodyPr>
            <a:spAutoFit/>
          </a:bodyPr>
          <a:lstStyle/>
          <a:p>
            <a:r>
              <a:rPr lang="en-US"/>
              <a:t>Presidential Election of 1860 (electoral vote by state)</a:t>
            </a:r>
          </a:p>
        </p:txBody>
      </p:sp>
      <p:sp>
        <p:nvSpPr>
          <p:cNvPr id="425986" name="Rectangle 2"/>
          <p:cNvSpPr>
            <a:spLocks noGrp="1" noChangeAspect="1" noChangeArrowheads="1"/>
          </p:cNvSpPr>
          <p:nvPr>
            <p:ph type="body" sz="half" idx="2"/>
          </p:nvPr>
        </p:nvSpPr>
        <p:spPr>
          <a:noFill/>
          <a:ln/>
        </p:spPr>
        <p:txBody>
          <a:bodyPr>
            <a:normAutofit fontScale="62500" lnSpcReduction="20000"/>
          </a:bodyPr>
          <a:lstStyle/>
          <a:p>
            <a:r>
              <a:rPr lang="en-US"/>
              <a:t>It is a surprising fact that Lincoln, often rated among the greatest presidents, ranks near the bottom in percentage of popular votes. In all the eleven states that seceded, he received only a scattering of one state’s votes--about 1.5 percent in Virginia.</a:t>
            </a:r>
          </a:p>
        </p:txBody>
      </p:sp>
      <p:sp>
        <p:nvSpPr>
          <p:cNvPr id="425988" name="Rectangle 4"/>
          <p:cNvSpPr>
            <a:spLocks noChangeArrowheads="1"/>
          </p:cNvSpPr>
          <p:nvPr/>
        </p:nvSpPr>
        <p:spPr bwMode="auto">
          <a:xfrm>
            <a:off x="2457450" y="6489700"/>
            <a:ext cx="6615113" cy="244475"/>
          </a:xfrm>
          <a:prstGeom prst="rect">
            <a:avLst/>
          </a:prstGeom>
          <a:noFill/>
          <a:ln w="9525">
            <a:noFill/>
            <a:miter lim="800000"/>
            <a:headEnd/>
            <a:tailEnd/>
          </a:ln>
          <a:effectLst/>
        </p:spPr>
        <p:txBody>
          <a:bodyPr>
            <a:prstTxWarp prst="textNoShape">
              <a:avLst/>
            </a:prstTxWarp>
            <a:spAutoFit/>
          </a:bodyPr>
          <a:lstStyle/>
          <a:p>
            <a:pPr algn="r"/>
            <a:r>
              <a:rPr lang="en-US" sz="1000">
                <a:ea typeface="Arial" pitchFamily="-65" charset="0"/>
                <a:cs typeface="Arial" pitchFamily="-65" charset="0"/>
              </a:rPr>
              <a:t>Copyright (c) Houghton Mifflin Company. All Rights Reserved.</a:t>
            </a:r>
          </a:p>
        </p:txBody>
      </p:sp>
      <p:pic>
        <p:nvPicPr>
          <p:cNvPr id="425992" name="Picture 8" descr="kennedy_13e_ch19_p426a"/>
          <p:cNvPicPr>
            <a:picLocks noChangeAspect="1" noChangeArrowheads="1"/>
          </p:cNvPicPr>
          <p:nvPr/>
        </p:nvPicPr>
        <p:blipFill>
          <a:blip r:embed="rId3"/>
          <a:srcRect/>
          <a:stretch>
            <a:fillRect/>
          </a:stretch>
        </p:blipFill>
        <p:spPr bwMode="auto">
          <a:xfrm>
            <a:off x="88091" y="679449"/>
            <a:ext cx="8984472" cy="4662827"/>
          </a:xfrm>
          <a:prstGeom prst="rect">
            <a:avLst/>
          </a:prstGeom>
          <a:noFill/>
          <a:ln w="12700">
            <a:solidFill>
              <a:srgbClr val="000000"/>
            </a:solid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Grp="1" noChangeArrowheads="1"/>
          </p:cNvSpPr>
          <p:nvPr>
            <p:ph type="title"/>
          </p:nvPr>
        </p:nvSpPr>
        <p:spPr>
          <a:noFill/>
        </p:spPr>
        <p:txBody>
          <a:bodyPr>
            <a:spAutoFit/>
          </a:bodyPr>
          <a:lstStyle/>
          <a:p>
            <a:r>
              <a:rPr lang="en-US"/>
              <a:t>Presidential Election of 1860 (showing popular vote by county)</a:t>
            </a:r>
          </a:p>
        </p:txBody>
      </p:sp>
      <p:sp>
        <p:nvSpPr>
          <p:cNvPr id="432130" name="Rectangle 2"/>
          <p:cNvSpPr>
            <a:spLocks noGrp="1" noChangeAspect="1" noChangeArrowheads="1"/>
          </p:cNvSpPr>
          <p:nvPr>
            <p:ph type="body" sz="half" idx="2"/>
          </p:nvPr>
        </p:nvSpPr>
        <p:spPr>
          <a:noFill/>
          <a:ln/>
        </p:spPr>
        <p:txBody>
          <a:bodyPr>
            <a:normAutofit fontScale="55000" lnSpcReduction="20000"/>
          </a:bodyPr>
          <a:lstStyle/>
          <a:p>
            <a:r>
              <a:rPr lang="en-US"/>
              <a:t>The vote by county for Lincoln was virtually all cast in the North. The northern Democrat, Douglas, was also nearly shut out in the South, which divided its votes between Breckinridge and Bell. (Note that only citizens of states could vote; inhabitants of territories could not.)</a:t>
            </a:r>
          </a:p>
        </p:txBody>
      </p:sp>
      <p:sp>
        <p:nvSpPr>
          <p:cNvPr id="432132" name="Rectangle 4"/>
          <p:cNvSpPr>
            <a:spLocks noChangeArrowheads="1"/>
          </p:cNvSpPr>
          <p:nvPr/>
        </p:nvSpPr>
        <p:spPr bwMode="auto">
          <a:xfrm>
            <a:off x="2457450" y="6489700"/>
            <a:ext cx="6615113" cy="244475"/>
          </a:xfrm>
          <a:prstGeom prst="rect">
            <a:avLst/>
          </a:prstGeom>
          <a:noFill/>
          <a:ln w="9525">
            <a:noFill/>
            <a:miter lim="800000"/>
            <a:headEnd/>
            <a:tailEnd/>
          </a:ln>
          <a:effectLst/>
        </p:spPr>
        <p:txBody>
          <a:bodyPr>
            <a:prstTxWarp prst="textNoShape">
              <a:avLst/>
            </a:prstTxWarp>
            <a:spAutoFit/>
          </a:bodyPr>
          <a:lstStyle/>
          <a:p>
            <a:pPr algn="r"/>
            <a:r>
              <a:rPr lang="en-US" sz="1000">
                <a:ea typeface="Arial" pitchFamily="-65" charset="0"/>
                <a:cs typeface="Arial" pitchFamily="-65" charset="0"/>
              </a:rPr>
              <a:t>Copyright (c) Houghton Mifflin Company. All Rights Reserved.</a:t>
            </a:r>
          </a:p>
        </p:txBody>
      </p:sp>
      <p:pic>
        <p:nvPicPr>
          <p:cNvPr id="432135" name="Picture 7" descr="kennedy_13e_ch19_p426b"/>
          <p:cNvPicPr>
            <a:picLocks noChangeAspect="1" noChangeArrowheads="1"/>
          </p:cNvPicPr>
          <p:nvPr/>
        </p:nvPicPr>
        <p:blipFill>
          <a:blip r:embed="rId3"/>
          <a:srcRect/>
          <a:stretch>
            <a:fillRect/>
          </a:stretch>
        </p:blipFill>
        <p:spPr bwMode="auto">
          <a:xfrm>
            <a:off x="156520" y="690562"/>
            <a:ext cx="8881886" cy="4706937"/>
          </a:xfrm>
          <a:prstGeom prst="rect">
            <a:avLst/>
          </a:prstGeom>
          <a:noFill/>
          <a:ln w="12700">
            <a:solidFill>
              <a:srgbClr val="000000"/>
            </a:solid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 19</a:t>
            </a:r>
            <a:endParaRPr lang="en-US" dirty="0"/>
          </a:p>
        </p:txBody>
      </p:sp>
      <p:sp>
        <p:nvSpPr>
          <p:cNvPr id="3" name="Subtitle 2"/>
          <p:cNvSpPr>
            <a:spLocks noGrp="1"/>
          </p:cNvSpPr>
          <p:nvPr>
            <p:ph type="subTitle" idx="1"/>
          </p:nvPr>
        </p:nvSpPr>
        <p:spPr/>
        <p:txBody>
          <a:bodyPr/>
          <a:lstStyle/>
          <a:p>
            <a:r>
              <a:rPr lang="en-US" dirty="0" smtClean="0"/>
              <a:t>Drifting toward Disunion</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7940"/>
          </a:xfrm>
        </p:spPr>
        <p:txBody>
          <a:bodyPr/>
          <a:lstStyle/>
          <a:p>
            <a:r>
              <a:rPr lang="en-US" dirty="0" smtClean="0"/>
              <a:t>Results</a:t>
            </a:r>
            <a:endParaRPr lang="en-US" dirty="0"/>
          </a:p>
        </p:txBody>
      </p:sp>
      <p:sp>
        <p:nvSpPr>
          <p:cNvPr id="3" name="Content Placeholder 2"/>
          <p:cNvSpPr>
            <a:spLocks noGrp="1"/>
          </p:cNvSpPr>
          <p:nvPr>
            <p:ph idx="1"/>
          </p:nvPr>
        </p:nvSpPr>
        <p:spPr>
          <a:xfrm>
            <a:off x="457200" y="997940"/>
            <a:ext cx="8229600" cy="5511348"/>
          </a:xfrm>
        </p:spPr>
        <p:txBody>
          <a:bodyPr>
            <a:normAutofit/>
          </a:bodyPr>
          <a:lstStyle/>
          <a:p>
            <a:r>
              <a:rPr lang="en-US" dirty="0" smtClean="0"/>
              <a:t>Lincoln wins electoral vote </a:t>
            </a:r>
          </a:p>
          <a:p>
            <a:pPr lvl="1"/>
            <a:r>
              <a:rPr lang="en-US" dirty="0" smtClean="0"/>
              <a:t>Only 40% of popular vote</a:t>
            </a:r>
          </a:p>
          <a:p>
            <a:pPr lvl="1"/>
            <a:r>
              <a:rPr lang="en-US" dirty="0" smtClean="0"/>
              <a:t>Wasn’t on the ballot in South</a:t>
            </a:r>
          </a:p>
          <a:p>
            <a:pPr lvl="1"/>
            <a:endParaRPr lang="en-US" dirty="0" smtClean="0"/>
          </a:p>
          <a:p>
            <a:r>
              <a:rPr lang="en-US" dirty="0" smtClean="0"/>
              <a:t>North goes to Lincoln</a:t>
            </a:r>
          </a:p>
          <a:p>
            <a:endParaRPr lang="en-US" dirty="0" smtClean="0"/>
          </a:p>
          <a:p>
            <a:r>
              <a:rPr lang="en-US" dirty="0" smtClean="0"/>
              <a:t>South to Breckinridge</a:t>
            </a:r>
          </a:p>
          <a:p>
            <a:endParaRPr lang="en-US" dirty="0" smtClean="0"/>
          </a:p>
          <a:p>
            <a:r>
              <a:rPr lang="en-US" dirty="0" smtClean="0"/>
              <a:t>Handful of states to Bell and Douglas</a:t>
            </a:r>
          </a:p>
          <a:p>
            <a:endParaRPr lang="en-US" dirty="0" smtClean="0"/>
          </a:p>
          <a:p>
            <a:r>
              <a:rPr lang="en-US" dirty="0" smtClean="0"/>
              <a:t>Republicans did not control Congress or Supreme Court</a:t>
            </a:r>
          </a:p>
          <a:p>
            <a:pPr lvl="1"/>
            <a:r>
              <a:rPr lang="en-US" dirty="0" smtClean="0"/>
              <a:t>Southern states begin to secede however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47750"/>
          </a:xfrm>
        </p:spPr>
        <p:txBody>
          <a:bodyPr/>
          <a:lstStyle/>
          <a:p>
            <a:r>
              <a:rPr lang="en-US" dirty="0" smtClean="0"/>
              <a:t>Secession</a:t>
            </a:r>
            <a:endParaRPr lang="en-US" dirty="0"/>
          </a:p>
        </p:txBody>
      </p:sp>
      <p:sp>
        <p:nvSpPr>
          <p:cNvPr id="3" name="Content Placeholder 2"/>
          <p:cNvSpPr>
            <a:spLocks noGrp="1"/>
          </p:cNvSpPr>
          <p:nvPr>
            <p:ph idx="1"/>
          </p:nvPr>
        </p:nvSpPr>
        <p:spPr>
          <a:xfrm>
            <a:off x="457200" y="1254126"/>
            <a:ext cx="8229600" cy="4872038"/>
          </a:xfrm>
        </p:spPr>
        <p:txBody>
          <a:bodyPr>
            <a:noAutofit/>
          </a:bodyPr>
          <a:lstStyle/>
          <a:p>
            <a:r>
              <a:rPr lang="en-US" sz="3600" dirty="0" smtClean="0"/>
              <a:t>December 1860 – South Carolina Secedes </a:t>
            </a:r>
          </a:p>
          <a:p>
            <a:pPr lvl="1"/>
            <a:r>
              <a:rPr lang="en-US" sz="2400" dirty="0" smtClean="0"/>
              <a:t>Alabama, Mississippi, Florida, Georgia, Louisiana, and Texas secede within six weeks</a:t>
            </a:r>
          </a:p>
          <a:p>
            <a:pPr lvl="1"/>
            <a:r>
              <a:rPr lang="en-US" sz="2400" dirty="0" smtClean="0"/>
              <a:t>Representatives meet at Montgomery in Feb. 1861</a:t>
            </a:r>
          </a:p>
          <a:p>
            <a:pPr lvl="2"/>
            <a:r>
              <a:rPr lang="en-US" sz="2400" dirty="0" smtClean="0"/>
              <a:t>Confederate States of America created</a:t>
            </a:r>
          </a:p>
          <a:p>
            <a:pPr lvl="3"/>
            <a:r>
              <a:rPr lang="en-US" sz="2400" dirty="0" smtClean="0"/>
              <a:t>Jefferson Davis appointed president</a:t>
            </a:r>
          </a:p>
          <a:p>
            <a:pPr lvl="1"/>
            <a:r>
              <a:rPr lang="en-US" sz="2400" dirty="0" smtClean="0"/>
              <a:t>Buchanan does nothing</a:t>
            </a:r>
          </a:p>
          <a:p>
            <a:pPr lvl="2"/>
            <a:r>
              <a:rPr lang="en-US" sz="2400" dirty="0" smtClean="0"/>
              <a:t>Needs troops in the west</a:t>
            </a:r>
          </a:p>
          <a:p>
            <a:pPr lvl="2"/>
            <a:r>
              <a:rPr lang="en-US" sz="2400" dirty="0" smtClean="0"/>
              <a:t>Leaves issue for Lincoln</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9" name="Rectangle 3"/>
          <p:cNvSpPr>
            <a:spLocks noGrp="1" noChangeArrowheads="1"/>
          </p:cNvSpPr>
          <p:nvPr>
            <p:ph type="title"/>
          </p:nvPr>
        </p:nvSpPr>
        <p:spPr>
          <a:xfrm>
            <a:off x="1679576" y="129441"/>
            <a:ext cx="5711824" cy="830997"/>
          </a:xfrm>
          <a:noFill/>
        </p:spPr>
        <p:txBody>
          <a:bodyPr>
            <a:spAutoFit/>
          </a:bodyPr>
          <a:lstStyle/>
          <a:p>
            <a:r>
              <a:rPr lang="en-US" sz="2400" dirty="0"/>
              <a:t>Southern Opposition to Secession, 1860–1861 (showing vote by county)</a:t>
            </a:r>
          </a:p>
        </p:txBody>
      </p:sp>
      <p:sp>
        <p:nvSpPr>
          <p:cNvPr id="434178" name="Rectangle 2"/>
          <p:cNvSpPr>
            <a:spLocks noGrp="1" noChangeAspect="1" noChangeArrowheads="1"/>
          </p:cNvSpPr>
          <p:nvPr>
            <p:ph type="body" sz="half" idx="2"/>
          </p:nvPr>
        </p:nvSpPr>
        <p:spPr>
          <a:noFill/>
          <a:ln/>
        </p:spPr>
        <p:txBody>
          <a:bodyPr>
            <a:normAutofit fontScale="62500" lnSpcReduction="20000"/>
          </a:bodyPr>
          <a:lstStyle/>
          <a:p>
            <a:r>
              <a:rPr lang="en-US"/>
              <a:t>This county vote shows the opposition of the antiplanter, antislavery mountain whites in the Appalachian region. There was also considerable resistance to secession in Texas, where Governor Sam Houston, who led the Unionists, was deposed by secessionists.</a:t>
            </a:r>
          </a:p>
        </p:txBody>
      </p:sp>
      <p:sp>
        <p:nvSpPr>
          <p:cNvPr id="434180" name="Rectangle 4"/>
          <p:cNvSpPr>
            <a:spLocks noChangeArrowheads="1"/>
          </p:cNvSpPr>
          <p:nvPr/>
        </p:nvSpPr>
        <p:spPr bwMode="auto">
          <a:xfrm>
            <a:off x="2457450" y="6489700"/>
            <a:ext cx="6615113" cy="244475"/>
          </a:xfrm>
          <a:prstGeom prst="rect">
            <a:avLst/>
          </a:prstGeom>
          <a:noFill/>
          <a:ln w="9525">
            <a:noFill/>
            <a:miter lim="800000"/>
            <a:headEnd/>
            <a:tailEnd/>
          </a:ln>
          <a:effectLst/>
        </p:spPr>
        <p:txBody>
          <a:bodyPr>
            <a:prstTxWarp prst="textNoShape">
              <a:avLst/>
            </a:prstTxWarp>
            <a:spAutoFit/>
          </a:bodyPr>
          <a:lstStyle/>
          <a:p>
            <a:pPr algn="r"/>
            <a:r>
              <a:rPr lang="en-US" sz="1000">
                <a:ea typeface="Arial" pitchFamily="-65" charset="0"/>
                <a:cs typeface="Arial" pitchFamily="-65" charset="0"/>
              </a:rPr>
              <a:t>Copyright (c) Houghton Mifflin Company. All Rights Reserved.</a:t>
            </a:r>
          </a:p>
        </p:txBody>
      </p:sp>
      <p:pic>
        <p:nvPicPr>
          <p:cNvPr id="434184" name="Picture 8" descr="kennedy_13e_ch19_p427a"/>
          <p:cNvPicPr>
            <a:picLocks noChangeAspect="1" noChangeArrowheads="1"/>
          </p:cNvPicPr>
          <p:nvPr/>
        </p:nvPicPr>
        <p:blipFill>
          <a:blip r:embed="rId3"/>
          <a:srcRect/>
          <a:stretch>
            <a:fillRect/>
          </a:stretch>
        </p:blipFill>
        <p:spPr bwMode="auto">
          <a:xfrm>
            <a:off x="919197" y="960438"/>
            <a:ext cx="7202453" cy="4849812"/>
          </a:xfrm>
          <a:prstGeom prst="rect">
            <a:avLst/>
          </a:prstGeom>
          <a:noFill/>
          <a:ln w="12700">
            <a:solidFill>
              <a:srgbClr val="000000"/>
            </a:solid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79500"/>
          </a:xfrm>
        </p:spPr>
        <p:txBody>
          <a:bodyPr/>
          <a:lstStyle/>
          <a:p>
            <a:r>
              <a:rPr lang="en-US" dirty="0" smtClean="0"/>
              <a:t>The last compromise</a:t>
            </a:r>
            <a:endParaRPr lang="en-US" dirty="0"/>
          </a:p>
        </p:txBody>
      </p:sp>
      <p:sp>
        <p:nvSpPr>
          <p:cNvPr id="3" name="Content Placeholder 2"/>
          <p:cNvSpPr>
            <a:spLocks noGrp="1"/>
          </p:cNvSpPr>
          <p:nvPr>
            <p:ph idx="1"/>
          </p:nvPr>
        </p:nvSpPr>
        <p:spPr/>
        <p:txBody>
          <a:bodyPr>
            <a:normAutofit/>
          </a:bodyPr>
          <a:lstStyle/>
          <a:p>
            <a:r>
              <a:rPr lang="en-US" sz="3200" dirty="0" smtClean="0"/>
              <a:t>James Henry Crittenden of Kentucky proposes </a:t>
            </a:r>
            <a:r>
              <a:rPr lang="en-US" sz="3200" b="1" u="sng" dirty="0" smtClean="0"/>
              <a:t>Crittenden Compromise</a:t>
            </a:r>
          </a:p>
          <a:p>
            <a:endParaRPr lang="en-US" b="1" u="sng" dirty="0" smtClean="0"/>
          </a:p>
          <a:p>
            <a:pPr lvl="1"/>
            <a:r>
              <a:rPr lang="en-US" sz="2000" dirty="0" smtClean="0"/>
              <a:t>Bans slavery north of 36 30’</a:t>
            </a:r>
          </a:p>
          <a:p>
            <a:pPr lvl="2"/>
            <a:r>
              <a:rPr lang="en-US" sz="2000" dirty="0" smtClean="0"/>
              <a:t>Extends line to Pacific</a:t>
            </a:r>
          </a:p>
          <a:p>
            <a:pPr lvl="2"/>
            <a:r>
              <a:rPr lang="en-US" sz="2000" dirty="0" smtClean="0"/>
              <a:t>Pop. </a:t>
            </a:r>
            <a:r>
              <a:rPr lang="en-US" sz="2000" dirty="0" err="1" smtClean="0"/>
              <a:t>Sov</a:t>
            </a:r>
            <a:r>
              <a:rPr lang="en-US" sz="2000" dirty="0" smtClean="0"/>
              <a:t>. South of line</a:t>
            </a:r>
          </a:p>
          <a:p>
            <a:pPr lvl="2"/>
            <a:r>
              <a:rPr lang="en-US" sz="2000" dirty="0" smtClean="0"/>
              <a:t>Slavery protected in existing territory</a:t>
            </a:r>
          </a:p>
          <a:p>
            <a:pPr lvl="2"/>
            <a:endParaRPr lang="en-US" sz="2000" dirty="0" smtClean="0"/>
          </a:p>
          <a:p>
            <a:pPr lvl="1"/>
            <a:r>
              <a:rPr lang="en-US" sz="2000" dirty="0" smtClean="0"/>
              <a:t>Lincoln opposes Crittenden Compromise </a:t>
            </a:r>
          </a:p>
          <a:p>
            <a:pPr lvl="2"/>
            <a:r>
              <a:rPr lang="en-US" sz="2000" dirty="0" smtClean="0"/>
              <a:t>Goes against Republican platform</a:t>
            </a:r>
            <a:endParaRPr lang="en-US"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7" name="Rectangle 3"/>
          <p:cNvSpPr>
            <a:spLocks noGrp="1" noChangeArrowheads="1"/>
          </p:cNvSpPr>
          <p:nvPr>
            <p:ph type="title"/>
          </p:nvPr>
        </p:nvSpPr>
        <p:spPr>
          <a:noFill/>
        </p:spPr>
        <p:txBody>
          <a:bodyPr>
            <a:spAutoFit/>
          </a:bodyPr>
          <a:lstStyle/>
          <a:p>
            <a:r>
              <a:rPr lang="en-US"/>
              <a:t>Proposed Crittenden Compromise, 1860</a:t>
            </a:r>
          </a:p>
        </p:txBody>
      </p:sp>
      <p:sp>
        <p:nvSpPr>
          <p:cNvPr id="436226" name="Rectangle 2"/>
          <p:cNvSpPr>
            <a:spLocks noGrp="1" noChangeAspect="1" noChangeArrowheads="1"/>
          </p:cNvSpPr>
          <p:nvPr>
            <p:ph type="body" sz="half" idx="2"/>
          </p:nvPr>
        </p:nvSpPr>
        <p:spPr>
          <a:noFill/>
          <a:ln/>
        </p:spPr>
        <p:txBody>
          <a:bodyPr>
            <a:normAutofit fontScale="55000" lnSpcReduction="20000"/>
          </a:bodyPr>
          <a:lstStyle/>
          <a:p>
            <a:r>
              <a:rPr lang="en-US"/>
              <a:t>Stephen A. Douglas claimed that “if the Crittenden proposition could have been passed early in the session [of Congress], it would have saved all the States, except South Carolina.” But Crittenden’s proposal was doomed--Lincoln opposed it, and Republicans cast not a single vote in its favor.</a:t>
            </a:r>
          </a:p>
        </p:txBody>
      </p:sp>
      <p:sp>
        <p:nvSpPr>
          <p:cNvPr id="436228" name="Rectangle 4"/>
          <p:cNvSpPr>
            <a:spLocks noChangeArrowheads="1"/>
          </p:cNvSpPr>
          <p:nvPr/>
        </p:nvSpPr>
        <p:spPr bwMode="auto">
          <a:xfrm>
            <a:off x="2457450" y="6489700"/>
            <a:ext cx="6615113" cy="244475"/>
          </a:xfrm>
          <a:prstGeom prst="rect">
            <a:avLst/>
          </a:prstGeom>
          <a:noFill/>
          <a:ln w="9525">
            <a:noFill/>
            <a:miter lim="800000"/>
            <a:headEnd/>
            <a:tailEnd/>
          </a:ln>
          <a:effectLst/>
        </p:spPr>
        <p:txBody>
          <a:bodyPr>
            <a:prstTxWarp prst="textNoShape">
              <a:avLst/>
            </a:prstTxWarp>
            <a:spAutoFit/>
          </a:bodyPr>
          <a:lstStyle/>
          <a:p>
            <a:pPr algn="r"/>
            <a:r>
              <a:rPr lang="en-US" sz="1000">
                <a:ea typeface="Arial" pitchFamily="-65" charset="0"/>
                <a:cs typeface="Arial" pitchFamily="-65" charset="0"/>
              </a:rPr>
              <a:t>Copyright (c) Houghton Mifflin Company. All Rights Reserved.</a:t>
            </a:r>
          </a:p>
        </p:txBody>
      </p:sp>
      <p:pic>
        <p:nvPicPr>
          <p:cNvPr id="436231" name="Picture 7" descr="kennedy_13e_ch19_p429a"/>
          <p:cNvPicPr>
            <a:picLocks noChangeAspect="1" noChangeArrowheads="1"/>
          </p:cNvPicPr>
          <p:nvPr/>
        </p:nvPicPr>
        <p:blipFill>
          <a:blip r:embed="rId3"/>
          <a:srcRect/>
          <a:stretch>
            <a:fillRect/>
          </a:stretch>
        </p:blipFill>
        <p:spPr bwMode="auto">
          <a:xfrm>
            <a:off x="955903" y="666749"/>
            <a:ext cx="7245122" cy="5001419"/>
          </a:xfrm>
          <a:prstGeom prst="rect">
            <a:avLst/>
          </a:prstGeom>
          <a:noFill/>
          <a:ln w="12700">
            <a:solidFill>
              <a:srgbClr val="000000"/>
            </a:solid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38250"/>
          </a:xfrm>
        </p:spPr>
        <p:txBody>
          <a:bodyPr/>
          <a:lstStyle/>
          <a:p>
            <a:r>
              <a:rPr lang="en-US" dirty="0" smtClean="0"/>
              <a:t>The end of Union</a:t>
            </a:r>
            <a:endParaRPr lang="en-US" dirty="0"/>
          </a:p>
        </p:txBody>
      </p:sp>
      <p:sp>
        <p:nvSpPr>
          <p:cNvPr id="3" name="Content Placeholder 2"/>
          <p:cNvSpPr>
            <a:spLocks noGrp="1"/>
          </p:cNvSpPr>
          <p:nvPr>
            <p:ph idx="1"/>
          </p:nvPr>
        </p:nvSpPr>
        <p:spPr/>
        <p:txBody>
          <a:bodyPr>
            <a:noAutofit/>
          </a:bodyPr>
          <a:lstStyle/>
          <a:p>
            <a:r>
              <a:rPr lang="en-US" sz="2800" dirty="0" smtClean="0"/>
              <a:t>Southern states fear rights as slaveholding states were threatened by growing Republican Party</a:t>
            </a:r>
          </a:p>
          <a:p>
            <a:endParaRPr lang="en-US" sz="2800" dirty="0" smtClean="0"/>
          </a:p>
          <a:p>
            <a:r>
              <a:rPr lang="en-US" sz="2800" dirty="0" smtClean="0"/>
              <a:t>South hoped to further strengthen economy</a:t>
            </a:r>
          </a:p>
          <a:p>
            <a:endParaRPr lang="en-US" sz="2800" dirty="0" smtClean="0"/>
          </a:p>
          <a:p>
            <a:r>
              <a:rPr lang="en-US" sz="2800" dirty="0" smtClean="0"/>
              <a:t>Believed they could successfully revolt</a:t>
            </a:r>
          </a:p>
          <a:p>
            <a:pPr lvl="1"/>
            <a:r>
              <a:rPr lang="en-US" sz="1800" dirty="0" smtClean="0"/>
              <a:t>European support if war broke out</a:t>
            </a:r>
          </a:p>
          <a:p>
            <a:pPr lvl="1"/>
            <a:r>
              <a:rPr lang="en-US" sz="1800" dirty="0" smtClean="0"/>
              <a:t>Other states secede after inauguration of Lincoln</a:t>
            </a:r>
          </a:p>
          <a:p>
            <a:pPr lvl="2"/>
            <a:r>
              <a:rPr lang="en-US" sz="1800" dirty="0" smtClean="0"/>
              <a:t>Unwilling to compromise</a:t>
            </a:r>
          </a:p>
          <a:p>
            <a:pPr lvl="1"/>
            <a:r>
              <a:rPr lang="en-US" sz="1800" dirty="0" smtClean="0"/>
              <a:t>Both sides prepare for war</a:t>
            </a:r>
            <a:endParaRPr lang="en-US" sz="1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9" name="Rectangle 3"/>
          <p:cNvSpPr>
            <a:spLocks noGrp="1" noChangeArrowheads="1"/>
          </p:cNvSpPr>
          <p:nvPr>
            <p:ph type="title"/>
          </p:nvPr>
        </p:nvSpPr>
        <p:spPr>
          <a:noFill/>
        </p:spPr>
        <p:txBody>
          <a:bodyPr>
            <a:spAutoFit/>
          </a:bodyPr>
          <a:lstStyle/>
          <a:p>
            <a:r>
              <a:rPr lang="en-US"/>
              <a:t>Jeff Davis on His Own Platform, or The Last “Act of Secession,” c. 1861</a:t>
            </a:r>
          </a:p>
        </p:txBody>
      </p:sp>
      <p:sp>
        <p:nvSpPr>
          <p:cNvPr id="423938" name="Rectangle 2"/>
          <p:cNvSpPr>
            <a:spLocks noGrp="1" noChangeAspect="1" noChangeArrowheads="1"/>
          </p:cNvSpPr>
          <p:nvPr>
            <p:ph type="body" sz="half" idx="2"/>
          </p:nvPr>
        </p:nvSpPr>
        <p:spPr>
          <a:noFill/>
          <a:ln/>
        </p:spPr>
        <p:txBody>
          <a:bodyPr>
            <a:normAutofit/>
          </a:bodyPr>
          <a:lstStyle/>
          <a:p>
            <a:r>
              <a:rPr lang="en-US"/>
              <a:t>This northern cartoon expressed the sentiment of many people north of the Mason-Dixon line that secession was a self-defeating move, doomed to failure.</a:t>
            </a:r>
          </a:p>
        </p:txBody>
      </p:sp>
      <p:sp>
        <p:nvSpPr>
          <p:cNvPr id="423941" name="Rectangle 5"/>
          <p:cNvSpPr>
            <a:spLocks noChangeArrowheads="1"/>
          </p:cNvSpPr>
          <p:nvPr/>
        </p:nvSpPr>
        <p:spPr bwMode="auto">
          <a:xfrm>
            <a:off x="2457450" y="6489700"/>
            <a:ext cx="6615113" cy="244475"/>
          </a:xfrm>
          <a:prstGeom prst="rect">
            <a:avLst/>
          </a:prstGeom>
          <a:noFill/>
          <a:ln w="9525">
            <a:noFill/>
            <a:miter lim="800000"/>
            <a:headEnd/>
            <a:tailEnd/>
          </a:ln>
          <a:effectLst/>
        </p:spPr>
        <p:txBody>
          <a:bodyPr>
            <a:prstTxWarp prst="textNoShape">
              <a:avLst/>
            </a:prstTxWarp>
            <a:spAutoFit/>
          </a:bodyPr>
          <a:lstStyle/>
          <a:p>
            <a:pPr algn="r"/>
            <a:r>
              <a:rPr lang="en-US" sz="1000">
                <a:ea typeface="Arial" pitchFamily="-65" charset="0"/>
                <a:cs typeface="Arial" pitchFamily="-65" charset="0"/>
              </a:rPr>
              <a:t>Chicago Historical Society</a:t>
            </a:r>
          </a:p>
        </p:txBody>
      </p:sp>
      <p:pic>
        <p:nvPicPr>
          <p:cNvPr id="423945" name="Picture 9" descr="kennedy_13e_ch19_p430a"/>
          <p:cNvPicPr>
            <a:picLocks noChangeAspect="1" noChangeArrowheads="1"/>
          </p:cNvPicPr>
          <p:nvPr/>
        </p:nvPicPr>
        <p:blipFill>
          <a:blip r:embed="rId3"/>
          <a:srcRect/>
          <a:stretch>
            <a:fillRect/>
          </a:stretch>
        </p:blipFill>
        <p:spPr bwMode="auto">
          <a:xfrm>
            <a:off x="320675" y="301624"/>
            <a:ext cx="5471550" cy="5524501"/>
          </a:xfrm>
          <a:prstGeom prst="rect">
            <a:avLst/>
          </a:prstGeom>
          <a:noFill/>
          <a:ln w="12700">
            <a:solidFill>
              <a:srgbClr val="000000"/>
            </a:solid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z="2400" dirty="0" smtClean="0"/>
              <a:t>Critical Thinking Activity: Events leading to secession</a:t>
            </a:r>
            <a:endParaRPr lang="en-US" sz="2400" dirty="0"/>
          </a:p>
        </p:txBody>
      </p:sp>
      <p:sp>
        <p:nvSpPr>
          <p:cNvPr id="3" name="Content Placeholder 2"/>
          <p:cNvSpPr>
            <a:spLocks noGrp="1"/>
          </p:cNvSpPr>
          <p:nvPr>
            <p:ph idx="1"/>
          </p:nvPr>
        </p:nvSpPr>
        <p:spPr>
          <a:xfrm>
            <a:off x="457200" y="990600"/>
            <a:ext cx="8229600" cy="5867400"/>
          </a:xfrm>
        </p:spPr>
        <p:txBody>
          <a:bodyPr>
            <a:normAutofit fontScale="85000" lnSpcReduction="20000"/>
          </a:bodyPr>
          <a:lstStyle/>
          <a:p>
            <a:r>
              <a:rPr lang="en-US" dirty="0" smtClean="0"/>
              <a:t>Choose 5 of the </a:t>
            </a:r>
            <a:r>
              <a:rPr lang="en-US" dirty="0"/>
              <a:t>following </a:t>
            </a:r>
            <a:r>
              <a:rPr lang="en-US" dirty="0" smtClean="0"/>
              <a:t>events and put them </a:t>
            </a:r>
            <a:r>
              <a:rPr lang="en-US" dirty="0"/>
              <a:t>in a ranked list based on their importance in causing the Southern states to secede from the Union in 1860-1861.  </a:t>
            </a:r>
            <a:endParaRPr lang="en-US" dirty="0" smtClean="0"/>
          </a:p>
          <a:p>
            <a:endParaRPr lang="en-US" dirty="0" smtClean="0"/>
          </a:p>
          <a:p>
            <a:r>
              <a:rPr lang="en-US" dirty="0" smtClean="0"/>
              <a:t>For </a:t>
            </a:r>
            <a:r>
              <a:rPr lang="en-US" dirty="0"/>
              <a:t>each </a:t>
            </a:r>
            <a:r>
              <a:rPr lang="en-US" dirty="0" smtClean="0"/>
              <a:t>event:</a:t>
            </a:r>
          </a:p>
          <a:p>
            <a:pPr marL="800100" lvl="1" indent="-342900">
              <a:buFont typeface="+mj-lt"/>
              <a:buAutoNum type="arabicPeriod"/>
            </a:pPr>
            <a:r>
              <a:rPr lang="en-US" sz="2600" dirty="0" smtClean="0"/>
              <a:t>give </a:t>
            </a:r>
            <a:r>
              <a:rPr lang="en-US" sz="2600" dirty="0"/>
              <a:t>a short summary of what </a:t>
            </a:r>
            <a:r>
              <a:rPr lang="en-US" sz="2600" dirty="0" smtClean="0"/>
              <a:t>happened</a:t>
            </a:r>
            <a:endParaRPr lang="en-US" sz="2600" dirty="0"/>
          </a:p>
          <a:p>
            <a:pPr marL="800100" lvl="1" indent="-342900">
              <a:buFont typeface="+mj-lt"/>
              <a:buAutoNum type="arabicPeriod"/>
            </a:pPr>
            <a:r>
              <a:rPr lang="en-US" sz="2600" dirty="0" smtClean="0"/>
              <a:t>the </a:t>
            </a:r>
            <a:r>
              <a:rPr lang="en-US" sz="2600" dirty="0"/>
              <a:t>significance of the </a:t>
            </a:r>
            <a:r>
              <a:rPr lang="en-US" sz="2600" dirty="0" smtClean="0"/>
              <a:t>event, and </a:t>
            </a:r>
            <a:r>
              <a:rPr lang="en-US" sz="2600" dirty="0"/>
              <a:t>most </a:t>
            </a:r>
            <a:r>
              <a:rPr lang="en-US" sz="2600" dirty="0" smtClean="0"/>
              <a:t>importantly</a:t>
            </a:r>
            <a:endParaRPr lang="en-US" sz="2600" dirty="0"/>
          </a:p>
          <a:p>
            <a:pPr marL="800100" lvl="1" indent="-342900">
              <a:buFont typeface="+mj-lt"/>
              <a:buAutoNum type="arabicPeriod"/>
            </a:pPr>
            <a:r>
              <a:rPr lang="en-US" sz="2600" dirty="0" smtClean="0"/>
              <a:t>an </a:t>
            </a:r>
            <a:r>
              <a:rPr lang="en-US" sz="2600" dirty="0"/>
              <a:t>explanation of why </a:t>
            </a:r>
            <a:r>
              <a:rPr lang="en-US" sz="2600" dirty="0" smtClean="0"/>
              <a:t>you </a:t>
            </a:r>
            <a:r>
              <a:rPr lang="en-US" sz="2600" dirty="0"/>
              <a:t>placed the </a:t>
            </a:r>
            <a:r>
              <a:rPr lang="en-US" sz="2600" dirty="0" smtClean="0"/>
              <a:t>event in the </a:t>
            </a:r>
            <a:r>
              <a:rPr lang="en-US" sz="2600" dirty="0"/>
              <a:t>position that </a:t>
            </a:r>
            <a:r>
              <a:rPr lang="en-US" sz="2600" dirty="0" smtClean="0"/>
              <a:t>you did on your ranked </a:t>
            </a:r>
            <a:r>
              <a:rPr lang="en-US" sz="2600" dirty="0"/>
              <a:t>list. </a:t>
            </a:r>
          </a:p>
          <a:p>
            <a:pPr marL="457200" lvl="1" indent="0">
              <a:buNone/>
            </a:pPr>
            <a:endParaRPr lang="en-US" sz="5200" dirty="0"/>
          </a:p>
          <a:p>
            <a:pPr lvl="1"/>
            <a:r>
              <a:rPr lang="en-US" sz="2200" dirty="0"/>
              <a:t>Compromise of 1850</a:t>
            </a:r>
          </a:p>
          <a:p>
            <a:pPr lvl="1"/>
            <a:r>
              <a:rPr lang="en-US" sz="2200" dirty="0"/>
              <a:t>publication of Uncle Tom's Cabin by Harriet Beecher Stowe</a:t>
            </a:r>
          </a:p>
          <a:p>
            <a:pPr lvl="1"/>
            <a:r>
              <a:rPr lang="en-US" sz="2200" dirty="0"/>
              <a:t>Kansas-Nebraska Act</a:t>
            </a:r>
          </a:p>
          <a:p>
            <a:pPr lvl="1"/>
            <a:r>
              <a:rPr lang="en-US" sz="2200" dirty="0"/>
              <a:t>events in "Bleeding Kansas"</a:t>
            </a:r>
          </a:p>
          <a:p>
            <a:pPr lvl="1"/>
            <a:r>
              <a:rPr lang="en-US" sz="2200" dirty="0"/>
              <a:t>decision in the Dred Scott case</a:t>
            </a:r>
          </a:p>
          <a:p>
            <a:pPr lvl="1"/>
            <a:r>
              <a:rPr lang="en-US" sz="2200" dirty="0"/>
              <a:t>John Brown's raid on Harper's Ferry</a:t>
            </a:r>
          </a:p>
          <a:p>
            <a:pPr lvl="1"/>
            <a:r>
              <a:rPr lang="en-US" sz="2200" dirty="0"/>
              <a:t>the election of Abraham Lincoln</a:t>
            </a:r>
          </a:p>
        </p:txBody>
      </p:sp>
    </p:spTree>
    <p:extLst>
      <p:ext uri="{BB962C8B-B14F-4D97-AF65-F5344CB8AC3E}">
        <p14:creationId xmlns:p14="http://schemas.microsoft.com/office/powerpoint/2010/main" val="290250316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4186"/>
          </a:xfrm>
        </p:spPr>
        <p:txBody>
          <a:bodyPr>
            <a:normAutofit fontScale="90000"/>
          </a:bodyPr>
          <a:lstStyle/>
          <a:p>
            <a:r>
              <a:rPr lang="en-US" dirty="0" smtClean="0"/>
              <a:t>Stowe and Helper</a:t>
            </a:r>
            <a:endParaRPr lang="en-US" dirty="0"/>
          </a:p>
        </p:txBody>
      </p:sp>
      <p:sp>
        <p:nvSpPr>
          <p:cNvPr id="3" name="Content Placeholder 2"/>
          <p:cNvSpPr>
            <a:spLocks noGrp="1"/>
          </p:cNvSpPr>
          <p:nvPr>
            <p:ph idx="1"/>
          </p:nvPr>
        </p:nvSpPr>
        <p:spPr>
          <a:xfrm>
            <a:off x="457200" y="1198590"/>
            <a:ext cx="8229600" cy="5393652"/>
          </a:xfrm>
        </p:spPr>
        <p:txBody>
          <a:bodyPr>
            <a:normAutofit/>
          </a:bodyPr>
          <a:lstStyle/>
          <a:p>
            <a:r>
              <a:rPr lang="en-US" dirty="0" smtClean="0"/>
              <a:t>1852 – Harriet Beecher Stowe Publishes </a:t>
            </a:r>
            <a:r>
              <a:rPr lang="en-US" i="1" dirty="0" smtClean="0"/>
              <a:t>Uncle Tom’s Cabin</a:t>
            </a:r>
            <a:endParaRPr lang="en-US" dirty="0" smtClean="0"/>
          </a:p>
          <a:p>
            <a:pPr lvl="1"/>
            <a:r>
              <a:rPr lang="en-US" dirty="0" smtClean="0"/>
              <a:t>Hardens abolitionist resolve in North</a:t>
            </a:r>
          </a:p>
          <a:p>
            <a:pPr lvl="2"/>
            <a:r>
              <a:rPr lang="en-US" dirty="0" smtClean="0"/>
              <a:t>Sells millions of copies</a:t>
            </a:r>
          </a:p>
          <a:p>
            <a:pPr lvl="1"/>
            <a:r>
              <a:rPr lang="en-US" dirty="0" smtClean="0"/>
              <a:t>South says portrayal of slavery wrong and unfair</a:t>
            </a:r>
          </a:p>
          <a:p>
            <a:pPr lvl="1"/>
            <a:r>
              <a:rPr lang="en-US" dirty="0" smtClean="0"/>
              <a:t>Widely read in Britain</a:t>
            </a:r>
          </a:p>
          <a:p>
            <a:pPr lvl="2"/>
            <a:r>
              <a:rPr lang="en-US" dirty="0" smtClean="0"/>
              <a:t>Turns British people against supporting South</a:t>
            </a:r>
          </a:p>
          <a:p>
            <a:pPr lvl="2"/>
            <a:endParaRPr lang="en-US" dirty="0" smtClean="0"/>
          </a:p>
          <a:p>
            <a:r>
              <a:rPr lang="en-US" dirty="0" smtClean="0"/>
              <a:t>Hinton R. Helper publishes </a:t>
            </a:r>
            <a:r>
              <a:rPr lang="en-US" i="1" dirty="0" smtClean="0"/>
              <a:t>The Impending Crisis of the South</a:t>
            </a:r>
            <a:endParaRPr lang="en-US" dirty="0" smtClean="0"/>
          </a:p>
          <a:p>
            <a:pPr lvl="1"/>
            <a:r>
              <a:rPr lang="en-US" dirty="0" smtClean="0"/>
              <a:t>Uses statistics to show that slavery harms non slave holding whites</a:t>
            </a:r>
          </a:p>
          <a:p>
            <a:pPr marL="457200" lvl="1" indent="0">
              <a:buNone/>
            </a:pPr>
            <a:endParaRPr lang="en-US" dirty="0" smtClean="0"/>
          </a:p>
          <a:p>
            <a:r>
              <a:rPr lang="en-US" dirty="0" smtClean="0"/>
              <a:t>Both books banned in South, but widely read in North</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39259"/>
          </a:xfrm>
        </p:spPr>
        <p:txBody>
          <a:bodyPr/>
          <a:lstStyle/>
          <a:p>
            <a:r>
              <a:rPr lang="en-US" dirty="0" smtClean="0"/>
              <a:t>The Contest for Kansas</a:t>
            </a:r>
            <a:endParaRPr lang="en-US" dirty="0"/>
          </a:p>
        </p:txBody>
      </p:sp>
      <p:sp>
        <p:nvSpPr>
          <p:cNvPr id="3" name="Content Placeholder 2"/>
          <p:cNvSpPr>
            <a:spLocks noGrp="1"/>
          </p:cNvSpPr>
          <p:nvPr>
            <p:ph idx="1"/>
          </p:nvPr>
        </p:nvSpPr>
        <p:spPr>
          <a:xfrm>
            <a:off x="457200" y="1600200"/>
            <a:ext cx="8229600" cy="5020579"/>
          </a:xfrm>
        </p:spPr>
        <p:txBody>
          <a:bodyPr>
            <a:normAutofit lnSpcReduction="10000"/>
          </a:bodyPr>
          <a:lstStyle/>
          <a:p>
            <a:r>
              <a:rPr lang="en-US" dirty="0" smtClean="0"/>
              <a:t>Early 1850s – Northerners flood into Kansas</a:t>
            </a:r>
          </a:p>
          <a:p>
            <a:pPr lvl="1"/>
            <a:r>
              <a:rPr lang="en-US" sz="2000" dirty="0" smtClean="0"/>
              <a:t>Southerners angry</a:t>
            </a:r>
          </a:p>
          <a:p>
            <a:pPr marL="457200" lvl="1" indent="0">
              <a:buNone/>
            </a:pPr>
            <a:endParaRPr lang="en-US" dirty="0" smtClean="0"/>
          </a:p>
          <a:p>
            <a:r>
              <a:rPr lang="en-US" dirty="0" smtClean="0"/>
              <a:t>Election day 1855</a:t>
            </a:r>
          </a:p>
          <a:p>
            <a:pPr lvl="1"/>
            <a:r>
              <a:rPr lang="en-US" sz="2000" dirty="0" smtClean="0"/>
              <a:t>“border ruffians” move from Missouri to Kansas</a:t>
            </a:r>
          </a:p>
          <a:p>
            <a:pPr lvl="2"/>
            <a:r>
              <a:rPr lang="en-US" sz="2000" dirty="0" smtClean="0"/>
              <a:t>Kansas votes to enter Union as slave state</a:t>
            </a:r>
          </a:p>
          <a:p>
            <a:pPr lvl="2"/>
            <a:r>
              <a:rPr lang="en-US" sz="2000" dirty="0" smtClean="0"/>
              <a:t>Free-</a:t>
            </a:r>
            <a:r>
              <a:rPr lang="en-US" sz="2000" dirty="0" err="1" smtClean="0"/>
              <a:t>Soilers</a:t>
            </a:r>
            <a:r>
              <a:rPr lang="en-US" sz="2000" dirty="0" smtClean="0"/>
              <a:t> set up opposing government in Topeka</a:t>
            </a:r>
          </a:p>
          <a:p>
            <a:pPr marL="914400" lvl="2" indent="0">
              <a:buNone/>
            </a:pPr>
            <a:endParaRPr lang="en-US" sz="2000" dirty="0" smtClean="0"/>
          </a:p>
          <a:p>
            <a:pPr lvl="1"/>
            <a:r>
              <a:rPr lang="en-US" sz="2000" dirty="0" smtClean="0"/>
              <a:t>Two governments in Kansas</a:t>
            </a:r>
          </a:p>
          <a:p>
            <a:pPr lvl="2"/>
            <a:r>
              <a:rPr lang="en-US" sz="2000" dirty="0" smtClean="0"/>
              <a:t>Illegal free </a:t>
            </a:r>
            <a:r>
              <a:rPr lang="en-US" sz="2000" dirty="0" err="1" smtClean="0"/>
              <a:t>gov</a:t>
            </a:r>
            <a:r>
              <a:rPr lang="en-US" sz="2000" dirty="0" smtClean="0"/>
              <a:t>. in Topeka</a:t>
            </a:r>
          </a:p>
          <a:p>
            <a:pPr lvl="2"/>
            <a:r>
              <a:rPr lang="en-US" sz="2000" dirty="0" smtClean="0"/>
              <a:t>Illegitimate slave </a:t>
            </a:r>
            <a:r>
              <a:rPr lang="en-US" sz="2000" dirty="0" err="1" smtClean="0"/>
              <a:t>gov</a:t>
            </a:r>
            <a:r>
              <a:rPr lang="en-US" sz="2000" dirty="0" smtClean="0"/>
              <a:t>. in Shawnee</a:t>
            </a:r>
          </a:p>
          <a:p>
            <a:pPr marL="914400" lvl="2" indent="0">
              <a:buNone/>
            </a:pPr>
            <a:endParaRPr lang="en-US" dirty="0" smtClean="0"/>
          </a:p>
          <a:p>
            <a:r>
              <a:rPr lang="en-US" dirty="0" smtClean="0"/>
              <a:t>1856 – pro-slavery raiders burn part of Lawrence, KS</a:t>
            </a:r>
          </a:p>
          <a:p>
            <a:pPr lvl="1"/>
            <a:r>
              <a:rPr lang="en-US" sz="2000" dirty="0" smtClean="0"/>
              <a:t>Violence quickly escalates</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86264"/>
          </a:xfrm>
        </p:spPr>
        <p:txBody>
          <a:bodyPr/>
          <a:lstStyle/>
          <a:p>
            <a:r>
              <a:rPr lang="en-US" dirty="0" smtClean="0"/>
              <a:t>“Bleeding Kansas”</a:t>
            </a:r>
            <a:endParaRPr lang="en-US" dirty="0"/>
          </a:p>
        </p:txBody>
      </p:sp>
      <p:sp>
        <p:nvSpPr>
          <p:cNvPr id="3" name="Content Placeholder 2"/>
          <p:cNvSpPr>
            <a:spLocks noGrp="1"/>
          </p:cNvSpPr>
          <p:nvPr>
            <p:ph idx="1"/>
          </p:nvPr>
        </p:nvSpPr>
        <p:spPr>
          <a:xfrm>
            <a:off x="457200" y="703094"/>
            <a:ext cx="8229600" cy="5602070"/>
          </a:xfrm>
        </p:spPr>
        <p:txBody>
          <a:bodyPr>
            <a:normAutofit lnSpcReduction="10000"/>
          </a:bodyPr>
          <a:lstStyle/>
          <a:p>
            <a:pPr marL="0" indent="0">
              <a:buNone/>
            </a:pPr>
            <a:endParaRPr lang="en-US" sz="3200" dirty="0" smtClean="0"/>
          </a:p>
          <a:p>
            <a:r>
              <a:rPr lang="en-US" sz="3200" dirty="0" smtClean="0"/>
              <a:t>John Brown and followers murder five at Pottawatomie Creek</a:t>
            </a:r>
          </a:p>
          <a:p>
            <a:pPr lvl="1"/>
            <a:r>
              <a:rPr lang="en-US" sz="2000" dirty="0" smtClean="0"/>
              <a:t>Pro-slavery forces retaliate </a:t>
            </a:r>
          </a:p>
          <a:p>
            <a:pPr lvl="1"/>
            <a:r>
              <a:rPr lang="en-US" sz="2000" dirty="0" smtClean="0"/>
              <a:t>“Bleeding Kansas” </a:t>
            </a:r>
          </a:p>
          <a:p>
            <a:pPr lvl="1"/>
            <a:endParaRPr lang="en-US" sz="2000" dirty="0"/>
          </a:p>
          <a:p>
            <a:r>
              <a:rPr lang="en-US" sz="2800" dirty="0" smtClean="0"/>
              <a:t>Civil War erupts in Kansas in 1856 and continues intermittently until the Civil War.</a:t>
            </a:r>
          </a:p>
          <a:p>
            <a:pPr marL="457200" lvl="1" indent="0">
              <a:buNone/>
            </a:pPr>
            <a:endParaRPr lang="en-US" sz="2000" dirty="0" smtClean="0"/>
          </a:p>
          <a:p>
            <a:r>
              <a:rPr lang="en-US" sz="3200" dirty="0" smtClean="0"/>
              <a:t>1857 – Lecompton Constitution drafted</a:t>
            </a:r>
          </a:p>
          <a:p>
            <a:pPr lvl="1"/>
            <a:r>
              <a:rPr lang="en-US" sz="2000" dirty="0" smtClean="0"/>
              <a:t>People allowed to vote for slavery or against</a:t>
            </a:r>
          </a:p>
          <a:p>
            <a:pPr lvl="1"/>
            <a:r>
              <a:rPr lang="en-US" sz="2000" dirty="0" smtClean="0"/>
              <a:t>Those already holding slaves would be grandfathered in </a:t>
            </a:r>
          </a:p>
          <a:p>
            <a:pPr lvl="2"/>
            <a:r>
              <a:rPr lang="en-US" sz="2000" dirty="0" smtClean="0"/>
              <a:t>Free-</a:t>
            </a:r>
            <a:r>
              <a:rPr lang="en-US" sz="2000" dirty="0" err="1" smtClean="0"/>
              <a:t>Soilers</a:t>
            </a:r>
            <a:r>
              <a:rPr lang="en-US" sz="2000" dirty="0" smtClean="0"/>
              <a:t> boycott election</a:t>
            </a:r>
          </a:p>
          <a:p>
            <a:pPr lvl="2"/>
            <a:r>
              <a:rPr lang="en-US" sz="2000" dirty="0" smtClean="0"/>
              <a:t>Constitution passes</a:t>
            </a:r>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733"/>
          </a:xfrm>
        </p:spPr>
        <p:txBody>
          <a:bodyPr>
            <a:normAutofit fontScale="90000"/>
          </a:bodyPr>
          <a:lstStyle/>
          <a:p>
            <a:r>
              <a:rPr lang="en-US" dirty="0" smtClean="0"/>
              <a:t>Election of 1856</a:t>
            </a:r>
            <a:endParaRPr lang="en-US" dirty="0"/>
          </a:p>
        </p:txBody>
      </p:sp>
      <p:sp>
        <p:nvSpPr>
          <p:cNvPr id="3" name="Content Placeholder 2"/>
          <p:cNvSpPr>
            <a:spLocks noGrp="1"/>
          </p:cNvSpPr>
          <p:nvPr>
            <p:ph idx="1"/>
          </p:nvPr>
        </p:nvSpPr>
        <p:spPr>
          <a:xfrm>
            <a:off x="457200" y="1132163"/>
            <a:ext cx="8229600" cy="5725837"/>
          </a:xfrm>
        </p:spPr>
        <p:txBody>
          <a:bodyPr>
            <a:noAutofit/>
          </a:bodyPr>
          <a:lstStyle/>
          <a:p>
            <a:r>
              <a:rPr lang="en-US" sz="2800" dirty="0" smtClean="0"/>
              <a:t>Democrats chose James Buchanan</a:t>
            </a:r>
          </a:p>
          <a:p>
            <a:pPr lvl="1"/>
            <a:r>
              <a:rPr lang="en-US" sz="1800" dirty="0" smtClean="0"/>
              <a:t>Untainted by Kansas-Nebraska Act</a:t>
            </a:r>
          </a:p>
          <a:p>
            <a:pPr lvl="1"/>
            <a:r>
              <a:rPr lang="en-US" sz="1800" dirty="0" smtClean="0"/>
              <a:t>Experienced</a:t>
            </a:r>
          </a:p>
          <a:p>
            <a:pPr marL="457200" lvl="1" indent="0">
              <a:buNone/>
            </a:pPr>
            <a:endParaRPr lang="en-US" sz="1400" dirty="0" smtClean="0"/>
          </a:p>
          <a:p>
            <a:r>
              <a:rPr lang="en-US" sz="2800" dirty="0" smtClean="0"/>
              <a:t>New Republican Party nominates John C. Fremont</a:t>
            </a:r>
          </a:p>
          <a:p>
            <a:pPr lvl="1"/>
            <a:r>
              <a:rPr lang="en-US" sz="1800" dirty="0" smtClean="0"/>
              <a:t>Mexican-American War hero</a:t>
            </a:r>
          </a:p>
          <a:p>
            <a:pPr marL="457200" lvl="1" indent="0">
              <a:buNone/>
            </a:pPr>
            <a:endParaRPr lang="en-US" sz="1200" dirty="0" smtClean="0"/>
          </a:p>
          <a:p>
            <a:r>
              <a:rPr lang="en-US" sz="2800" dirty="0" smtClean="0"/>
              <a:t>American Party, a.k.a. “Know-Nothing Party” nominates Millard Fillmore</a:t>
            </a:r>
          </a:p>
          <a:p>
            <a:pPr lvl="1"/>
            <a:r>
              <a:rPr lang="en-US" sz="1800" dirty="0" err="1" smtClean="0"/>
              <a:t>Nativists</a:t>
            </a:r>
            <a:r>
              <a:rPr lang="en-US" sz="1800" dirty="0" smtClean="0"/>
              <a:t>, anti-Catholic, anti-foreign</a:t>
            </a:r>
          </a:p>
          <a:p>
            <a:pPr lvl="1"/>
            <a:r>
              <a:rPr lang="en-US" sz="1800" dirty="0" smtClean="0"/>
              <a:t>Some old Whigs</a:t>
            </a:r>
          </a:p>
          <a:p>
            <a:pPr lvl="1"/>
            <a:r>
              <a:rPr lang="en-US" sz="1800" dirty="0" smtClean="0"/>
              <a:t>Accuse Fremont of being Roman Catholic</a:t>
            </a:r>
          </a:p>
          <a:p>
            <a:pPr marL="457200" lvl="1" indent="0">
              <a:buNone/>
            </a:pPr>
            <a:endParaRPr lang="en-US" sz="600" dirty="0" smtClean="0"/>
          </a:p>
          <a:p>
            <a:r>
              <a:rPr lang="en-US" sz="2800" dirty="0" smtClean="0"/>
              <a:t>Buchanan wins</a:t>
            </a: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1" name="Rectangle 3"/>
          <p:cNvSpPr>
            <a:spLocks noGrp="1" noChangeArrowheads="1"/>
          </p:cNvSpPr>
          <p:nvPr>
            <p:ph type="title"/>
          </p:nvPr>
        </p:nvSpPr>
        <p:spPr>
          <a:xfrm>
            <a:off x="1269947" y="5293800"/>
            <a:ext cx="6620764" cy="400110"/>
          </a:xfrm>
          <a:noFill/>
        </p:spPr>
        <p:txBody>
          <a:bodyPr wrap="square">
            <a:spAutoFit/>
          </a:bodyPr>
          <a:lstStyle/>
          <a:p>
            <a:r>
              <a:rPr lang="en-US" sz="2000" dirty="0"/>
              <a:t>Presidential Election of 1856 (electoral vote by state)</a:t>
            </a:r>
          </a:p>
        </p:txBody>
      </p:sp>
      <p:sp>
        <p:nvSpPr>
          <p:cNvPr id="421890" name="Rectangle 2"/>
          <p:cNvSpPr>
            <a:spLocks noGrp="1" noChangeAspect="1" noChangeArrowheads="1"/>
          </p:cNvSpPr>
          <p:nvPr>
            <p:ph type="body" sz="half" idx="2"/>
          </p:nvPr>
        </p:nvSpPr>
        <p:spPr>
          <a:xfrm>
            <a:off x="201029" y="5697352"/>
            <a:ext cx="8749800" cy="804862"/>
          </a:xfrm>
          <a:noFill/>
          <a:ln/>
        </p:spPr>
        <p:txBody>
          <a:bodyPr>
            <a:normAutofit/>
          </a:bodyPr>
          <a:lstStyle/>
          <a:p>
            <a:r>
              <a:rPr lang="en-US" dirty="0"/>
              <a:t>The fateful split of 1860 was foreshadowed. The regional polarization in 1856, shown here, was to be even sharper four years later.</a:t>
            </a:r>
          </a:p>
        </p:txBody>
      </p:sp>
      <p:sp>
        <p:nvSpPr>
          <p:cNvPr id="421893" name="Rectangle 5"/>
          <p:cNvSpPr>
            <a:spLocks noChangeArrowheads="1"/>
          </p:cNvSpPr>
          <p:nvPr/>
        </p:nvSpPr>
        <p:spPr bwMode="auto">
          <a:xfrm>
            <a:off x="2457450" y="6489700"/>
            <a:ext cx="6615113" cy="244475"/>
          </a:xfrm>
          <a:prstGeom prst="rect">
            <a:avLst/>
          </a:prstGeom>
          <a:noFill/>
          <a:ln w="9525">
            <a:noFill/>
            <a:miter lim="800000"/>
            <a:headEnd/>
            <a:tailEnd/>
          </a:ln>
          <a:effectLst/>
        </p:spPr>
        <p:txBody>
          <a:bodyPr>
            <a:prstTxWarp prst="textNoShape">
              <a:avLst/>
            </a:prstTxWarp>
            <a:spAutoFit/>
          </a:bodyPr>
          <a:lstStyle/>
          <a:p>
            <a:pPr algn="r"/>
            <a:r>
              <a:rPr lang="en-US" sz="1000">
                <a:ea typeface="Arial" pitchFamily="-65" charset="0"/>
                <a:cs typeface="Arial" pitchFamily="-65" charset="0"/>
              </a:rPr>
              <a:t>Copyright (c) Houghton Mifflin Company. All Rights Reserved.</a:t>
            </a:r>
          </a:p>
        </p:txBody>
      </p:sp>
      <p:pic>
        <p:nvPicPr>
          <p:cNvPr id="421897" name="Picture 9" descr="kennedy_13e_ch19_p417a"/>
          <p:cNvPicPr>
            <a:picLocks noChangeAspect="1" noChangeArrowheads="1"/>
          </p:cNvPicPr>
          <p:nvPr/>
        </p:nvPicPr>
        <p:blipFill>
          <a:blip r:embed="rId3"/>
          <a:srcRect/>
          <a:stretch>
            <a:fillRect/>
          </a:stretch>
        </p:blipFill>
        <p:spPr bwMode="auto">
          <a:xfrm>
            <a:off x="336611" y="125056"/>
            <a:ext cx="8476513" cy="5059236"/>
          </a:xfrm>
          <a:prstGeom prst="rect">
            <a:avLst/>
          </a:prstGeom>
          <a:noFill/>
          <a:ln w="12700">
            <a:solidFill>
              <a:srgbClr val="000000"/>
            </a:solid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7462"/>
          </a:xfrm>
        </p:spPr>
        <p:txBody>
          <a:bodyPr/>
          <a:lstStyle/>
          <a:p>
            <a:r>
              <a:rPr lang="en-US" dirty="0" smtClean="0"/>
              <a:t>Kansas in Washington</a:t>
            </a:r>
            <a:endParaRPr lang="en-US" dirty="0"/>
          </a:p>
        </p:txBody>
      </p:sp>
      <p:sp>
        <p:nvSpPr>
          <p:cNvPr id="3" name="Content Placeholder 2"/>
          <p:cNvSpPr>
            <a:spLocks noGrp="1"/>
          </p:cNvSpPr>
          <p:nvPr>
            <p:ph idx="1"/>
          </p:nvPr>
        </p:nvSpPr>
        <p:spPr/>
        <p:txBody>
          <a:bodyPr>
            <a:normAutofit/>
          </a:bodyPr>
          <a:lstStyle/>
          <a:p>
            <a:r>
              <a:rPr lang="en-US" sz="2800" dirty="0" smtClean="0"/>
              <a:t>Buchanan sympathizes with south</a:t>
            </a:r>
          </a:p>
          <a:p>
            <a:pPr marL="0" indent="0">
              <a:buNone/>
            </a:pPr>
            <a:endParaRPr lang="en-US" sz="2800" dirty="0" smtClean="0"/>
          </a:p>
          <a:p>
            <a:r>
              <a:rPr lang="en-US" sz="2800" dirty="0" smtClean="0"/>
              <a:t>Stephen Douglas calls for fair re-vote</a:t>
            </a:r>
          </a:p>
          <a:p>
            <a:pPr lvl="1"/>
            <a:r>
              <a:rPr lang="en-US" sz="1800" dirty="0" smtClean="0"/>
              <a:t>Refuses to accept fraudulent Lecompton Constitution</a:t>
            </a:r>
          </a:p>
          <a:p>
            <a:pPr marL="457200" lvl="1" indent="0">
              <a:buNone/>
            </a:pPr>
            <a:endParaRPr lang="en-US" sz="1800" dirty="0" smtClean="0"/>
          </a:p>
          <a:p>
            <a:r>
              <a:rPr lang="en-US" sz="2800" dirty="0" smtClean="0"/>
              <a:t>Democratic Party divides along sectional lines </a:t>
            </a:r>
          </a:p>
          <a:p>
            <a:pPr lvl="1"/>
            <a:r>
              <a:rPr lang="en-US" sz="1800" dirty="0" smtClean="0"/>
              <a:t>No national party</a:t>
            </a:r>
            <a:endParaRPr lang="en-US" sz="18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2511</TotalTime>
  <Words>1997</Words>
  <Application>Microsoft Macintosh PowerPoint</Application>
  <PresentationFormat>On-screen Show (4:3)</PresentationFormat>
  <Paragraphs>323</Paragraphs>
  <Slides>37</Slides>
  <Notes>6</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Executive</vt:lpstr>
      <vt:lpstr>On your desk:</vt:lpstr>
      <vt:lpstr>“Tippecanoe &amp; Tyler too”</vt:lpstr>
      <vt:lpstr>Chap. 19</vt:lpstr>
      <vt:lpstr>Stowe and Helper</vt:lpstr>
      <vt:lpstr>The Contest for Kansas</vt:lpstr>
      <vt:lpstr>“Bleeding Kansas”</vt:lpstr>
      <vt:lpstr>Election of 1856</vt:lpstr>
      <vt:lpstr>Presidential Election of 1856 (electoral vote by state)</vt:lpstr>
      <vt:lpstr>Kansas in Washington</vt:lpstr>
      <vt:lpstr>“Bully” Brooks</vt:lpstr>
      <vt:lpstr>Brooks vs. Sumner</vt:lpstr>
      <vt:lpstr>Dred Scott</vt:lpstr>
      <vt:lpstr>Reaction</vt:lpstr>
      <vt:lpstr>Panic of 1857</vt:lpstr>
      <vt:lpstr>Congressional Election of 1858</vt:lpstr>
      <vt:lpstr>Lincoln Douglas Debates</vt:lpstr>
      <vt:lpstr>Lincoln Douglas Debates</vt:lpstr>
      <vt:lpstr>PowerPoint Presentation</vt:lpstr>
      <vt:lpstr>John Brown:  Murder or Martyr?</vt:lpstr>
      <vt:lpstr>Last Moments of John Brown, by Thomas Hovenden</vt:lpstr>
      <vt:lpstr>Politics leading to war</vt:lpstr>
      <vt:lpstr>Antebellum Political Parties</vt:lpstr>
      <vt:lpstr>Crumbling Political Parties</vt:lpstr>
      <vt:lpstr>Election of 1860</vt:lpstr>
      <vt:lpstr>Republicans</vt:lpstr>
      <vt:lpstr>Candidates - 1860</vt:lpstr>
      <vt:lpstr>Election of 1860</vt:lpstr>
      <vt:lpstr>Presidential Election of 1860 (electoral vote by state)</vt:lpstr>
      <vt:lpstr>Presidential Election of 1860 (showing popular vote by county)</vt:lpstr>
      <vt:lpstr>Results</vt:lpstr>
      <vt:lpstr>Secession</vt:lpstr>
      <vt:lpstr>Southern Opposition to Secession, 1860–1861 (showing vote by county)</vt:lpstr>
      <vt:lpstr>The last compromise</vt:lpstr>
      <vt:lpstr>Proposed Crittenden Compromise, 1860</vt:lpstr>
      <vt:lpstr>The end of Union</vt:lpstr>
      <vt:lpstr>Jeff Davis on His Own Platform, or The Last “Act of Secession,” c. 1861</vt:lpstr>
      <vt:lpstr>Critical Thinking Activity: Events leading to secession</vt:lpstr>
    </vt:vector>
  </TitlesOfParts>
  <Company>Greene County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 19</dc:title>
  <dc:creator>Brian Fahey</dc:creator>
  <cp:lastModifiedBy>Gail Harris</cp:lastModifiedBy>
  <cp:revision>13</cp:revision>
  <dcterms:created xsi:type="dcterms:W3CDTF">2011-11-06T22:48:57Z</dcterms:created>
  <dcterms:modified xsi:type="dcterms:W3CDTF">2015-11-15T04:12:46Z</dcterms:modified>
</cp:coreProperties>
</file>