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80" r:id="rId4"/>
    <p:sldId id="281" r:id="rId5"/>
    <p:sldId id="258" r:id="rId6"/>
    <p:sldId id="282" r:id="rId7"/>
    <p:sldId id="273" r:id="rId8"/>
    <p:sldId id="259" r:id="rId9"/>
    <p:sldId id="274" r:id="rId10"/>
    <p:sldId id="260" r:id="rId11"/>
    <p:sldId id="275" r:id="rId12"/>
    <p:sldId id="261" r:id="rId13"/>
    <p:sldId id="262" r:id="rId14"/>
    <p:sldId id="263" r:id="rId15"/>
    <p:sldId id="283" r:id="rId16"/>
    <p:sldId id="264" r:id="rId17"/>
    <p:sldId id="286" r:id="rId18"/>
    <p:sldId id="265" r:id="rId19"/>
    <p:sldId id="287" r:id="rId20"/>
    <p:sldId id="276" r:id="rId21"/>
    <p:sldId id="266" r:id="rId22"/>
    <p:sldId id="284" r:id="rId23"/>
    <p:sldId id="267" r:id="rId24"/>
    <p:sldId id="268" r:id="rId25"/>
    <p:sldId id="269" r:id="rId26"/>
    <p:sldId id="270" r:id="rId27"/>
    <p:sldId id="277" r:id="rId28"/>
    <p:sldId id="271" r:id="rId29"/>
    <p:sldId id="278" r:id="rId30"/>
    <p:sldId id="285" r:id="rId31"/>
    <p:sldId id="272" r:id="rId32"/>
    <p:sldId id="27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865F1E-1F74-C54F-BD58-CE9B54284629}" type="datetimeFigureOut">
              <a:rPr lang="en-US" smtClean="0"/>
              <a:t>11/10/15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6A8796-0B5D-FB41-BCCA-566172A90495}" type="slidenum">
              <a:rPr lang="en-US" smtClean="0"/>
              <a:t>‹#›</a:t>
            </a:fld>
            <a:endParaRPr lang="en-US"/>
          </a:p>
        </p:txBody>
      </p:sp>
    </p:spTree>
    <p:extLst>
      <p:ext uri="{BB962C8B-B14F-4D97-AF65-F5344CB8AC3E}">
        <p14:creationId xmlns:p14="http://schemas.microsoft.com/office/powerpoint/2010/main" val="32685900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MS PGothic" charset="0"/>
              </a:rPr>
              <a:t>Henry Clay Proposing</a:t>
            </a:r>
          </a:p>
          <a:p>
            <a:r>
              <a:rPr lang="en-US" b="1">
                <a:latin typeface="Calibri" charset="0"/>
                <a:ea typeface="MS PGothic" charset="0"/>
              </a:rPr>
              <a:t>the Compromise of</a:t>
            </a:r>
          </a:p>
          <a:p>
            <a:r>
              <a:rPr lang="en-US" b="1">
                <a:latin typeface="Calibri" charset="0"/>
                <a:ea typeface="MS PGothic" charset="0"/>
              </a:rPr>
              <a:t>1850 </a:t>
            </a:r>
            <a:r>
              <a:rPr lang="en-US">
                <a:latin typeface="Calibri" charset="0"/>
                <a:ea typeface="MS PGothic" charset="0"/>
              </a:rPr>
              <a:t>This engraving</a:t>
            </a:r>
          </a:p>
          <a:p>
            <a:r>
              <a:rPr lang="en-US">
                <a:latin typeface="Calibri" charset="0"/>
                <a:ea typeface="MS PGothic" charset="0"/>
              </a:rPr>
              <a:t>captures one of the</a:t>
            </a:r>
          </a:p>
          <a:p>
            <a:r>
              <a:rPr lang="en-US">
                <a:latin typeface="Calibri" charset="0"/>
                <a:ea typeface="MS PGothic" charset="0"/>
              </a:rPr>
              <a:t>most dramatic moments</a:t>
            </a:r>
          </a:p>
          <a:p>
            <a:r>
              <a:rPr lang="en-US">
                <a:latin typeface="Calibri" charset="0"/>
                <a:ea typeface="MS PGothic" charset="0"/>
              </a:rPr>
              <a:t>in the history of the</a:t>
            </a:r>
          </a:p>
          <a:p>
            <a:r>
              <a:rPr lang="en-US">
                <a:latin typeface="Calibri" charset="0"/>
                <a:ea typeface="MS PGothic" charset="0"/>
              </a:rPr>
              <a:t>United States Senate.</a:t>
            </a:r>
          </a:p>
          <a:p>
            <a:r>
              <a:rPr lang="en-US">
                <a:latin typeface="Calibri" charset="0"/>
                <a:ea typeface="MS PGothic" charset="0"/>
              </a:rPr>
              <a:t>Vice President Millard</a:t>
            </a:r>
          </a:p>
          <a:p>
            <a:r>
              <a:rPr lang="en-US">
                <a:latin typeface="Calibri" charset="0"/>
                <a:ea typeface="MS PGothic" charset="0"/>
              </a:rPr>
              <a:t>Fillmore presides, while</a:t>
            </a:r>
          </a:p>
          <a:p>
            <a:r>
              <a:rPr lang="en-US">
                <a:latin typeface="Calibri" charset="0"/>
                <a:ea typeface="MS PGothic" charset="0"/>
              </a:rPr>
              <a:t>on the floor sit several of</a:t>
            </a:r>
          </a:p>
          <a:p>
            <a:r>
              <a:rPr lang="en-US">
                <a:latin typeface="Calibri" charset="0"/>
                <a:ea typeface="MS PGothic" charset="0"/>
              </a:rPr>
              <a:t>the “Senatorial Giants”</a:t>
            </a:r>
          </a:p>
          <a:p>
            <a:r>
              <a:rPr lang="en-US">
                <a:latin typeface="Calibri" charset="0"/>
                <a:ea typeface="MS PGothic" charset="0"/>
              </a:rPr>
              <a:t>of the era, including</a:t>
            </a:r>
          </a:p>
          <a:p>
            <a:r>
              <a:rPr lang="en-US">
                <a:latin typeface="Calibri" charset="0"/>
                <a:ea typeface="MS PGothic" charset="0"/>
              </a:rPr>
              <a:t>Daniel Webster, Stephen</a:t>
            </a:r>
          </a:p>
          <a:p>
            <a:r>
              <a:rPr lang="en-US">
                <a:latin typeface="Calibri" charset="0"/>
                <a:ea typeface="MS PGothic" charset="0"/>
              </a:rPr>
              <a:t>A. Douglas, and John C.</a:t>
            </a:r>
          </a:p>
          <a:p>
            <a:r>
              <a:rPr lang="en-US">
                <a:latin typeface="Calibri" charset="0"/>
                <a:ea typeface="MS PGothic" charset="0"/>
              </a:rPr>
              <a:t>Calhoun.</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790F823-42BF-154F-B88E-52F9C7DCC1AB}" type="slidenum">
              <a:rPr lang="en-US">
                <a:latin typeface="Calibri" charset="0"/>
              </a:rPr>
              <a:pPr/>
              <a:t>15</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583C3A-8994-3740-91D5-0AD9C3A2149D}" type="slidenum">
              <a:rPr/>
              <a:pPr/>
              <a:t>20</a:t>
            </a:fld>
            <a:endParaRPr/>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76E1E-D546-9145-B36A-DAA396340293}" type="slidenum">
              <a:rPr/>
              <a:pPr/>
              <a:t>27</a:t>
            </a:fld>
            <a:endParaRPr/>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8AC57-9DC3-874B-ACD8-55AE27B73475}" type="slidenum">
              <a:rPr/>
              <a:pPr/>
              <a:t>29</a:t>
            </a:fld>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Map 18.7 </a:t>
            </a:r>
            <a:r>
              <a:rPr lang="en-US" b="1">
                <a:latin typeface="Calibri" charset="0"/>
                <a:ea typeface="MS PGothic" charset="0"/>
              </a:rPr>
              <a:t>Kansas and Nebraska,</a:t>
            </a:r>
          </a:p>
          <a:p>
            <a:r>
              <a:rPr lang="en-US" b="1">
                <a:latin typeface="Calibri" charset="0"/>
                <a:ea typeface="MS PGothic" charset="0"/>
              </a:rPr>
              <a:t>1854 </a:t>
            </a:r>
            <a:r>
              <a:rPr lang="en-US">
                <a:latin typeface="Calibri" charset="0"/>
                <a:ea typeface="MS PGothic" charset="0"/>
              </a:rPr>
              <a:t>The future Union Pacific</a:t>
            </a:r>
          </a:p>
          <a:p>
            <a:r>
              <a:rPr lang="en-US">
                <a:latin typeface="Calibri" charset="0"/>
                <a:ea typeface="MS PGothic" charset="0"/>
              </a:rPr>
              <a:t>Railroad (completed in 1869) is shown.</a:t>
            </a:r>
          </a:p>
          <a:p>
            <a:r>
              <a:rPr lang="en-US">
                <a:latin typeface="Calibri" charset="0"/>
                <a:ea typeface="MS PGothic" charset="0"/>
              </a:rPr>
              <a:t>Note the Missouri Compromise line</a:t>
            </a:r>
          </a:p>
          <a:p>
            <a:r>
              <a:rPr lang="en-US">
                <a:latin typeface="Calibri" charset="0"/>
                <a:ea typeface="MS PGothic" charset="0"/>
              </a:rPr>
              <a:t>of 36° 30</a:t>
            </a:r>
            <a:r>
              <a:rPr lang="en-US" i="1">
                <a:latin typeface="Calibri" charset="0"/>
                <a:ea typeface="MS PGothic" charset="0"/>
              </a:rPr>
              <a:t>' </a:t>
            </a:r>
            <a:r>
              <a:rPr lang="en-US">
                <a:latin typeface="Calibri" charset="0"/>
                <a:ea typeface="MS PGothic" charset="0"/>
              </a:rPr>
              <a:t>(1820). © 2016 Cengage Learning</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2B5B2BD-ACCB-3643-94E2-770F9315A994}" type="slidenum">
              <a:rPr lang="en-US">
                <a:latin typeface="Calibri" charset="0"/>
              </a:rPr>
              <a:pPr/>
              <a:t>30</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031E-6A79-424C-B3BE-11F81CD1C1B9}" type="slidenum">
              <a:rPr/>
              <a:pPr/>
              <a:t>32</a:t>
            </a:fld>
            <a:endParaRPr/>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xfrm>
            <a:off x="914400" y="4343400"/>
            <a:ext cx="5029200" cy="4114800"/>
          </a:xfrm>
        </p:spPr>
        <p:txBody>
          <a:bodyPr/>
          <a:lstStyle/>
          <a:p>
            <a:endParaRPr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F7B44-E162-C243-A7D4-49C99448C98A}" type="datetimeFigureOut">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7B44-E162-C243-A7D4-49C99448C98A}" type="datetimeFigureOut">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7B44-E162-C243-A7D4-49C99448C98A}" type="datetimeFigureOut">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7B44-E162-C243-A7D4-49C99448C98A}" type="datetimeFigureOut">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F7B44-E162-C243-A7D4-49C99448C98A}" type="datetimeFigureOut">
              <a:rPr lang="en-US" smtClean="0"/>
              <a:t>11/10/15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F7B44-E162-C243-A7D4-49C99448C98A}" type="datetimeFigureOut">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F7B44-E162-C243-A7D4-49C99448C98A}" type="datetimeFigureOut">
              <a:rPr lang="en-US" smtClean="0"/>
              <a:t>11/10/15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F7B44-E162-C243-A7D4-49C99448C98A}" type="datetimeFigureOut">
              <a:rPr lang="en-US" smtClean="0"/>
              <a:t>11/10/15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F7B44-E162-C243-A7D4-49C99448C98A}" type="datetimeFigureOut">
              <a:rPr lang="en-US" smtClean="0"/>
              <a:t>11/10/15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F7B44-E162-C243-A7D4-49C99448C98A}" type="datetimeFigureOut">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F7B44-E162-C243-A7D4-49C99448C98A}" type="datetimeFigureOut">
              <a:rPr lang="en-US" smtClean="0"/>
              <a:t>11/10/15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1FCA9-92E8-B740-8E4B-2A4A151AC5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F7B44-E162-C243-A7D4-49C99448C98A}" type="datetimeFigureOut">
              <a:rPr lang="en-US" smtClean="0"/>
              <a:t>11/10/15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1FCA9-92E8-B740-8E4B-2A4A151AC5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gif"/><Relationship Id="rId6"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18</a:t>
            </a:r>
            <a:endParaRPr lang="en-US" dirty="0"/>
          </a:p>
        </p:txBody>
      </p:sp>
      <p:sp>
        <p:nvSpPr>
          <p:cNvPr id="3" name="Subtitle 2"/>
          <p:cNvSpPr>
            <a:spLocks noGrp="1"/>
          </p:cNvSpPr>
          <p:nvPr>
            <p:ph type="subTitle" idx="1"/>
          </p:nvPr>
        </p:nvSpPr>
        <p:spPr/>
        <p:txBody>
          <a:bodyPr/>
          <a:lstStyle/>
          <a:p>
            <a:r>
              <a:rPr lang="en-US" dirty="0" smtClean="0"/>
              <a:t>Renewing the Sectional Struggle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Sectional Balance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1850 the south is relatively wel</a:t>
            </a:r>
            <a:r>
              <a:rPr lang="en-US" dirty="0" smtClean="0"/>
              <a:t>l-off:</a:t>
            </a:r>
            <a:endParaRPr lang="en-US" dirty="0" smtClean="0"/>
          </a:p>
          <a:p>
            <a:pPr lvl="1"/>
            <a:r>
              <a:rPr lang="en-US" dirty="0" smtClean="0"/>
              <a:t>Southerner as president</a:t>
            </a:r>
          </a:p>
          <a:p>
            <a:pPr lvl="2"/>
            <a:r>
              <a:rPr lang="en-US" dirty="0" smtClean="0"/>
              <a:t/>
            </a:r>
            <a:r>
              <a:rPr lang="en-US" dirty="0" smtClean="0"/>
              <a:t>Southern </a:t>
            </a:r>
            <a:r>
              <a:rPr lang="en-US" dirty="0"/>
              <a:t>m</a:t>
            </a:r>
            <a:r>
              <a:rPr lang="en-US" dirty="0" smtClean="0"/>
              <a:t>ajority </a:t>
            </a:r>
            <a:r>
              <a:rPr lang="en-US" dirty="0" smtClean="0"/>
              <a:t>in cabinet and Supreme Court</a:t>
            </a:r>
          </a:p>
          <a:p>
            <a:pPr lvl="2"/>
            <a:r>
              <a:rPr lang="en-US" dirty="0" smtClean="0"/>
              <a:t>15/15 balance in Senate</a:t>
            </a:r>
          </a:p>
          <a:p>
            <a:pPr lvl="2"/>
            <a:r>
              <a:rPr lang="en-US" dirty="0" smtClean="0"/>
              <a:t>Equal number of free and slave s</a:t>
            </a:r>
            <a:endParaRPr lang="en-US" dirty="0" smtClean="0"/>
          </a:p>
          <a:p>
            <a:r>
              <a:rPr lang="en-US" dirty="0" smtClean="0"/>
              <a:t>Free California upsets balance</a:t>
            </a:r>
          </a:p>
          <a:p>
            <a:r>
              <a:rPr lang="en-US" dirty="0" smtClean="0"/>
              <a:t>Slavery ban looming in D.C.</a:t>
            </a:r>
          </a:p>
          <a:p>
            <a:r>
              <a:rPr lang="en-US" dirty="0" smtClean="0"/>
              <a:t>Underground railroad frees thousands of slaves</a:t>
            </a:r>
          </a:p>
          <a:p>
            <a:pPr lvl="1"/>
            <a:r>
              <a:rPr lang="en-US" dirty="0" smtClean="0"/>
              <a:t>Harriet Tubman frees over 300 slaves</a:t>
            </a:r>
          </a:p>
          <a:p>
            <a:pPr lvl="1"/>
            <a:r>
              <a:rPr lang="en-US" dirty="0" smtClean="0"/>
              <a:t>South Demands </a:t>
            </a:r>
            <a:r>
              <a:rPr lang="en-US" dirty="0" smtClean="0"/>
              <a:t>a strict fugitive slave law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ln/>
        </p:spPr>
        <p:txBody>
          <a:bodyPr anchor="t">
            <a:spAutoFit/>
          </a:bodyPr>
          <a:lstStyle/>
          <a:p>
            <a:r>
              <a:rPr lang="en-US"/>
              <a:t>Harriet Tubman, Premier Assistant of Runaway Slaves</a:t>
            </a:r>
          </a:p>
        </p:txBody>
      </p:sp>
      <p:sp>
        <p:nvSpPr>
          <p:cNvPr id="6" name="Content Placeholder 5"/>
          <p:cNvSpPr>
            <a:spLocks noGrp="1"/>
          </p:cNvSpPr>
          <p:nvPr>
            <p:ph idx="1"/>
          </p:nvPr>
        </p:nvSpPr>
        <p:spPr/>
        <p:txBody>
          <a:bodyPr/>
          <a:lstStyle/>
          <a:p>
            <a:endParaRPr lang="en-US"/>
          </a:p>
        </p:txBody>
      </p:sp>
      <p:sp>
        <p:nvSpPr>
          <p:cNvPr id="533507" name="Rectangle 3"/>
          <p:cNvSpPr>
            <a:spLocks noGrp="1" noChangeAspect="1" noChangeArrowheads="1"/>
          </p:cNvSpPr>
          <p:nvPr>
            <p:ph type="body" sz="half" idx="2"/>
          </p:nvPr>
        </p:nvSpPr>
        <p:spPr>
          <a:noFill/>
          <a:ln/>
        </p:spPr>
        <p:txBody>
          <a:bodyPr anchor="t">
            <a:normAutofit/>
          </a:bodyPr>
          <a:lstStyle/>
          <a:p>
            <a:r>
              <a:rPr lang="en-US"/>
              <a:t>John Brown called her “General Tubman” for her effective work in helping slaves escape to Canada on the Underground Railroad. During the Civil War, she served as a Union spy behind Confederate lines. Although illiterate, she worked after the war to bring education to the freed slaves in North Carolina.</a:t>
            </a:r>
          </a:p>
        </p:txBody>
      </p:sp>
      <p:sp>
        <p:nvSpPr>
          <p:cNvPr id="533508"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The Granger Collection</a:t>
            </a:r>
          </a:p>
        </p:txBody>
      </p:sp>
      <p:pic>
        <p:nvPicPr>
          <p:cNvPr id="533510" name="Picture 6" descr="kennedy_13e_ch18_p395a"/>
          <p:cNvPicPr>
            <a:picLocks noChangeAspect="1" noChangeArrowheads="1"/>
          </p:cNvPicPr>
          <p:nvPr/>
        </p:nvPicPr>
        <p:blipFill>
          <a:blip r:embed="rId2"/>
          <a:srcRect/>
          <a:stretch>
            <a:fillRect/>
          </a:stretch>
        </p:blipFill>
        <p:spPr bwMode="auto">
          <a:xfrm>
            <a:off x="4071938" y="381000"/>
            <a:ext cx="3943350" cy="5441950"/>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770"/>
          </a:xfrm>
        </p:spPr>
        <p:txBody>
          <a:bodyPr/>
          <a:lstStyle/>
          <a:p>
            <a:r>
              <a:rPr lang="en-US" dirty="0" smtClean="0"/>
              <a:t>Twilight of the Senate Giants</a:t>
            </a:r>
            <a:endParaRPr lang="en-US" dirty="0"/>
          </a:p>
        </p:txBody>
      </p:sp>
      <p:sp>
        <p:nvSpPr>
          <p:cNvPr id="3" name="Content Placeholder 2"/>
          <p:cNvSpPr>
            <a:spLocks noGrp="1"/>
          </p:cNvSpPr>
          <p:nvPr>
            <p:ph idx="1"/>
          </p:nvPr>
        </p:nvSpPr>
        <p:spPr>
          <a:xfrm>
            <a:off x="457200" y="1270090"/>
            <a:ext cx="8229600" cy="5355492"/>
          </a:xfrm>
        </p:spPr>
        <p:txBody>
          <a:bodyPr>
            <a:normAutofit fontScale="77500" lnSpcReduction="20000"/>
          </a:bodyPr>
          <a:lstStyle/>
          <a:p>
            <a:r>
              <a:rPr lang="en-US" dirty="0" smtClean="0"/>
              <a:t>Henry Clay – Great Compromiser, 73</a:t>
            </a:r>
          </a:p>
          <a:p>
            <a:pPr lvl="1"/>
            <a:r>
              <a:rPr lang="en-US" sz="3100" dirty="0" smtClean="0"/>
              <a:t>Urges concessions from North and South</a:t>
            </a:r>
          </a:p>
          <a:p>
            <a:pPr lvl="1"/>
            <a:r>
              <a:rPr lang="en-US" sz="3100" dirty="0" smtClean="0"/>
              <a:t>Supported by Stephen </a:t>
            </a:r>
            <a:r>
              <a:rPr lang="en-US" sz="3100" dirty="0" smtClean="0"/>
              <a:t>Douglas</a:t>
            </a:r>
          </a:p>
          <a:p>
            <a:pPr marL="457200" lvl="1" indent="0">
              <a:buNone/>
            </a:pPr>
            <a:endParaRPr lang="en-US" dirty="0" smtClean="0"/>
          </a:p>
          <a:p>
            <a:r>
              <a:rPr lang="en-US" dirty="0" smtClean="0"/>
              <a:t>John C. Calhoun – </a:t>
            </a:r>
            <a:r>
              <a:rPr lang="en-US" dirty="0" smtClean="0"/>
              <a:t>Great Nullifier, 88, dying </a:t>
            </a:r>
            <a:r>
              <a:rPr lang="en-US" dirty="0" smtClean="0"/>
              <a:t>of TB</a:t>
            </a:r>
          </a:p>
          <a:p>
            <a:pPr lvl="1"/>
            <a:r>
              <a:rPr lang="en-US" sz="3100" dirty="0" smtClean="0"/>
              <a:t>Pleads for states’ rights</a:t>
            </a:r>
          </a:p>
          <a:p>
            <a:pPr lvl="1"/>
            <a:r>
              <a:rPr lang="en-US" sz="3100" dirty="0" smtClean="0"/>
              <a:t>Wants a stricter Fugitive </a:t>
            </a:r>
            <a:r>
              <a:rPr lang="en-US" sz="3100" dirty="0" smtClean="0"/>
              <a:t>slave law</a:t>
            </a:r>
          </a:p>
          <a:p>
            <a:pPr lvl="1"/>
            <a:r>
              <a:rPr lang="en-US" sz="3100" dirty="0" smtClean="0"/>
              <a:t>Return of political </a:t>
            </a:r>
            <a:r>
              <a:rPr lang="en-US" sz="3100" dirty="0" smtClean="0"/>
              <a:t>balance (2 presidents?)</a:t>
            </a:r>
          </a:p>
          <a:p>
            <a:pPr marL="457200" lvl="1" indent="0">
              <a:buNone/>
            </a:pPr>
            <a:endParaRPr lang="en-US" dirty="0" smtClean="0"/>
          </a:p>
          <a:p>
            <a:r>
              <a:rPr lang="en-US" dirty="0" smtClean="0"/>
              <a:t>Daniel Webster</a:t>
            </a:r>
          </a:p>
          <a:p>
            <a:pPr lvl="1"/>
            <a:r>
              <a:rPr lang="en-US" sz="3100" dirty="0" smtClean="0"/>
              <a:t>New land would not support slavery</a:t>
            </a:r>
          </a:p>
          <a:p>
            <a:pPr lvl="1"/>
            <a:r>
              <a:rPr lang="en-US" sz="3100" dirty="0" smtClean="0"/>
              <a:t>7</a:t>
            </a:r>
            <a:r>
              <a:rPr lang="en-US" sz="3100" baseline="30000" dirty="0" smtClean="0"/>
              <a:t>th</a:t>
            </a:r>
            <a:r>
              <a:rPr lang="en-US" sz="3100" dirty="0" smtClean="0"/>
              <a:t> of March speech </a:t>
            </a:r>
            <a:r>
              <a:rPr lang="en-US" sz="3100" dirty="0" smtClean="0"/>
              <a:t>(1850) moves </a:t>
            </a:r>
            <a:r>
              <a:rPr lang="en-US" sz="3100" dirty="0" smtClean="0"/>
              <a:t>North towards </a:t>
            </a:r>
            <a:r>
              <a:rPr lang="en-US" sz="3100" dirty="0" smtClean="0"/>
              <a:t>Compromise</a:t>
            </a:r>
          </a:p>
          <a:p>
            <a:pPr lvl="2"/>
            <a:r>
              <a:rPr lang="en-US" sz="2600" dirty="0" smtClean="0"/>
              <a:t>Supported the fugitive slave law as a concession to the south</a:t>
            </a:r>
            <a:endParaRPr lang="en-US" sz="2600" dirty="0" smtClean="0"/>
          </a:p>
          <a:p>
            <a:pPr lvl="2"/>
            <a:r>
              <a:rPr lang="en-US" sz="2600" dirty="0" smtClean="0"/>
              <a:t>Seen as a traitor by some for ignoring issue of slavery</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on Capitol Hill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New politicians – “Young Guard”</a:t>
            </a:r>
          </a:p>
          <a:p>
            <a:pPr lvl="1"/>
            <a:r>
              <a:rPr lang="en-US" dirty="0" smtClean="0"/>
              <a:t>Purify </a:t>
            </a:r>
            <a:r>
              <a:rPr lang="en-US" dirty="0" smtClean="0"/>
              <a:t>Union</a:t>
            </a:r>
          </a:p>
          <a:p>
            <a:pPr marL="457200" lvl="1" indent="0">
              <a:buNone/>
            </a:pPr>
            <a:endParaRPr lang="en-US" dirty="0" smtClean="0"/>
          </a:p>
          <a:p>
            <a:r>
              <a:rPr lang="en-US" dirty="0" smtClean="0"/>
              <a:t>William Seward – New York Senator</a:t>
            </a:r>
          </a:p>
          <a:p>
            <a:pPr lvl="1"/>
            <a:r>
              <a:rPr lang="en-US" dirty="0" smtClean="0"/>
              <a:t>No concessions for slavery</a:t>
            </a:r>
          </a:p>
          <a:p>
            <a:pPr lvl="1"/>
            <a:r>
              <a:rPr lang="en-US" dirty="0" smtClean="0"/>
              <a:t>No </a:t>
            </a:r>
            <a:r>
              <a:rPr lang="en-US" dirty="0" smtClean="0"/>
              <a:t>compromise</a:t>
            </a:r>
            <a:endParaRPr lang="en-US" dirty="0" smtClean="0"/>
          </a:p>
          <a:p>
            <a:pPr lvl="1"/>
            <a:r>
              <a:rPr lang="en-US" dirty="0" smtClean="0"/>
              <a:t>Christians must adhere to “higher law</a:t>
            </a:r>
            <a:r>
              <a:rPr lang="en-US" dirty="0" smtClean="0"/>
              <a:t>”</a:t>
            </a:r>
          </a:p>
          <a:p>
            <a:pPr marL="457200" lvl="1" indent="0">
              <a:buNone/>
            </a:pPr>
            <a:endParaRPr lang="en-US" dirty="0" smtClean="0"/>
          </a:p>
          <a:p>
            <a:r>
              <a:rPr lang="en-US" dirty="0" smtClean="0"/>
              <a:t>Taylor falls under influence</a:t>
            </a:r>
          </a:p>
          <a:p>
            <a:pPr lvl="1"/>
            <a:r>
              <a:rPr lang="en-US" dirty="0" smtClean="0"/>
              <a:t>Compromise bills vetoed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the Logjam</a:t>
            </a:r>
            <a:endParaRPr lang="en-US" dirty="0"/>
          </a:p>
        </p:txBody>
      </p:sp>
      <p:sp>
        <p:nvSpPr>
          <p:cNvPr id="3" name="Content Placeholder 2"/>
          <p:cNvSpPr>
            <a:spLocks noGrp="1"/>
          </p:cNvSpPr>
          <p:nvPr>
            <p:ph idx="1"/>
          </p:nvPr>
        </p:nvSpPr>
        <p:spPr/>
        <p:txBody>
          <a:bodyPr>
            <a:normAutofit lnSpcReduction="10000"/>
          </a:bodyPr>
          <a:lstStyle/>
          <a:p>
            <a:r>
              <a:rPr lang="en-US" dirty="0" smtClean="0"/>
              <a:t>1850 – Taylor dies </a:t>
            </a:r>
          </a:p>
          <a:p>
            <a:pPr lvl="1"/>
            <a:r>
              <a:rPr lang="en-US" dirty="0" smtClean="0"/>
              <a:t>V.P. Millard </a:t>
            </a:r>
            <a:r>
              <a:rPr lang="en-US" dirty="0" smtClean="0"/>
              <a:t>Fillmore takes over</a:t>
            </a:r>
          </a:p>
          <a:p>
            <a:pPr lvl="1"/>
            <a:r>
              <a:rPr lang="en-US" dirty="0" smtClean="0"/>
              <a:t>Believes in </a:t>
            </a:r>
            <a:r>
              <a:rPr lang="en-US" dirty="0" smtClean="0"/>
              <a:t>compromise</a:t>
            </a:r>
          </a:p>
          <a:p>
            <a:pPr marL="457200" lvl="1" indent="0">
              <a:buNone/>
            </a:pPr>
            <a:endParaRPr lang="en-US" dirty="0" smtClean="0"/>
          </a:p>
          <a:p>
            <a:r>
              <a:rPr lang="en-US" dirty="0" smtClean="0"/>
              <a:t>Signs a series of bills known as Compromise of 1850</a:t>
            </a:r>
          </a:p>
          <a:p>
            <a:pPr lvl="1"/>
            <a:r>
              <a:rPr lang="en-US" dirty="0" smtClean="0"/>
              <a:t>Clay, Webster, Douglas speak on behalf of compromise</a:t>
            </a:r>
          </a:p>
          <a:p>
            <a:pPr lvl="2"/>
            <a:r>
              <a:rPr lang="en-US" dirty="0" smtClean="0"/>
              <a:t>South hates it, but eventually agrees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4608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4000"/>
            <a:ext cx="80645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Box 2"/>
          <p:cNvSpPr txBox="1">
            <a:spLocks noChangeArrowheads="1"/>
          </p:cNvSpPr>
          <p:nvPr/>
        </p:nvSpPr>
        <p:spPr bwMode="auto">
          <a:xfrm>
            <a:off x="8609013" y="6604000"/>
            <a:ext cx="534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p388</a:t>
            </a:r>
          </a:p>
        </p:txBody>
      </p:sp>
    </p:spTree>
    <p:extLst>
      <p:ext uri="{BB962C8B-B14F-4D97-AF65-F5344CB8AC3E}">
        <p14:creationId xmlns:p14="http://schemas.microsoft.com/office/powerpoint/2010/main" val="9678461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of 1850 (NORTH)</a:t>
            </a:r>
            <a:endParaRPr lang="en-US" dirty="0"/>
          </a:p>
        </p:txBody>
      </p:sp>
      <p:sp>
        <p:nvSpPr>
          <p:cNvPr id="3" name="Content Placeholder 2"/>
          <p:cNvSpPr>
            <a:spLocks noGrp="1"/>
          </p:cNvSpPr>
          <p:nvPr>
            <p:ph idx="1"/>
          </p:nvPr>
        </p:nvSpPr>
        <p:spPr/>
        <p:txBody>
          <a:bodyPr/>
          <a:lstStyle/>
          <a:p>
            <a:r>
              <a:rPr lang="en-US" dirty="0" smtClean="0"/>
              <a:t>North gets better end of the deal</a:t>
            </a:r>
          </a:p>
          <a:p>
            <a:r>
              <a:rPr lang="en-US" dirty="0" smtClean="0"/>
              <a:t>California admitted as free state</a:t>
            </a:r>
          </a:p>
          <a:p>
            <a:r>
              <a:rPr lang="en-US" dirty="0" smtClean="0"/>
              <a:t>Texas loses disputed to territory to New Mexico and Oklahoma</a:t>
            </a:r>
          </a:p>
          <a:p>
            <a:r>
              <a:rPr lang="en-US" dirty="0" smtClean="0"/>
              <a:t>No slave trade in DC</a:t>
            </a:r>
          </a:p>
          <a:p>
            <a:pPr lvl="1"/>
            <a:r>
              <a:rPr lang="en-US" dirty="0" smtClean="0"/>
              <a:t>Slavery still legal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9382" b="9382"/>
          <a:stretch>
            <a:fillRect/>
          </a:stretch>
        </p:blipFill>
        <p:spPr/>
      </p:pic>
    </p:spTree>
    <p:extLst>
      <p:ext uri="{BB962C8B-B14F-4D97-AF65-F5344CB8AC3E}">
        <p14:creationId xmlns:p14="http://schemas.microsoft.com/office/powerpoint/2010/main" val="30281468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of 1850 (SOUTH)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Popular sovereignty in Mexican Cession</a:t>
            </a:r>
          </a:p>
          <a:p>
            <a:pPr lvl="1"/>
            <a:r>
              <a:rPr lang="en-US" dirty="0" smtClean="0"/>
              <a:t>Opens land closed by Missouri Compromise</a:t>
            </a:r>
          </a:p>
          <a:p>
            <a:pPr lvl="1"/>
            <a:r>
              <a:rPr lang="en-US" dirty="0" smtClean="0"/>
              <a:t>Opens new land to slavery on </a:t>
            </a:r>
            <a:r>
              <a:rPr lang="en-US" dirty="0" smtClean="0"/>
              <a:t>paper</a:t>
            </a:r>
          </a:p>
          <a:p>
            <a:pPr marL="457200" lvl="1" indent="0">
              <a:buNone/>
            </a:pPr>
            <a:endParaRPr lang="en-US" dirty="0" smtClean="0"/>
          </a:p>
          <a:p>
            <a:r>
              <a:rPr lang="en-US" dirty="0" smtClean="0"/>
              <a:t>Texas gets $10 million for land given to New </a:t>
            </a:r>
            <a:r>
              <a:rPr lang="en-US" dirty="0" smtClean="0"/>
              <a:t>Mexico</a:t>
            </a:r>
          </a:p>
          <a:p>
            <a:pPr marL="0" indent="0">
              <a:buNone/>
            </a:pPr>
            <a:endParaRPr lang="en-US" dirty="0" smtClean="0"/>
          </a:p>
          <a:p>
            <a:r>
              <a:rPr lang="en-US" dirty="0" smtClean="0"/>
              <a:t>Fugitive Slave Law of 1850</a:t>
            </a:r>
          </a:p>
          <a:p>
            <a:pPr lvl="1"/>
            <a:r>
              <a:rPr lang="en-US" dirty="0" smtClean="0"/>
              <a:t>Fleeing slaves could not testify on own behalf</a:t>
            </a:r>
          </a:p>
          <a:p>
            <a:pPr lvl="1"/>
            <a:r>
              <a:rPr lang="en-US" dirty="0" smtClean="0"/>
              <a:t>Federal Commissioner who handles case gets $5 if slave freed, and $10 if not</a:t>
            </a:r>
          </a:p>
          <a:p>
            <a:pPr lvl="1"/>
            <a:r>
              <a:rPr lang="en-US" dirty="0" smtClean="0"/>
              <a:t>People ordered to help capture slaves had to</a:t>
            </a:r>
          </a:p>
          <a:p>
            <a:pPr lvl="1"/>
            <a:r>
              <a:rPr lang="en-US" dirty="0" smtClean="0"/>
              <a:t>Northerners pledge not to follow law</a:t>
            </a:r>
          </a:p>
          <a:p>
            <a:pPr lvl="1"/>
            <a:r>
              <a:rPr lang="en-US" dirty="0" smtClean="0"/>
              <a:t>Angers both sides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Fugitive Slave Act</a:t>
            </a:r>
            <a:endParaRPr lang="en-US" dirty="0"/>
          </a:p>
        </p:txBody>
      </p:sp>
      <p:sp>
        <p:nvSpPr>
          <p:cNvPr id="3" name="Content Placeholder 2"/>
          <p:cNvSpPr>
            <a:spLocks noGrp="1"/>
          </p:cNvSpPr>
          <p:nvPr>
            <p:ph idx="1"/>
          </p:nvPr>
        </p:nvSpPr>
        <p:spPr/>
        <p:txBody>
          <a:bodyPr/>
          <a:lstStyle/>
          <a:p>
            <a:endParaRPr lang="en-US"/>
          </a:p>
        </p:txBody>
      </p:sp>
      <p:pic>
        <p:nvPicPr>
          <p:cNvPr id="68610" name="Picture 2" descr="http://www.continuinged.ku.edu/kt/images/Nelson_Runaway-Ad2.jpg"/>
          <p:cNvPicPr>
            <a:picLocks noChangeAspect="1" noChangeArrowheads="1"/>
          </p:cNvPicPr>
          <p:nvPr/>
        </p:nvPicPr>
        <p:blipFill>
          <a:blip r:embed="rId2" cstate="print"/>
          <a:srcRect/>
          <a:stretch>
            <a:fillRect/>
          </a:stretch>
        </p:blipFill>
        <p:spPr bwMode="auto">
          <a:xfrm>
            <a:off x="0" y="4705350"/>
            <a:ext cx="2381250" cy="2152650"/>
          </a:xfrm>
          <a:prstGeom prst="rect">
            <a:avLst/>
          </a:prstGeom>
          <a:noFill/>
        </p:spPr>
      </p:pic>
      <p:pic>
        <p:nvPicPr>
          <p:cNvPr id="68612" name="Picture 4" descr="http://americanabolitionist.liberalarts.iupui.edu/reward2.jpg"/>
          <p:cNvPicPr>
            <a:picLocks noChangeAspect="1" noChangeArrowheads="1"/>
          </p:cNvPicPr>
          <p:nvPr/>
        </p:nvPicPr>
        <p:blipFill>
          <a:blip r:embed="rId3" cstate="print"/>
          <a:srcRect/>
          <a:stretch>
            <a:fillRect/>
          </a:stretch>
        </p:blipFill>
        <p:spPr bwMode="auto">
          <a:xfrm>
            <a:off x="5334000" y="3629025"/>
            <a:ext cx="3810000" cy="3228975"/>
          </a:xfrm>
          <a:prstGeom prst="rect">
            <a:avLst/>
          </a:prstGeom>
          <a:noFill/>
        </p:spPr>
      </p:pic>
      <p:pic>
        <p:nvPicPr>
          <p:cNvPr id="68614" name="Picture 6" descr="http://ritter.tea.state.tx.us/student.assessment/resources/online/2004/grade8/ss/q32.jpg"/>
          <p:cNvPicPr>
            <a:picLocks noChangeAspect="1" noChangeArrowheads="1"/>
          </p:cNvPicPr>
          <p:nvPr/>
        </p:nvPicPr>
        <p:blipFill>
          <a:blip r:embed="rId4" cstate="print"/>
          <a:srcRect/>
          <a:stretch>
            <a:fillRect/>
          </a:stretch>
        </p:blipFill>
        <p:spPr bwMode="auto">
          <a:xfrm>
            <a:off x="2362200" y="1600200"/>
            <a:ext cx="3276600" cy="5257800"/>
          </a:xfrm>
          <a:prstGeom prst="rect">
            <a:avLst/>
          </a:prstGeom>
          <a:noFill/>
        </p:spPr>
      </p:pic>
      <p:pic>
        <p:nvPicPr>
          <p:cNvPr id="68616" name="Picture 8" descr="http://www.libraries.wvu.edu/delany/freeman.gif"/>
          <p:cNvPicPr>
            <a:picLocks noChangeAspect="1" noChangeArrowheads="1"/>
          </p:cNvPicPr>
          <p:nvPr/>
        </p:nvPicPr>
        <p:blipFill>
          <a:blip r:embed="rId5" cstate="print"/>
          <a:srcRect/>
          <a:stretch>
            <a:fillRect/>
          </a:stretch>
        </p:blipFill>
        <p:spPr bwMode="auto">
          <a:xfrm>
            <a:off x="5638800" y="838200"/>
            <a:ext cx="3505200" cy="2804160"/>
          </a:xfrm>
          <a:prstGeom prst="rect">
            <a:avLst/>
          </a:prstGeom>
          <a:noFill/>
        </p:spPr>
      </p:pic>
      <p:pic>
        <p:nvPicPr>
          <p:cNvPr id="68618" name="Picture 10" descr="http://www2.liu.edu/cwis/cwp/library/african/west/fugitivl.jpg"/>
          <p:cNvPicPr>
            <a:picLocks noChangeAspect="1" noChangeArrowheads="1"/>
          </p:cNvPicPr>
          <p:nvPr/>
        </p:nvPicPr>
        <p:blipFill>
          <a:blip r:embed="rId6" cstate="print"/>
          <a:srcRect/>
          <a:stretch>
            <a:fillRect/>
          </a:stretch>
        </p:blipFill>
        <p:spPr bwMode="auto">
          <a:xfrm>
            <a:off x="-19708" y="1219200"/>
            <a:ext cx="2614163" cy="3337785"/>
          </a:xfrm>
          <a:prstGeom prst="rect">
            <a:avLst/>
          </a:prstGeom>
          <a:noFill/>
        </p:spPr>
      </p:pic>
    </p:spTree>
    <p:extLst>
      <p:ext uri="{BB962C8B-B14F-4D97-AF65-F5344CB8AC3E}">
        <p14:creationId xmlns:p14="http://schemas.microsoft.com/office/powerpoint/2010/main" val="3496321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Sovereignty</a:t>
            </a:r>
            <a:endParaRPr lang="en-US" dirty="0"/>
          </a:p>
        </p:txBody>
      </p:sp>
      <p:sp>
        <p:nvSpPr>
          <p:cNvPr id="3" name="Content Placeholder 2"/>
          <p:cNvSpPr>
            <a:spLocks noGrp="1"/>
          </p:cNvSpPr>
          <p:nvPr>
            <p:ph idx="1"/>
          </p:nvPr>
        </p:nvSpPr>
        <p:spPr/>
        <p:txBody>
          <a:bodyPr>
            <a:normAutofit lnSpcReduction="10000"/>
          </a:bodyPr>
          <a:lstStyle/>
          <a:p>
            <a:r>
              <a:rPr lang="en-US" dirty="0" smtClean="0"/>
              <a:t>Treaty of Guadalupe Hidalgo ends Mexican-American War</a:t>
            </a:r>
          </a:p>
          <a:p>
            <a:pPr lvl="1"/>
            <a:r>
              <a:rPr lang="en-US" dirty="0" smtClean="0"/>
              <a:t>Restarts slavery debate</a:t>
            </a:r>
          </a:p>
          <a:p>
            <a:r>
              <a:rPr lang="en-US" dirty="0" smtClean="0"/>
              <a:t>National support for Democrats and Whigs begins to erode</a:t>
            </a:r>
          </a:p>
          <a:p>
            <a:r>
              <a:rPr lang="en-US" dirty="0" smtClean="0"/>
              <a:t>1848 – Polk decides not to run</a:t>
            </a:r>
          </a:p>
          <a:p>
            <a:pPr lvl="1"/>
            <a:r>
              <a:rPr lang="en-US" dirty="0" smtClean="0"/>
              <a:t>Democrats nominate Lewis Cass</a:t>
            </a:r>
          </a:p>
          <a:p>
            <a:pPr lvl="2"/>
            <a:r>
              <a:rPr lang="en-US" dirty="0" smtClean="0"/>
              <a:t>1812 Veteran</a:t>
            </a:r>
          </a:p>
          <a:p>
            <a:pPr lvl="2"/>
            <a:r>
              <a:rPr lang="en-US" dirty="0" smtClean="0"/>
              <a:t>Known as the “father” of </a:t>
            </a:r>
            <a:r>
              <a:rPr lang="en-US" dirty="0" smtClean="0"/>
              <a:t>popular sovereignty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72067" name="Rectangle 3"/>
          <p:cNvSpPr>
            <a:spLocks noGrp="1" noChangeArrowheads="1"/>
          </p:cNvSpPr>
          <p:nvPr>
            <p:ph type="title"/>
          </p:nvPr>
        </p:nvSpPr>
        <p:spPr>
          <a:xfrm>
            <a:off x="1984692" y="5064725"/>
            <a:ext cx="5486400" cy="566738"/>
          </a:xfrm>
          <a:noFill/>
        </p:spPr>
        <p:txBody>
          <a:bodyPr>
            <a:spAutoFit/>
          </a:bodyPr>
          <a:lstStyle/>
          <a:p>
            <a:r>
              <a:rPr lang="en-US" dirty="0"/>
              <a:t>Slavery After the Compromise of 1850</a:t>
            </a:r>
          </a:p>
        </p:txBody>
      </p:sp>
      <p:sp>
        <p:nvSpPr>
          <p:cNvPr id="6" name="Picture Placeholder 5"/>
          <p:cNvSpPr>
            <a:spLocks noGrp="1"/>
          </p:cNvSpPr>
          <p:nvPr>
            <p:ph type="pic" idx="1"/>
          </p:nvPr>
        </p:nvSpPr>
        <p:spPr/>
      </p:sp>
      <p:sp>
        <p:nvSpPr>
          <p:cNvPr id="472066" name="Rectangle 2"/>
          <p:cNvSpPr>
            <a:spLocks noGrp="1" noChangeAspect="1" noChangeArrowheads="1"/>
          </p:cNvSpPr>
          <p:nvPr>
            <p:ph type="body" sz="half" idx="2"/>
          </p:nvPr>
        </p:nvSpPr>
        <p:spPr>
          <a:xfrm>
            <a:off x="253020" y="5540532"/>
            <a:ext cx="8597564" cy="804862"/>
          </a:xfrm>
          <a:noFill/>
          <a:ln/>
        </p:spPr>
        <p:txBody>
          <a:bodyPr>
            <a:noAutofit/>
          </a:bodyPr>
          <a:lstStyle/>
          <a:p>
            <a:r>
              <a:rPr lang="en-US" dirty="0"/>
              <a:t>Regarding the Fugitive Slave Act provisions of the Compromise of 1850, Ralph Waldo Emerson declared (May 1851) at Concord, Massachusetts, “The act of Congress . . . is a law which every one of you will break on the earliest occasion--a law which no man can obey, or abet the obeying, without loss of self-respect and forfeiture of the name of gentleman.” Privately he wrote in his Journal, “This filthy enactment was made in the nineteenth century, by people who could read and write. I will not obey it, by God.”</a:t>
            </a:r>
          </a:p>
        </p:txBody>
      </p:sp>
      <p:sp>
        <p:nvSpPr>
          <p:cNvPr id="472073" name="Rectangle 9"/>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72074" name="Picture 10" descr="kennedy_13e_ch18_p399a"/>
          <p:cNvPicPr>
            <a:picLocks noChangeAspect="1" noChangeArrowheads="1"/>
          </p:cNvPicPr>
          <p:nvPr/>
        </p:nvPicPr>
        <p:blipFill>
          <a:blip r:embed="rId3"/>
          <a:srcRect/>
          <a:stretch>
            <a:fillRect/>
          </a:stretch>
        </p:blipFill>
        <p:spPr bwMode="auto">
          <a:xfrm>
            <a:off x="253020" y="102037"/>
            <a:ext cx="8597564" cy="5130996"/>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1501"/>
          </a:xfrm>
        </p:spPr>
        <p:txBody>
          <a:bodyPr/>
          <a:lstStyle/>
          <a:p>
            <a:r>
              <a:rPr lang="en-US" dirty="0" smtClean="0"/>
              <a:t>Defeat of the Whigs</a:t>
            </a:r>
            <a:endParaRPr lang="en-US" dirty="0"/>
          </a:p>
        </p:txBody>
      </p:sp>
      <p:sp>
        <p:nvSpPr>
          <p:cNvPr id="3" name="Content Placeholder 2"/>
          <p:cNvSpPr>
            <a:spLocks noGrp="1"/>
          </p:cNvSpPr>
          <p:nvPr>
            <p:ph idx="1"/>
          </p:nvPr>
        </p:nvSpPr>
        <p:spPr>
          <a:xfrm>
            <a:off x="457200" y="1417638"/>
            <a:ext cx="8229600" cy="5202220"/>
          </a:xfrm>
        </p:spPr>
        <p:txBody>
          <a:bodyPr>
            <a:normAutofit/>
          </a:bodyPr>
          <a:lstStyle/>
          <a:p>
            <a:r>
              <a:rPr lang="en-US" dirty="0" smtClean="0"/>
              <a:t>1852 – Democrats can’t agree on candidate</a:t>
            </a:r>
          </a:p>
          <a:p>
            <a:pPr lvl="1"/>
            <a:r>
              <a:rPr lang="en-US" dirty="0" smtClean="0"/>
              <a:t>Dark Horse Franklin Pierce </a:t>
            </a:r>
            <a:r>
              <a:rPr lang="en-US" dirty="0" smtClean="0"/>
              <a:t>nominated</a:t>
            </a:r>
          </a:p>
          <a:p>
            <a:pPr lvl="2"/>
            <a:r>
              <a:rPr lang="en-US" dirty="0">
                <a:solidFill>
                  <a:srgbClr val="000000"/>
                </a:solidFill>
                <a:latin typeface="Calibri" charset="0"/>
                <a:ea typeface="MS PGothic" charset="0"/>
              </a:rPr>
              <a:t>Weak and indecisive figure</a:t>
            </a:r>
          </a:p>
          <a:p>
            <a:pPr lvl="2"/>
            <a:r>
              <a:rPr lang="en-US" dirty="0">
                <a:solidFill>
                  <a:srgbClr val="000000"/>
                </a:solidFill>
                <a:latin typeface="Calibri" charset="0"/>
                <a:ea typeface="MS PGothic" charset="0"/>
              </a:rPr>
              <a:t>War injuries caused him to be known as </a:t>
            </a:r>
            <a:r>
              <a:rPr lang="ja-JP" altLang="en-US" dirty="0">
                <a:solidFill>
                  <a:srgbClr val="000000"/>
                </a:solidFill>
                <a:latin typeface="Calibri" charset="0"/>
                <a:ea typeface="MS PGothic" charset="0"/>
              </a:rPr>
              <a:t>“</a:t>
            </a:r>
            <a:r>
              <a:rPr lang="en-US" altLang="ja-JP" dirty="0">
                <a:solidFill>
                  <a:srgbClr val="000000"/>
                </a:solidFill>
                <a:latin typeface="Calibri" charset="0"/>
                <a:ea typeface="MS PGothic" charset="0"/>
              </a:rPr>
              <a:t>Fainting General</a:t>
            </a:r>
            <a:r>
              <a:rPr lang="ja-JP" altLang="en-US" dirty="0">
                <a:solidFill>
                  <a:srgbClr val="000000"/>
                </a:solidFill>
                <a:latin typeface="Calibri" charset="0"/>
                <a:ea typeface="MS PGothic" charset="0"/>
              </a:rPr>
              <a:t>”</a:t>
            </a:r>
            <a:endParaRPr lang="en-US" altLang="ja-JP" dirty="0">
              <a:solidFill>
                <a:srgbClr val="000000"/>
              </a:solidFill>
              <a:latin typeface="Calibri" charset="0"/>
              <a:ea typeface="MS PGothic" charset="0"/>
            </a:endParaRPr>
          </a:p>
          <a:p>
            <a:pPr lvl="2"/>
            <a:r>
              <a:rPr lang="en-US" dirty="0" err="1">
                <a:solidFill>
                  <a:srgbClr val="000000"/>
                </a:solidFill>
                <a:latin typeface="Calibri" charset="0"/>
                <a:ea typeface="MS PGothic" charset="0"/>
              </a:rPr>
              <a:t>Enemyless</a:t>
            </a:r>
            <a:r>
              <a:rPr lang="en-US" dirty="0">
                <a:solidFill>
                  <a:srgbClr val="000000"/>
                </a:solidFill>
                <a:latin typeface="Calibri" charset="0"/>
                <a:ea typeface="MS PGothic" charset="0"/>
              </a:rPr>
              <a:t> because he was inconspicuous</a:t>
            </a:r>
          </a:p>
          <a:p>
            <a:pPr lvl="2"/>
            <a:r>
              <a:rPr lang="en-US" dirty="0">
                <a:solidFill>
                  <a:srgbClr val="000000"/>
                </a:solidFill>
                <a:latin typeface="Calibri" charset="0"/>
                <a:ea typeface="MS PGothic" charset="0"/>
              </a:rPr>
              <a:t>A </a:t>
            </a:r>
            <a:r>
              <a:rPr lang="en-US" dirty="0" err="1">
                <a:solidFill>
                  <a:srgbClr val="000000"/>
                </a:solidFill>
                <a:latin typeface="Calibri" charset="0"/>
                <a:ea typeface="MS PGothic" charset="0"/>
              </a:rPr>
              <a:t>prosouthern</a:t>
            </a:r>
            <a:r>
              <a:rPr lang="en-US" dirty="0">
                <a:solidFill>
                  <a:srgbClr val="000000"/>
                </a:solidFill>
                <a:latin typeface="Calibri" charset="0"/>
                <a:ea typeface="MS PGothic" charset="0"/>
              </a:rPr>
              <a:t> northerner, he was acceptable to  slavery wing of Democratic Party</a:t>
            </a:r>
          </a:p>
          <a:p>
            <a:pPr lvl="1"/>
            <a:endParaRPr lang="en-US" dirty="0" smtClean="0"/>
          </a:p>
          <a:p>
            <a:pPr marL="457200" lvl="1" indent="0">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1501"/>
          </a:xfrm>
        </p:spPr>
        <p:txBody>
          <a:bodyPr/>
          <a:lstStyle/>
          <a:p>
            <a:r>
              <a:rPr lang="en-US" dirty="0" smtClean="0"/>
              <a:t>Defeat of the Whigs</a:t>
            </a:r>
            <a:endParaRPr lang="en-US" dirty="0"/>
          </a:p>
        </p:txBody>
      </p:sp>
      <p:sp>
        <p:nvSpPr>
          <p:cNvPr id="3" name="Content Placeholder 2"/>
          <p:cNvSpPr>
            <a:spLocks noGrp="1"/>
          </p:cNvSpPr>
          <p:nvPr>
            <p:ph idx="1"/>
          </p:nvPr>
        </p:nvSpPr>
        <p:spPr>
          <a:xfrm>
            <a:off x="457200" y="1116139"/>
            <a:ext cx="8229600" cy="5503719"/>
          </a:xfrm>
        </p:spPr>
        <p:txBody>
          <a:bodyPr>
            <a:normAutofit fontScale="92500" lnSpcReduction="20000"/>
          </a:bodyPr>
          <a:lstStyle/>
          <a:p>
            <a:pPr marL="457200" lvl="1" indent="0">
              <a:buNone/>
            </a:pPr>
            <a:endParaRPr lang="en-US" dirty="0" smtClean="0"/>
          </a:p>
          <a:p>
            <a:r>
              <a:rPr lang="en-US" dirty="0" smtClean="0"/>
              <a:t>Whigs nominate “Old Fuss and Feathers”</a:t>
            </a:r>
          </a:p>
          <a:p>
            <a:pPr lvl="1"/>
            <a:r>
              <a:rPr lang="en-US" dirty="0" smtClean="0"/>
              <a:t>Winfield Scott, War of 1812, Mexican-American </a:t>
            </a:r>
            <a:r>
              <a:rPr lang="en-US" dirty="0" smtClean="0"/>
              <a:t>War</a:t>
            </a:r>
          </a:p>
          <a:p>
            <a:pPr marL="457200" lvl="1" indent="0">
              <a:buNone/>
            </a:pPr>
            <a:endParaRPr lang="en-US" dirty="0" smtClean="0"/>
          </a:p>
          <a:p>
            <a:r>
              <a:rPr lang="en-US" dirty="0" smtClean="0"/>
              <a:t>Both parties claim Compromise of 1850</a:t>
            </a:r>
          </a:p>
          <a:p>
            <a:pPr lvl="1"/>
            <a:r>
              <a:rPr lang="en-US" dirty="0" smtClean="0"/>
              <a:t>Whigs split between northern abolitionists and southerners</a:t>
            </a:r>
          </a:p>
          <a:p>
            <a:pPr lvl="1"/>
            <a:r>
              <a:rPr lang="en-US" dirty="0" smtClean="0"/>
              <a:t>Pierce wins in </a:t>
            </a:r>
            <a:r>
              <a:rPr lang="en-US" dirty="0" smtClean="0"/>
              <a:t>landslide</a:t>
            </a:r>
          </a:p>
          <a:p>
            <a:pPr lvl="2"/>
            <a:r>
              <a:rPr lang="en-US" dirty="0">
                <a:solidFill>
                  <a:srgbClr val="000000"/>
                </a:solidFill>
                <a:latin typeface="Calibri" charset="0"/>
                <a:ea typeface="MS PGothic" charset="0"/>
              </a:rPr>
              <a:t>Pierce won with 254 electoral vote to 42; </a:t>
            </a:r>
          </a:p>
          <a:p>
            <a:pPr lvl="3"/>
            <a:r>
              <a:rPr lang="en-US" dirty="0">
                <a:solidFill>
                  <a:srgbClr val="000000"/>
                </a:solidFill>
                <a:latin typeface="Calibri" charset="0"/>
                <a:ea typeface="MS PGothic" charset="0"/>
              </a:rPr>
              <a:t>Popular count was closer: 1,601,117 to </a:t>
            </a:r>
            <a:r>
              <a:rPr lang="en-US" dirty="0" smtClean="0">
                <a:solidFill>
                  <a:srgbClr val="000000"/>
                </a:solidFill>
                <a:latin typeface="Calibri" charset="0"/>
                <a:ea typeface="MS PGothic" charset="0"/>
              </a:rPr>
              <a:t>1,385,453</a:t>
            </a:r>
            <a:endParaRPr lang="en-US" dirty="0" smtClean="0"/>
          </a:p>
          <a:p>
            <a:pPr marL="457200" lvl="1" indent="0">
              <a:buNone/>
            </a:pPr>
            <a:endParaRPr lang="en-US" dirty="0" smtClean="0"/>
          </a:p>
          <a:p>
            <a:r>
              <a:rPr lang="en-US" dirty="0" smtClean="0"/>
              <a:t>National Political alignments end</a:t>
            </a:r>
          </a:p>
          <a:p>
            <a:pPr lvl="1"/>
            <a:r>
              <a:rPr lang="en-US" dirty="0" smtClean="0"/>
              <a:t>Sectionalism takes over</a:t>
            </a:r>
            <a:endParaRPr lang="en-US" dirty="0"/>
          </a:p>
        </p:txBody>
      </p:sp>
    </p:spTree>
    <p:extLst>
      <p:ext uri="{BB962C8B-B14F-4D97-AF65-F5344CB8AC3E}">
        <p14:creationId xmlns:p14="http://schemas.microsoft.com/office/powerpoint/2010/main" val="39494593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Stirrings of Empire</a:t>
            </a:r>
            <a:endParaRPr lang="en-US" dirty="0"/>
          </a:p>
        </p:txBody>
      </p:sp>
      <p:sp>
        <p:nvSpPr>
          <p:cNvPr id="3" name="Content Placeholder 2"/>
          <p:cNvSpPr>
            <a:spLocks noGrp="1"/>
          </p:cNvSpPr>
          <p:nvPr>
            <p:ph idx="1"/>
          </p:nvPr>
        </p:nvSpPr>
        <p:spPr/>
        <p:txBody>
          <a:bodyPr>
            <a:normAutofit lnSpcReduction="10000"/>
          </a:bodyPr>
          <a:lstStyle/>
          <a:p>
            <a:r>
              <a:rPr lang="en-US" dirty="0" smtClean="0"/>
              <a:t>Pierce attempts to emulate Polk</a:t>
            </a:r>
          </a:p>
          <a:p>
            <a:pPr lvl="1"/>
            <a:r>
              <a:rPr lang="en-US" dirty="0" smtClean="0"/>
              <a:t>Cabinet filled with southerners, including Jefferson </a:t>
            </a:r>
            <a:r>
              <a:rPr lang="en-US" dirty="0" smtClean="0"/>
              <a:t>Davis</a:t>
            </a:r>
          </a:p>
          <a:p>
            <a:pPr marL="457200" lvl="1" indent="0">
              <a:buNone/>
            </a:pPr>
            <a:endParaRPr lang="en-US" dirty="0" smtClean="0"/>
          </a:p>
          <a:p>
            <a:r>
              <a:rPr lang="en-US" dirty="0" smtClean="0"/>
              <a:t>July 1856 – William Walker takes control of Nicaragua</a:t>
            </a:r>
          </a:p>
          <a:p>
            <a:pPr lvl="1"/>
            <a:r>
              <a:rPr lang="en-US" dirty="0" smtClean="0"/>
              <a:t>Legalizes slavery</a:t>
            </a:r>
          </a:p>
          <a:p>
            <a:pPr lvl="1"/>
            <a:r>
              <a:rPr lang="en-US" dirty="0" smtClean="0"/>
              <a:t>Overthrown by coalition of Latin American states</a:t>
            </a:r>
          </a:p>
          <a:p>
            <a:pPr lvl="1"/>
            <a:r>
              <a:rPr lang="en-US" dirty="0" smtClean="0"/>
              <a:t>Gives credence to “</a:t>
            </a:r>
            <a:r>
              <a:rPr lang="en-US" dirty="0" err="1" smtClean="0"/>
              <a:t>Slavocracy</a:t>
            </a:r>
            <a:r>
              <a:rPr lang="en-US" dirty="0" smtClean="0"/>
              <a:t>” theory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9988"/>
          </a:xfrm>
        </p:spPr>
        <p:txBody>
          <a:bodyPr/>
          <a:lstStyle/>
          <a:p>
            <a:r>
              <a:rPr lang="en-US" dirty="0" smtClean="0"/>
              <a:t>Cuba</a:t>
            </a:r>
            <a:endParaRPr lang="en-US" dirty="0"/>
          </a:p>
        </p:txBody>
      </p:sp>
      <p:sp>
        <p:nvSpPr>
          <p:cNvPr id="3" name="Content Placeholder 2"/>
          <p:cNvSpPr>
            <a:spLocks noGrp="1"/>
          </p:cNvSpPr>
          <p:nvPr>
            <p:ph idx="1"/>
          </p:nvPr>
        </p:nvSpPr>
        <p:spPr>
          <a:xfrm>
            <a:off x="457200" y="1154626"/>
            <a:ext cx="8229600" cy="5503720"/>
          </a:xfrm>
        </p:spPr>
        <p:txBody>
          <a:bodyPr>
            <a:normAutofit fontScale="92500" lnSpcReduction="10000"/>
          </a:bodyPr>
          <a:lstStyle/>
          <a:p>
            <a:r>
              <a:rPr lang="en-US" dirty="0" smtClean="0"/>
              <a:t>Spain refuses to sell Cuba to U.S.</a:t>
            </a:r>
          </a:p>
          <a:p>
            <a:pPr lvl="1"/>
            <a:r>
              <a:rPr lang="en-US" dirty="0" smtClean="0"/>
              <a:t>US attempts to to take Cuba twice</a:t>
            </a:r>
          </a:p>
          <a:p>
            <a:pPr lvl="1"/>
            <a:r>
              <a:rPr lang="en-US" dirty="0" smtClean="0"/>
              <a:t>Spain captures U.S. steamer Black Warrior</a:t>
            </a:r>
          </a:p>
          <a:p>
            <a:pPr lvl="1"/>
            <a:r>
              <a:rPr lang="en-US" dirty="0" smtClean="0"/>
              <a:t>U.S. diplomats meat in Ostend, Belgium</a:t>
            </a:r>
          </a:p>
          <a:p>
            <a:pPr lvl="2"/>
            <a:r>
              <a:rPr lang="en-US" dirty="0" smtClean="0"/>
              <a:t>Ostend </a:t>
            </a:r>
            <a:r>
              <a:rPr lang="en-US" dirty="0" smtClean="0"/>
              <a:t>Manifesto</a:t>
            </a:r>
          </a:p>
          <a:p>
            <a:pPr lvl="3"/>
            <a:r>
              <a:rPr lang="en-US" dirty="0" smtClean="0"/>
              <a:t>Secret manifesto</a:t>
            </a:r>
            <a:endParaRPr lang="en-US" dirty="0" smtClean="0"/>
          </a:p>
          <a:p>
            <a:pPr lvl="3"/>
            <a:r>
              <a:rPr lang="en-US" dirty="0" smtClean="0"/>
              <a:t>Urged </a:t>
            </a:r>
            <a:r>
              <a:rPr lang="en-US" dirty="0" smtClean="0"/>
              <a:t>US </a:t>
            </a:r>
            <a:r>
              <a:rPr lang="en-US" dirty="0" smtClean="0"/>
              <a:t>will offer $</a:t>
            </a:r>
            <a:r>
              <a:rPr lang="en-US" dirty="0" smtClean="0"/>
              <a:t>120 </a:t>
            </a:r>
            <a:r>
              <a:rPr lang="en-US" dirty="0" smtClean="0"/>
              <a:t>million to Spain</a:t>
            </a:r>
          </a:p>
          <a:p>
            <a:pPr lvl="3"/>
            <a:r>
              <a:rPr lang="en-US" dirty="0" smtClean="0"/>
              <a:t>If Spain </a:t>
            </a:r>
            <a:r>
              <a:rPr lang="en-US" dirty="0" smtClean="0"/>
              <a:t>refused, US </a:t>
            </a:r>
            <a:r>
              <a:rPr lang="en-US" dirty="0" smtClean="0"/>
              <a:t>justified </a:t>
            </a:r>
            <a:r>
              <a:rPr lang="en-US" dirty="0" smtClean="0"/>
              <a:t>in seizing </a:t>
            </a:r>
            <a:r>
              <a:rPr lang="en-US" dirty="0" smtClean="0"/>
              <a:t>Cuba</a:t>
            </a:r>
          </a:p>
          <a:p>
            <a:pPr marL="1371600" lvl="3" indent="0">
              <a:buNone/>
            </a:pPr>
            <a:endParaRPr lang="en-US" dirty="0" smtClean="0"/>
          </a:p>
          <a:p>
            <a:r>
              <a:rPr lang="en-US" dirty="0" smtClean="0"/>
              <a:t>Northerners outraged by “secret” document</a:t>
            </a:r>
          </a:p>
          <a:p>
            <a:pPr lvl="1"/>
            <a:r>
              <a:rPr lang="en-US" dirty="0" smtClean="0"/>
              <a:t>South will not get Cuba</a:t>
            </a:r>
          </a:p>
          <a:p>
            <a:pPr lvl="1"/>
            <a:r>
              <a:rPr lang="en-US" dirty="0" smtClean="0"/>
              <a:t>Major embarrassment for Pierce</a:t>
            </a:r>
          </a:p>
          <a:p>
            <a:pPr lvl="1"/>
            <a:r>
              <a:rPr lang="en-US" dirty="0" smtClean="0"/>
              <a:t>More fuel for “</a:t>
            </a:r>
            <a:r>
              <a:rPr lang="en-US" dirty="0" err="1" smtClean="0"/>
              <a:t>Slavocracy</a:t>
            </a:r>
            <a:r>
              <a:rPr lang="en-US" dirty="0" smtClean="0"/>
              <a:t>” fire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Asia</a:t>
            </a:r>
            <a:endParaRPr lang="en-US" dirty="0"/>
          </a:p>
        </p:txBody>
      </p:sp>
      <p:sp>
        <p:nvSpPr>
          <p:cNvPr id="3" name="Content Placeholder 2"/>
          <p:cNvSpPr>
            <a:spLocks noGrp="1"/>
          </p:cNvSpPr>
          <p:nvPr>
            <p:ph idx="1"/>
          </p:nvPr>
        </p:nvSpPr>
        <p:spPr>
          <a:xfrm>
            <a:off x="457200" y="1600200"/>
            <a:ext cx="8229600" cy="5019658"/>
          </a:xfrm>
        </p:spPr>
        <p:txBody>
          <a:bodyPr>
            <a:normAutofit fontScale="77500" lnSpcReduction="20000"/>
          </a:bodyPr>
          <a:lstStyle/>
          <a:p>
            <a:r>
              <a:rPr lang="en-US" dirty="0" smtClean="0"/>
              <a:t>President Tyler sends Caleb </a:t>
            </a:r>
            <a:r>
              <a:rPr lang="en-US" dirty="0" smtClean="0"/>
              <a:t>Cushing </a:t>
            </a:r>
            <a:r>
              <a:rPr lang="en-US" dirty="0" smtClean="0"/>
              <a:t>to </a:t>
            </a:r>
            <a:r>
              <a:rPr lang="en-US" dirty="0" smtClean="0"/>
              <a:t>China on goodwill mission</a:t>
            </a:r>
          </a:p>
          <a:p>
            <a:pPr lvl="1"/>
            <a:r>
              <a:rPr lang="en-US" dirty="0" smtClean="0"/>
              <a:t>Chinese welcome U.S. trade to counter growing British influence</a:t>
            </a:r>
          </a:p>
          <a:p>
            <a:pPr lvl="1"/>
            <a:r>
              <a:rPr lang="en-US" dirty="0" smtClean="0"/>
              <a:t>U.S. – China trade </a:t>
            </a:r>
            <a:r>
              <a:rPr lang="en-US" dirty="0" smtClean="0"/>
              <a:t>flourishes</a:t>
            </a:r>
          </a:p>
          <a:p>
            <a:pPr marL="457200" lvl="1" indent="0">
              <a:buNone/>
            </a:pPr>
            <a:endParaRPr lang="en-US" dirty="0" smtClean="0"/>
          </a:p>
          <a:p>
            <a:r>
              <a:rPr lang="en-US" dirty="0" smtClean="0"/>
              <a:t>Missionaries seek to save souls</a:t>
            </a:r>
          </a:p>
          <a:p>
            <a:pPr lvl="1"/>
            <a:r>
              <a:rPr lang="en-US" dirty="0" smtClean="0"/>
              <a:t>Kindles </a:t>
            </a:r>
            <a:r>
              <a:rPr lang="en-US" dirty="0" smtClean="0"/>
              <a:t>resistance</a:t>
            </a:r>
          </a:p>
          <a:p>
            <a:pPr marL="457200" lvl="1" indent="0">
              <a:buNone/>
            </a:pPr>
            <a:endParaRPr lang="en-US" dirty="0" smtClean="0"/>
          </a:p>
          <a:p>
            <a:r>
              <a:rPr lang="en-US" dirty="0" smtClean="0"/>
              <a:t>President Fillmore supports Commodore </a:t>
            </a:r>
            <a:r>
              <a:rPr lang="en-US" dirty="0" smtClean="0"/>
              <a:t>Matthew Perry </a:t>
            </a:r>
            <a:r>
              <a:rPr lang="en-US" dirty="0" smtClean="0"/>
              <a:t>to open </a:t>
            </a:r>
            <a:r>
              <a:rPr lang="en-US" dirty="0" smtClean="0"/>
              <a:t>trade with Japan in 1854</a:t>
            </a:r>
          </a:p>
          <a:p>
            <a:pPr lvl="1"/>
            <a:r>
              <a:rPr lang="en-US" dirty="0" smtClean="0"/>
              <a:t>Treaty of Kanagawa formally opens trade with Japan</a:t>
            </a:r>
          </a:p>
          <a:p>
            <a:pPr lvl="1"/>
            <a:r>
              <a:rPr lang="en-US" dirty="0" smtClean="0"/>
              <a:t>Begins Japanese trend towards modernization and imperialism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44"/>
            <a:ext cx="8229600" cy="923702"/>
          </a:xfrm>
        </p:spPr>
        <p:txBody>
          <a:bodyPr/>
          <a:lstStyle/>
          <a:p>
            <a:r>
              <a:rPr lang="en-US" dirty="0" smtClean="0"/>
              <a:t>Pacific Railroad </a:t>
            </a:r>
            <a:endParaRPr lang="en-US" dirty="0"/>
          </a:p>
        </p:txBody>
      </p:sp>
      <p:sp>
        <p:nvSpPr>
          <p:cNvPr id="3" name="Content Placeholder 2"/>
          <p:cNvSpPr>
            <a:spLocks noGrp="1"/>
          </p:cNvSpPr>
          <p:nvPr>
            <p:ph idx="1"/>
          </p:nvPr>
        </p:nvSpPr>
        <p:spPr>
          <a:xfrm>
            <a:off x="457200" y="1096896"/>
            <a:ext cx="8229600" cy="5503720"/>
          </a:xfrm>
        </p:spPr>
        <p:txBody>
          <a:bodyPr>
            <a:normAutofit fontScale="77500" lnSpcReduction="20000"/>
          </a:bodyPr>
          <a:lstStyle/>
          <a:p>
            <a:r>
              <a:rPr lang="en-US" dirty="0" smtClean="0"/>
              <a:t>California and Oregon difficult to reach</a:t>
            </a:r>
          </a:p>
          <a:p>
            <a:pPr lvl="1"/>
            <a:r>
              <a:rPr lang="en-US" dirty="0" smtClean="0"/>
              <a:t>Transcontinental railroad must be </a:t>
            </a:r>
            <a:r>
              <a:rPr lang="en-US" dirty="0" smtClean="0"/>
              <a:t>built</a:t>
            </a:r>
          </a:p>
          <a:p>
            <a:pPr marL="457200" lvl="1" indent="0">
              <a:buNone/>
            </a:pPr>
            <a:endParaRPr lang="en-US" dirty="0" smtClean="0"/>
          </a:p>
          <a:p>
            <a:r>
              <a:rPr lang="en-US" dirty="0" smtClean="0"/>
              <a:t>Southerners demand southern route</a:t>
            </a:r>
          </a:p>
          <a:p>
            <a:pPr lvl="1"/>
            <a:r>
              <a:rPr lang="en-US" dirty="0" smtClean="0"/>
              <a:t>Best route through Mexico </a:t>
            </a:r>
          </a:p>
          <a:p>
            <a:pPr lvl="2"/>
            <a:r>
              <a:rPr lang="en-US" dirty="0" smtClean="0"/>
              <a:t>Organized territory</a:t>
            </a:r>
          </a:p>
          <a:p>
            <a:pPr lvl="1"/>
            <a:r>
              <a:rPr lang="en-US" dirty="0" smtClean="0"/>
              <a:t>Gadsden sent to Mexico</a:t>
            </a:r>
          </a:p>
          <a:p>
            <a:pPr lvl="1"/>
            <a:r>
              <a:rPr lang="en-US" dirty="0" smtClean="0"/>
              <a:t>Purchases land for $10 </a:t>
            </a:r>
            <a:r>
              <a:rPr lang="en-US" dirty="0" smtClean="0"/>
              <a:t>million</a:t>
            </a:r>
          </a:p>
          <a:p>
            <a:pPr lvl="1"/>
            <a:r>
              <a:rPr lang="en-US" dirty="0" smtClean="0"/>
              <a:t>Known as “</a:t>
            </a:r>
            <a:r>
              <a:rPr lang="en-US" b="1" dirty="0" smtClean="0"/>
              <a:t>GADSEN PURCHASE</a:t>
            </a:r>
            <a:r>
              <a:rPr lang="en-US" dirty="0" smtClean="0"/>
              <a:t>”</a:t>
            </a:r>
          </a:p>
          <a:p>
            <a:pPr lvl="2"/>
            <a:r>
              <a:rPr lang="en-US" dirty="0" smtClean="0"/>
              <a:t>Completes the Southern Border of the U.S.</a:t>
            </a:r>
          </a:p>
          <a:p>
            <a:pPr marL="457200" lvl="1" indent="0">
              <a:buNone/>
            </a:pPr>
            <a:endParaRPr lang="en-US" dirty="0" smtClean="0"/>
          </a:p>
          <a:p>
            <a:r>
              <a:rPr lang="en-US" dirty="0" smtClean="0"/>
              <a:t>Northern route would be less effective</a:t>
            </a:r>
          </a:p>
          <a:p>
            <a:pPr lvl="1"/>
            <a:r>
              <a:rPr lang="en-US" dirty="0" smtClean="0"/>
              <a:t>Mountains and </a:t>
            </a:r>
            <a:r>
              <a:rPr lang="en-US" dirty="0" smtClean="0"/>
              <a:t>Indians</a:t>
            </a:r>
          </a:p>
          <a:p>
            <a:pPr lvl="1"/>
            <a:endParaRPr lang="en-US" dirty="0" smtClean="0"/>
          </a:p>
          <a:p>
            <a:r>
              <a:rPr lang="en-US" dirty="0" smtClean="0"/>
              <a:t>North wants to organize Nebraska Territory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9" name="Rectangle 3"/>
          <p:cNvSpPr>
            <a:spLocks noGrp="1" noChangeArrowheads="1"/>
          </p:cNvSpPr>
          <p:nvPr>
            <p:ph type="title"/>
          </p:nvPr>
        </p:nvSpPr>
        <p:spPr>
          <a:noFill/>
        </p:spPr>
        <p:txBody>
          <a:bodyPr>
            <a:spAutoFit/>
          </a:bodyPr>
          <a:lstStyle/>
          <a:p>
            <a:r>
              <a:rPr lang="en-US"/>
              <a:t>The Gadsden Purchase, 1853</a:t>
            </a:r>
          </a:p>
        </p:txBody>
      </p:sp>
      <p:sp>
        <p:nvSpPr>
          <p:cNvPr id="6" name="Picture Placeholder 5"/>
          <p:cNvSpPr>
            <a:spLocks noGrp="1"/>
          </p:cNvSpPr>
          <p:nvPr>
            <p:ph type="pic" idx="1"/>
          </p:nvPr>
        </p:nvSpPr>
        <p:spPr/>
      </p:sp>
      <p:sp>
        <p:nvSpPr>
          <p:cNvPr id="526338" name="Rectangle 2"/>
          <p:cNvSpPr>
            <a:spLocks noGrp="1" noChangeAspect="1" noChangeArrowheads="1"/>
          </p:cNvSpPr>
          <p:nvPr>
            <p:ph type="body" sz="half" idx="2"/>
          </p:nvPr>
        </p:nvSpPr>
        <p:spPr>
          <a:noFill/>
          <a:ln/>
        </p:spPr>
        <p:txBody>
          <a:bodyPr>
            <a:normAutofit fontScale="92500"/>
          </a:bodyPr>
          <a:lstStyle/>
          <a:p>
            <a:r>
              <a:rPr lang="en-US"/>
              <a:t>The Gadsden Purchase, whereby the United States acquired more Mexican territory along the planned route of the Southern Pacific Railroad, was controversial for its use of federal tax money for an arguably private venture.</a:t>
            </a:r>
          </a:p>
        </p:txBody>
      </p:sp>
      <p:sp>
        <p:nvSpPr>
          <p:cNvPr id="526340"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526343" name="Picture 7" descr="kennedy_13e_ch18_p405a"/>
          <p:cNvPicPr>
            <a:picLocks noChangeAspect="1" noChangeArrowheads="1"/>
          </p:cNvPicPr>
          <p:nvPr/>
        </p:nvPicPr>
        <p:blipFill>
          <a:blip r:embed="rId3"/>
          <a:srcRect/>
          <a:stretch>
            <a:fillRect/>
          </a:stretch>
        </p:blipFill>
        <p:spPr bwMode="auto">
          <a:xfrm>
            <a:off x="968375" y="384175"/>
            <a:ext cx="7245350" cy="4197350"/>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Kansas-Nebraska</a:t>
            </a:r>
            <a:endParaRPr lang="en-US" dirty="0"/>
          </a:p>
        </p:txBody>
      </p:sp>
      <p:sp>
        <p:nvSpPr>
          <p:cNvPr id="3" name="Content Placeholder 2"/>
          <p:cNvSpPr>
            <a:spLocks noGrp="1"/>
          </p:cNvSpPr>
          <p:nvPr>
            <p:ph idx="1"/>
          </p:nvPr>
        </p:nvSpPr>
        <p:spPr>
          <a:xfrm>
            <a:off x="457200" y="1600200"/>
            <a:ext cx="8229600" cy="4961927"/>
          </a:xfrm>
        </p:spPr>
        <p:txBody>
          <a:bodyPr>
            <a:normAutofit fontScale="92500" lnSpcReduction="10000"/>
          </a:bodyPr>
          <a:lstStyle/>
          <a:p>
            <a:r>
              <a:rPr lang="en-US" dirty="0" smtClean="0"/>
              <a:t>Kansas-Nebraska Act</a:t>
            </a:r>
          </a:p>
          <a:p>
            <a:pPr lvl="1"/>
            <a:r>
              <a:rPr lang="en-US" dirty="0" smtClean="0"/>
              <a:t>Slavery in Kansas-Nebraska to be decided by popular sovereignty</a:t>
            </a:r>
          </a:p>
          <a:p>
            <a:pPr lvl="2"/>
            <a:r>
              <a:rPr lang="en-US" dirty="0" smtClean="0"/>
              <a:t>Concession to South in return for giving up </a:t>
            </a:r>
            <a:r>
              <a:rPr lang="en-US" dirty="0" smtClean="0"/>
              <a:t>railroad</a:t>
            </a:r>
          </a:p>
          <a:p>
            <a:pPr marL="914400" lvl="2" indent="0">
              <a:buNone/>
            </a:pPr>
            <a:endParaRPr lang="en-US" dirty="0" smtClean="0"/>
          </a:p>
          <a:p>
            <a:pPr lvl="1"/>
            <a:r>
              <a:rPr lang="en-US" dirty="0" smtClean="0"/>
              <a:t>Would violate Missouri </a:t>
            </a:r>
            <a:r>
              <a:rPr lang="en-US" dirty="0" smtClean="0"/>
              <a:t>Compromise</a:t>
            </a:r>
          </a:p>
          <a:p>
            <a:pPr marL="457200" lvl="1" indent="0">
              <a:buNone/>
            </a:pPr>
            <a:endParaRPr lang="en-US" dirty="0" smtClean="0"/>
          </a:p>
          <a:p>
            <a:pPr lvl="1"/>
            <a:r>
              <a:rPr lang="en-US" dirty="0" smtClean="0"/>
              <a:t>Southerners back bill</a:t>
            </a:r>
          </a:p>
          <a:p>
            <a:pPr lvl="2"/>
            <a:r>
              <a:rPr lang="en-US" dirty="0" smtClean="0"/>
              <a:t>Kansas might become slave </a:t>
            </a:r>
            <a:r>
              <a:rPr lang="en-US" dirty="0" smtClean="0"/>
              <a:t>state</a:t>
            </a:r>
          </a:p>
          <a:p>
            <a:pPr marL="914400" lvl="2" indent="0">
              <a:buNone/>
            </a:pPr>
            <a:endParaRPr lang="en-US" dirty="0" smtClean="0"/>
          </a:p>
          <a:p>
            <a:pPr lvl="1"/>
            <a:r>
              <a:rPr lang="en-US" dirty="0" smtClean="0"/>
              <a:t>Northerners rally against bill</a:t>
            </a:r>
          </a:p>
          <a:p>
            <a:pPr lvl="2"/>
            <a:r>
              <a:rPr lang="en-US" dirty="0" smtClean="0"/>
              <a:t>Douglas uses influence to force bill through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04835" name="Rectangle 3"/>
          <p:cNvSpPr>
            <a:spLocks noGrp="1" noChangeArrowheads="1"/>
          </p:cNvSpPr>
          <p:nvPr>
            <p:ph type="title"/>
          </p:nvPr>
        </p:nvSpPr>
        <p:spPr>
          <a:noFill/>
        </p:spPr>
        <p:txBody>
          <a:bodyPr>
            <a:spAutoFit/>
          </a:bodyPr>
          <a:lstStyle/>
          <a:p>
            <a:r>
              <a:rPr lang="en-US"/>
              <a:t>Kansas and Nebraska, 1854</a:t>
            </a:r>
          </a:p>
        </p:txBody>
      </p:sp>
      <p:sp>
        <p:nvSpPr>
          <p:cNvPr id="6" name="Picture Placeholder 5"/>
          <p:cNvSpPr>
            <a:spLocks noGrp="1"/>
          </p:cNvSpPr>
          <p:nvPr>
            <p:ph type="pic" idx="1"/>
          </p:nvPr>
        </p:nvSpPr>
        <p:spPr/>
      </p:sp>
      <p:sp>
        <p:nvSpPr>
          <p:cNvPr id="504834" name="Rectangle 2"/>
          <p:cNvSpPr>
            <a:spLocks noGrp="1" noChangeAspect="1" noChangeArrowheads="1"/>
          </p:cNvSpPr>
          <p:nvPr>
            <p:ph type="body" sz="half" idx="2"/>
          </p:nvPr>
        </p:nvSpPr>
        <p:spPr>
          <a:noFill/>
          <a:ln/>
        </p:spPr>
        <p:txBody>
          <a:bodyPr>
            <a:normAutofit/>
          </a:bodyPr>
          <a:lstStyle/>
          <a:p>
            <a:r>
              <a:rPr lang="en-US"/>
              <a:t>The future Union Pacific Railroad (completed in 1869) is shown. Note the Missouri Compromise line of 36° 30' (1820).</a:t>
            </a:r>
          </a:p>
        </p:txBody>
      </p:sp>
      <p:sp>
        <p:nvSpPr>
          <p:cNvPr id="504836"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504840" name="Picture 8" descr="kennedy_13e_ch18_p407a"/>
          <p:cNvPicPr>
            <a:picLocks noChangeAspect="1" noChangeArrowheads="1"/>
          </p:cNvPicPr>
          <p:nvPr/>
        </p:nvPicPr>
        <p:blipFill>
          <a:blip r:embed="rId3"/>
          <a:srcRect/>
          <a:stretch>
            <a:fillRect/>
          </a:stretch>
        </p:blipFill>
        <p:spPr bwMode="auto">
          <a:xfrm>
            <a:off x="1936750" y="379413"/>
            <a:ext cx="5162550" cy="4238625"/>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dirty="0" smtClean="0">
                <a:solidFill>
                  <a:srgbClr val="000000"/>
                </a:solidFill>
                <a:latin typeface="Calibri" charset="0"/>
                <a:ea typeface="MS PGothic" charset="0"/>
              </a:rPr>
              <a:t>Popular Sovereignty</a:t>
            </a:r>
            <a:endParaRPr lang="en-US" dirty="0">
              <a:solidFill>
                <a:srgbClr val="000000"/>
              </a:solidFill>
              <a:latin typeface="Calibri" charset="0"/>
              <a:ea typeface="MS PGothic" charset="0"/>
            </a:endParaRPr>
          </a:p>
        </p:txBody>
      </p:sp>
      <p:sp>
        <p:nvSpPr>
          <p:cNvPr id="6147" name="Content Placeholder 2"/>
          <p:cNvSpPr>
            <a:spLocks noGrp="1"/>
          </p:cNvSpPr>
          <p:nvPr>
            <p:ph idx="1"/>
          </p:nvPr>
        </p:nvSpPr>
        <p:spPr>
          <a:xfrm>
            <a:off x="457200" y="1417638"/>
            <a:ext cx="8229600" cy="4708525"/>
          </a:xfrm>
        </p:spPr>
        <p:txBody>
          <a:bodyPr>
            <a:normAutofit/>
          </a:bodyPr>
          <a:lstStyle/>
          <a:p>
            <a:r>
              <a:rPr lang="en-US" sz="3600" b="1" dirty="0">
                <a:solidFill>
                  <a:srgbClr val="000000"/>
                </a:solidFill>
                <a:latin typeface="Calibri" charset="0"/>
                <a:ea typeface="MS PGothic" charset="0"/>
              </a:rPr>
              <a:t>Popular sovereignty—</a:t>
            </a:r>
          </a:p>
          <a:p>
            <a:pPr lvl="2"/>
            <a:r>
              <a:rPr lang="en-US" sz="2800" dirty="0">
                <a:solidFill>
                  <a:srgbClr val="000000"/>
                </a:solidFill>
                <a:latin typeface="Calibri" charset="0"/>
                <a:ea typeface="MS PGothic" charset="0"/>
              </a:rPr>
              <a:t>doctrine stated the sovereign people of a territory, under general principle of the Constitution, should themselves determine status of </a:t>
            </a:r>
            <a:r>
              <a:rPr lang="en-US" sz="2800" dirty="0" smtClean="0">
                <a:solidFill>
                  <a:srgbClr val="000000"/>
                </a:solidFill>
                <a:latin typeface="Calibri" charset="0"/>
                <a:ea typeface="MS PGothic" charset="0"/>
              </a:rPr>
              <a:t>slavery</a:t>
            </a:r>
          </a:p>
        </p:txBody>
      </p:sp>
      <p:pic>
        <p:nvPicPr>
          <p:cNvPr id="3" name="Picture 2"/>
          <p:cNvPicPr>
            <a:picLocks noChangeAspect="1"/>
          </p:cNvPicPr>
          <p:nvPr/>
        </p:nvPicPr>
        <p:blipFill>
          <a:blip r:embed="rId2"/>
          <a:stretch>
            <a:fillRect/>
          </a:stretch>
        </p:blipFill>
        <p:spPr>
          <a:xfrm>
            <a:off x="2766033" y="4005873"/>
            <a:ext cx="3948990" cy="2645668"/>
          </a:xfrm>
          <a:prstGeom prst="rect">
            <a:avLst/>
          </a:prstGeom>
        </p:spPr>
      </p:pic>
    </p:spTree>
    <p:extLst>
      <p:ext uri="{BB962C8B-B14F-4D97-AF65-F5344CB8AC3E}">
        <p14:creationId xmlns:p14="http://schemas.microsoft.com/office/powerpoint/2010/main" val="32202505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86018"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330200"/>
            <a:ext cx="86360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Box 2"/>
          <p:cNvSpPr txBox="1">
            <a:spLocks noChangeArrowheads="1"/>
          </p:cNvSpPr>
          <p:nvPr/>
        </p:nvSpPr>
        <p:spPr bwMode="auto">
          <a:xfrm>
            <a:off x="7907338" y="6604000"/>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r" eaLnBrk="1" hangingPunct="1"/>
            <a:r>
              <a:rPr lang="en-US" sz="1200" b="1">
                <a:latin typeface="Arial" charset="0"/>
              </a:rPr>
              <a:t>Map 18-7 p396</a:t>
            </a:r>
          </a:p>
        </p:txBody>
      </p:sp>
    </p:spTree>
    <p:extLst>
      <p:ext uri="{BB962C8B-B14F-4D97-AF65-F5344CB8AC3E}">
        <p14:creationId xmlns:p14="http://schemas.microsoft.com/office/powerpoint/2010/main" val="1984826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457200" y="1417638"/>
            <a:ext cx="8229600" cy="5257800"/>
          </a:xfrm>
        </p:spPr>
        <p:txBody>
          <a:bodyPr>
            <a:normAutofit fontScale="92500" lnSpcReduction="10000"/>
          </a:bodyPr>
          <a:lstStyle/>
          <a:p>
            <a:r>
              <a:rPr lang="en-US" dirty="0" smtClean="0"/>
              <a:t>Kansas-Nebraska repeals Missouri Compromise</a:t>
            </a:r>
          </a:p>
          <a:p>
            <a:pPr lvl="1"/>
            <a:r>
              <a:rPr lang="en-US" dirty="0" smtClean="0"/>
              <a:t>Wrecks Compromise of 1850</a:t>
            </a:r>
          </a:p>
          <a:p>
            <a:pPr lvl="1"/>
            <a:r>
              <a:rPr lang="en-US" dirty="0" smtClean="0"/>
              <a:t>Expansion of slavery becomes issue </a:t>
            </a:r>
            <a:r>
              <a:rPr lang="en-US" dirty="0" smtClean="0"/>
              <a:t>again</a:t>
            </a:r>
          </a:p>
          <a:p>
            <a:pPr lvl="1"/>
            <a:endParaRPr lang="en-US" dirty="0" smtClean="0"/>
          </a:p>
          <a:p>
            <a:r>
              <a:rPr lang="en-US" dirty="0" smtClean="0"/>
              <a:t>Northerners refuse to continue enforcing fugitive slave </a:t>
            </a:r>
            <a:r>
              <a:rPr lang="en-US" dirty="0" smtClean="0"/>
              <a:t>law</a:t>
            </a:r>
          </a:p>
          <a:p>
            <a:pPr marL="0" indent="0">
              <a:buNone/>
            </a:pPr>
            <a:endParaRPr lang="en-US" dirty="0" smtClean="0"/>
          </a:p>
          <a:p>
            <a:r>
              <a:rPr lang="en-US" dirty="0" smtClean="0"/>
              <a:t>Democratic Party splits after 1856</a:t>
            </a:r>
          </a:p>
          <a:p>
            <a:pPr lvl="1"/>
            <a:r>
              <a:rPr lang="en-US" dirty="0" smtClean="0"/>
              <a:t>No president for next 28 </a:t>
            </a:r>
            <a:r>
              <a:rPr lang="en-US" dirty="0" smtClean="0"/>
              <a:t>years</a:t>
            </a:r>
          </a:p>
          <a:p>
            <a:pPr marL="457200" lvl="1" indent="0">
              <a:buNone/>
            </a:pPr>
            <a:endParaRPr lang="en-US" dirty="0" smtClean="0"/>
          </a:p>
          <a:p>
            <a:r>
              <a:rPr lang="en-US" dirty="0" smtClean="0"/>
              <a:t>Nation moves towards Civil War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76163" name="Rectangle 3"/>
          <p:cNvSpPr>
            <a:spLocks noGrp="1" noChangeArrowheads="1"/>
          </p:cNvSpPr>
          <p:nvPr>
            <p:ph type="title"/>
          </p:nvPr>
        </p:nvSpPr>
        <p:spPr>
          <a:noFill/>
        </p:spPr>
        <p:txBody>
          <a:bodyPr>
            <a:spAutoFit/>
          </a:bodyPr>
          <a:lstStyle/>
          <a:p>
            <a:r>
              <a:rPr lang="en-US"/>
              <a:t>The Legal Status of Slavery, from the Revolution to the Civil War</a:t>
            </a:r>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sp>
        <p:nvSpPr>
          <p:cNvPr id="476164" name="Rectangle 4"/>
          <p:cNvSpPr>
            <a:spLocks noChangeArrowheads="1"/>
          </p:cNvSpPr>
          <p:nvPr/>
        </p:nvSpPr>
        <p:spPr bwMode="auto">
          <a:xfrm>
            <a:off x="2457450" y="6489700"/>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476171" name="Picture 11" descr="kennedy_13e_ch18_p400a"/>
          <p:cNvPicPr>
            <a:picLocks noChangeAspect="1" noChangeArrowheads="1"/>
          </p:cNvPicPr>
          <p:nvPr/>
        </p:nvPicPr>
        <p:blipFill>
          <a:blip r:embed="rId3"/>
          <a:srcRect/>
          <a:stretch>
            <a:fillRect/>
          </a:stretch>
        </p:blipFill>
        <p:spPr bwMode="auto">
          <a:xfrm>
            <a:off x="1227138" y="395288"/>
            <a:ext cx="6629400" cy="4184650"/>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9160"/>
            <a:ext cx="8229600" cy="800173"/>
          </a:xfrm>
        </p:spPr>
        <p:txBody>
          <a:bodyPr>
            <a:normAutofit/>
          </a:bodyPr>
          <a:lstStyle/>
          <a:p>
            <a:r>
              <a:rPr lang="en-US" dirty="0" smtClean="0">
                <a:solidFill>
                  <a:srgbClr val="000000"/>
                </a:solidFill>
                <a:latin typeface="Calibri" charset="0"/>
                <a:ea typeface="MS PGothic" charset="0"/>
              </a:rPr>
              <a:t>Popular Sovereignty</a:t>
            </a:r>
            <a:endParaRPr lang="en-US" dirty="0">
              <a:solidFill>
                <a:srgbClr val="000000"/>
              </a:solidFill>
              <a:latin typeface="Calibri" charset="0"/>
              <a:ea typeface="MS PGothic" charset="0"/>
            </a:endParaRPr>
          </a:p>
        </p:txBody>
      </p:sp>
      <p:sp>
        <p:nvSpPr>
          <p:cNvPr id="6147" name="Content Placeholder 2"/>
          <p:cNvSpPr>
            <a:spLocks noGrp="1"/>
          </p:cNvSpPr>
          <p:nvPr>
            <p:ph idx="1"/>
          </p:nvPr>
        </p:nvSpPr>
        <p:spPr>
          <a:xfrm>
            <a:off x="457200" y="765382"/>
            <a:ext cx="8229600" cy="5949109"/>
          </a:xfrm>
        </p:spPr>
        <p:txBody>
          <a:bodyPr>
            <a:normAutofit fontScale="77500" lnSpcReduction="20000"/>
          </a:bodyPr>
          <a:lstStyle/>
          <a:p>
            <a:pPr marL="914400" lvl="2" indent="0">
              <a:buNone/>
            </a:pPr>
            <a:endParaRPr lang="en-US" sz="2900" dirty="0">
              <a:solidFill>
                <a:srgbClr val="000000"/>
              </a:solidFill>
              <a:latin typeface="Calibri" charset="0"/>
              <a:ea typeface="MS PGothic" charset="0"/>
            </a:endParaRPr>
          </a:p>
          <a:p>
            <a:r>
              <a:rPr lang="en-US" sz="2900" dirty="0">
                <a:solidFill>
                  <a:srgbClr val="000000"/>
                </a:solidFill>
                <a:latin typeface="Calibri" charset="0"/>
                <a:ea typeface="MS PGothic" charset="0"/>
              </a:rPr>
              <a:t>Had persuasive appeal</a:t>
            </a:r>
            <a:r>
              <a:rPr lang="en-US" sz="2900" dirty="0" smtClean="0">
                <a:solidFill>
                  <a:srgbClr val="000000"/>
                </a:solidFill>
                <a:latin typeface="Calibri" charset="0"/>
                <a:ea typeface="MS PGothic" charset="0"/>
              </a:rPr>
              <a:t>:</a:t>
            </a:r>
            <a:endParaRPr lang="en-US" sz="2900" dirty="0">
              <a:solidFill>
                <a:srgbClr val="000000"/>
              </a:solidFill>
              <a:latin typeface="Calibri" charset="0"/>
              <a:ea typeface="MS PGothic" charset="0"/>
            </a:endParaRPr>
          </a:p>
          <a:p>
            <a:pPr lvl="1"/>
            <a:r>
              <a:rPr lang="en-US" sz="2900" dirty="0">
                <a:solidFill>
                  <a:srgbClr val="000000"/>
                </a:solidFill>
                <a:latin typeface="Calibri" charset="0"/>
                <a:ea typeface="MS PGothic" charset="0"/>
              </a:rPr>
              <a:t>Public liked it because it accorded with democratic tradition of self-</a:t>
            </a:r>
            <a:r>
              <a:rPr lang="en-US" sz="2900" dirty="0" smtClean="0">
                <a:solidFill>
                  <a:srgbClr val="000000"/>
                </a:solidFill>
                <a:latin typeface="Calibri" charset="0"/>
                <a:ea typeface="MS PGothic" charset="0"/>
              </a:rPr>
              <a:t>determination</a:t>
            </a:r>
            <a:endParaRPr lang="en-US" sz="2900" dirty="0">
              <a:solidFill>
                <a:srgbClr val="000000"/>
              </a:solidFill>
              <a:latin typeface="Calibri" charset="0"/>
              <a:ea typeface="MS PGothic" charset="0"/>
            </a:endParaRPr>
          </a:p>
          <a:p>
            <a:pPr marL="914400" lvl="2" indent="0">
              <a:buNone/>
            </a:pPr>
            <a:endParaRPr lang="en-US" sz="2900" dirty="0">
              <a:solidFill>
                <a:srgbClr val="000000"/>
              </a:solidFill>
              <a:latin typeface="Calibri" charset="0"/>
              <a:ea typeface="MS PGothic" charset="0"/>
            </a:endParaRPr>
          </a:p>
          <a:p>
            <a:pPr lvl="1"/>
            <a:r>
              <a:rPr lang="en-US" sz="2900" dirty="0">
                <a:solidFill>
                  <a:srgbClr val="000000"/>
                </a:solidFill>
                <a:latin typeface="Calibri" charset="0"/>
                <a:ea typeface="MS PGothic" charset="0"/>
              </a:rPr>
              <a:t>Politicians liked it because it seemed a comfortable compromise between:</a:t>
            </a:r>
          </a:p>
          <a:p>
            <a:pPr lvl="2"/>
            <a:r>
              <a:rPr lang="en-US" sz="2900" dirty="0">
                <a:solidFill>
                  <a:srgbClr val="000000"/>
                </a:solidFill>
                <a:latin typeface="Calibri" charset="0"/>
                <a:ea typeface="MS PGothic" charset="0"/>
              </a:rPr>
              <a:t>Free-</a:t>
            </a:r>
            <a:r>
              <a:rPr lang="en-US" sz="2900" dirty="0" err="1">
                <a:solidFill>
                  <a:srgbClr val="000000"/>
                </a:solidFill>
                <a:latin typeface="Calibri" charset="0"/>
                <a:ea typeface="MS PGothic" charset="0"/>
              </a:rPr>
              <a:t>soilers</a:t>
            </a:r>
            <a:r>
              <a:rPr lang="fr-FR" altLang="ja-JP" sz="2900" dirty="0">
                <a:solidFill>
                  <a:srgbClr val="000000"/>
                </a:solidFill>
                <a:latin typeface="Calibri" charset="0"/>
                <a:ea typeface="MS PGothic" charset="0"/>
              </a:rPr>
              <a:t>'</a:t>
            </a:r>
            <a:r>
              <a:rPr lang="en-US" sz="2900" dirty="0">
                <a:solidFill>
                  <a:srgbClr val="000000"/>
                </a:solidFill>
                <a:latin typeface="Calibri" charset="0"/>
                <a:ea typeface="MS PGothic" charset="0"/>
              </a:rPr>
              <a:t> bid to ban slavery in territories</a:t>
            </a:r>
          </a:p>
          <a:p>
            <a:pPr lvl="2"/>
            <a:r>
              <a:rPr lang="en-US" sz="2900" dirty="0">
                <a:solidFill>
                  <a:srgbClr val="000000"/>
                </a:solidFill>
                <a:latin typeface="Calibri" charset="0"/>
                <a:ea typeface="MS PGothic" charset="0"/>
              </a:rPr>
              <a:t>Southern demands that Congress protect slavery in  </a:t>
            </a:r>
            <a:r>
              <a:rPr lang="en-US" sz="2900" dirty="0" smtClean="0">
                <a:solidFill>
                  <a:srgbClr val="000000"/>
                </a:solidFill>
                <a:latin typeface="Calibri" charset="0"/>
                <a:ea typeface="MS PGothic" charset="0"/>
              </a:rPr>
              <a:t>territories</a:t>
            </a:r>
          </a:p>
          <a:p>
            <a:pPr marL="914400" lvl="2" indent="0">
              <a:buNone/>
            </a:pPr>
            <a:endParaRPr lang="en-US" sz="2900" dirty="0" smtClean="0">
              <a:solidFill>
                <a:srgbClr val="000000"/>
              </a:solidFill>
              <a:latin typeface="Calibri" charset="0"/>
              <a:ea typeface="MS PGothic" charset="0"/>
            </a:endParaRPr>
          </a:p>
          <a:p>
            <a:pPr lvl="1"/>
            <a:r>
              <a:rPr lang="en-US" sz="2900" dirty="0">
                <a:solidFill>
                  <a:srgbClr val="000000"/>
                </a:solidFill>
                <a:latin typeface="Calibri" charset="0"/>
                <a:ea typeface="MS PGothic" charset="0"/>
              </a:rPr>
              <a:t>Popular sovereignty tossed slavery problem to people in various </a:t>
            </a:r>
            <a:r>
              <a:rPr lang="en-US" sz="2900" dirty="0" smtClean="0">
                <a:solidFill>
                  <a:srgbClr val="000000"/>
                </a:solidFill>
                <a:latin typeface="Calibri" charset="0"/>
                <a:ea typeface="MS PGothic" charset="0"/>
              </a:rPr>
              <a:t>territories</a:t>
            </a:r>
            <a:endParaRPr lang="en-US" sz="2900" dirty="0">
              <a:solidFill>
                <a:srgbClr val="000000"/>
              </a:solidFill>
              <a:latin typeface="Calibri" charset="0"/>
              <a:ea typeface="MS PGothic" charset="0"/>
            </a:endParaRPr>
          </a:p>
          <a:p>
            <a:pPr lvl="2"/>
            <a:r>
              <a:rPr lang="en-US" sz="2900" dirty="0">
                <a:solidFill>
                  <a:srgbClr val="000000"/>
                </a:solidFill>
                <a:latin typeface="Calibri" charset="0"/>
                <a:ea typeface="MS PGothic" charset="0"/>
              </a:rPr>
              <a:t>Advocates hoped to dissolve slavery from a national issue to a series of local </a:t>
            </a:r>
            <a:r>
              <a:rPr lang="en-US" sz="2900" dirty="0" smtClean="0">
                <a:solidFill>
                  <a:srgbClr val="000000"/>
                </a:solidFill>
                <a:latin typeface="Calibri" charset="0"/>
                <a:ea typeface="MS PGothic" charset="0"/>
              </a:rPr>
              <a:t>issues</a:t>
            </a:r>
          </a:p>
          <a:p>
            <a:pPr lvl="1"/>
            <a:endParaRPr lang="en-US" sz="2900" dirty="0">
              <a:solidFill>
                <a:srgbClr val="000000"/>
              </a:solidFill>
              <a:latin typeface="Calibri" charset="0"/>
              <a:ea typeface="MS PGothic" charset="0"/>
            </a:endParaRPr>
          </a:p>
          <a:p>
            <a:pPr lvl="1"/>
            <a:r>
              <a:rPr lang="en-US" sz="2900" dirty="0">
                <a:solidFill>
                  <a:srgbClr val="000000"/>
                </a:solidFill>
                <a:latin typeface="Calibri" charset="0"/>
                <a:ea typeface="MS PGothic" charset="0"/>
              </a:rPr>
              <a:t>Yet, popular sovereignty had one fatal defect:</a:t>
            </a:r>
          </a:p>
          <a:p>
            <a:pPr lvl="2"/>
            <a:r>
              <a:rPr lang="en-US" sz="2900" dirty="0">
                <a:solidFill>
                  <a:srgbClr val="000000"/>
                </a:solidFill>
                <a:latin typeface="Calibri" charset="0"/>
                <a:ea typeface="MS PGothic" charset="0"/>
              </a:rPr>
              <a:t>Might spread blight of slavery</a:t>
            </a:r>
          </a:p>
          <a:p>
            <a:endParaRPr lang="en-US" dirty="0">
              <a:solidFill>
                <a:srgbClr val="000000"/>
              </a:solidFill>
              <a:latin typeface="Calibri" charset="0"/>
              <a:ea typeface="MS PGothic" charset="0"/>
            </a:endParaRPr>
          </a:p>
        </p:txBody>
      </p:sp>
    </p:spTree>
    <p:extLst>
      <p:ext uri="{BB962C8B-B14F-4D97-AF65-F5344CB8AC3E}">
        <p14:creationId xmlns:p14="http://schemas.microsoft.com/office/powerpoint/2010/main" val="1787021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Election of 1848</a:t>
            </a:r>
            <a:endParaRPr lang="en-US" dirty="0"/>
          </a:p>
        </p:txBody>
      </p:sp>
      <p:sp>
        <p:nvSpPr>
          <p:cNvPr id="3" name="Content Placeholder 2"/>
          <p:cNvSpPr>
            <a:spLocks noGrp="1"/>
          </p:cNvSpPr>
          <p:nvPr>
            <p:ph idx="1"/>
          </p:nvPr>
        </p:nvSpPr>
        <p:spPr>
          <a:xfrm>
            <a:off x="457200" y="1600200"/>
            <a:ext cx="8229600" cy="4881347"/>
          </a:xfrm>
        </p:spPr>
        <p:txBody>
          <a:bodyPr>
            <a:normAutofit fontScale="85000" lnSpcReduction="10000"/>
          </a:bodyPr>
          <a:lstStyle/>
          <a:p>
            <a:r>
              <a:rPr lang="en-US" dirty="0" smtClean="0"/>
              <a:t>Whigs nominate Zachary Taylor</a:t>
            </a:r>
          </a:p>
          <a:p>
            <a:pPr lvl="1"/>
            <a:r>
              <a:rPr lang="en-US" dirty="0" smtClean="0"/>
              <a:t>Hero of Buena Vista</a:t>
            </a:r>
          </a:p>
          <a:p>
            <a:pPr lvl="1"/>
            <a:r>
              <a:rPr lang="en-US" dirty="0" smtClean="0"/>
              <a:t>Avoids major </a:t>
            </a:r>
            <a:r>
              <a:rPr lang="en-US" dirty="0" smtClean="0"/>
              <a:t>issues (wou</a:t>
            </a:r>
            <a:r>
              <a:rPr lang="en-US" dirty="0" smtClean="0"/>
              <a:t>ldn’t commit himself on issue of slavery’s extension)</a:t>
            </a:r>
          </a:p>
          <a:p>
            <a:pPr marL="457200" lvl="1" indent="0">
              <a:buNone/>
            </a:pPr>
            <a:endParaRPr lang="en-US" dirty="0" smtClean="0"/>
          </a:p>
          <a:p>
            <a:r>
              <a:rPr lang="en-US" dirty="0" smtClean="0"/>
              <a:t>Abolitionists create Free Soil Party</a:t>
            </a:r>
          </a:p>
          <a:p>
            <a:pPr lvl="1"/>
            <a:r>
              <a:rPr lang="en-US" dirty="0" smtClean="0"/>
              <a:t>No expansion of slavery, </a:t>
            </a:r>
            <a:r>
              <a:rPr lang="en-US" dirty="0" smtClean="0"/>
              <a:t>federal aid for internal </a:t>
            </a:r>
            <a:r>
              <a:rPr lang="en-US" dirty="0" smtClean="0"/>
              <a:t>improvements, free </a:t>
            </a:r>
            <a:r>
              <a:rPr lang="en-US" dirty="0" smtClean="0"/>
              <a:t>government homesteads </a:t>
            </a:r>
            <a:r>
              <a:rPr lang="en-US" dirty="0" smtClean="0"/>
              <a:t>for settlers</a:t>
            </a:r>
          </a:p>
          <a:p>
            <a:pPr lvl="1"/>
            <a:r>
              <a:rPr lang="en-US" dirty="0" smtClean="0"/>
              <a:t>Nominate Martin Van </a:t>
            </a:r>
            <a:r>
              <a:rPr lang="en-US" dirty="0" smtClean="0"/>
              <a:t>Buren</a:t>
            </a:r>
          </a:p>
          <a:p>
            <a:pPr marL="457200" lvl="1" indent="0">
              <a:buNone/>
            </a:pPr>
            <a:endParaRPr lang="en-US" dirty="0" smtClean="0"/>
          </a:p>
          <a:p>
            <a:r>
              <a:rPr lang="en-US" dirty="0" smtClean="0"/>
              <a:t>Major parties don’t address slavery</a:t>
            </a:r>
          </a:p>
          <a:p>
            <a:pPr lvl="1"/>
            <a:r>
              <a:rPr lang="en-US" dirty="0" smtClean="0"/>
              <a:t>Taylor wins by small margin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dirty="0"/>
              <a:t>Election of 1848</a:t>
            </a:r>
            <a:endParaRPr lang="en-US" dirty="0">
              <a:solidFill>
                <a:srgbClr val="000000"/>
              </a:solidFill>
              <a:latin typeface="Calibri" charset="0"/>
              <a:ea typeface="MS PGothic" charset="0"/>
            </a:endParaRPr>
          </a:p>
        </p:txBody>
      </p:sp>
      <p:sp>
        <p:nvSpPr>
          <p:cNvPr id="14339" name="Content Placeholder 2"/>
          <p:cNvSpPr>
            <a:spLocks noGrp="1"/>
          </p:cNvSpPr>
          <p:nvPr>
            <p:ph idx="1"/>
          </p:nvPr>
        </p:nvSpPr>
        <p:spPr/>
        <p:txBody>
          <a:bodyPr>
            <a:normAutofit lnSpcReduction="10000"/>
          </a:bodyPr>
          <a:lstStyle/>
          <a:p>
            <a:r>
              <a:rPr lang="en-US" dirty="0">
                <a:solidFill>
                  <a:srgbClr val="000000"/>
                </a:solidFill>
                <a:latin typeface="Calibri" charset="0"/>
                <a:ea typeface="MS PGothic" charset="0"/>
              </a:rPr>
              <a:t>Taylor</a:t>
            </a:r>
            <a:r>
              <a:rPr lang="fr-FR" altLang="ja-JP" dirty="0">
                <a:solidFill>
                  <a:srgbClr val="000000"/>
                </a:solidFill>
                <a:latin typeface="Calibri" charset="0"/>
                <a:ea typeface="MS PGothic" charset="0"/>
              </a:rPr>
              <a:t>'</a:t>
            </a:r>
            <a:r>
              <a:rPr lang="en-US" dirty="0">
                <a:solidFill>
                  <a:srgbClr val="000000"/>
                </a:solidFill>
                <a:latin typeface="Calibri" charset="0"/>
                <a:ea typeface="MS PGothic" charset="0"/>
              </a:rPr>
              <a:t>s wartime popularity:</a:t>
            </a:r>
          </a:p>
          <a:p>
            <a:pPr lvl="1"/>
            <a:r>
              <a:rPr lang="en-US" dirty="0">
                <a:solidFill>
                  <a:srgbClr val="000000"/>
                </a:solidFill>
                <a:latin typeface="Calibri" charset="0"/>
                <a:ea typeface="MS PGothic" charset="0"/>
              </a:rPr>
              <a:t>1,360,967 popular and 163 electoral </a:t>
            </a:r>
            <a:r>
              <a:rPr lang="en-US" dirty="0" smtClean="0">
                <a:solidFill>
                  <a:srgbClr val="000000"/>
                </a:solidFill>
                <a:latin typeface="Calibri" charset="0"/>
                <a:ea typeface="MS PGothic" charset="0"/>
              </a:rPr>
              <a:t>votes</a:t>
            </a:r>
          </a:p>
          <a:p>
            <a:pPr marL="457200" lvl="1" indent="0">
              <a:buNone/>
            </a:pPr>
            <a:endParaRPr lang="en-US" dirty="0">
              <a:solidFill>
                <a:srgbClr val="000000"/>
              </a:solidFill>
              <a:latin typeface="Calibri" charset="0"/>
              <a:ea typeface="MS PGothic" charset="0"/>
            </a:endParaRPr>
          </a:p>
          <a:p>
            <a:r>
              <a:rPr lang="en-US" dirty="0">
                <a:solidFill>
                  <a:srgbClr val="000000"/>
                </a:solidFill>
                <a:latin typeface="Calibri" charset="0"/>
                <a:ea typeface="MS PGothic" charset="0"/>
              </a:rPr>
              <a:t>Cass:</a:t>
            </a:r>
          </a:p>
          <a:p>
            <a:pPr lvl="1"/>
            <a:r>
              <a:rPr lang="en-US" dirty="0">
                <a:solidFill>
                  <a:srgbClr val="000000"/>
                </a:solidFill>
                <a:latin typeface="Calibri" charset="0"/>
                <a:ea typeface="MS PGothic" charset="0"/>
              </a:rPr>
              <a:t>1,222,342 popular and 127 electoral </a:t>
            </a:r>
            <a:r>
              <a:rPr lang="en-US" dirty="0" smtClean="0">
                <a:solidFill>
                  <a:srgbClr val="000000"/>
                </a:solidFill>
                <a:latin typeface="Calibri" charset="0"/>
                <a:ea typeface="MS PGothic" charset="0"/>
              </a:rPr>
              <a:t>votes</a:t>
            </a:r>
          </a:p>
          <a:p>
            <a:pPr marL="457200" lvl="1" indent="0">
              <a:buNone/>
            </a:pPr>
            <a:endParaRPr lang="en-US" dirty="0">
              <a:solidFill>
                <a:srgbClr val="000000"/>
              </a:solidFill>
              <a:latin typeface="Calibri" charset="0"/>
              <a:ea typeface="MS PGothic" charset="0"/>
            </a:endParaRPr>
          </a:p>
          <a:p>
            <a:r>
              <a:rPr lang="en-US" dirty="0">
                <a:solidFill>
                  <a:srgbClr val="000000"/>
                </a:solidFill>
                <a:latin typeface="Calibri" charset="0"/>
                <a:ea typeface="MS PGothic" charset="0"/>
              </a:rPr>
              <a:t>Van Buren</a:t>
            </a:r>
          </a:p>
          <a:p>
            <a:pPr lvl="1"/>
            <a:r>
              <a:rPr lang="en-US" dirty="0">
                <a:solidFill>
                  <a:srgbClr val="000000"/>
                </a:solidFill>
                <a:latin typeface="Calibri" charset="0"/>
                <a:ea typeface="MS PGothic" charset="0"/>
              </a:rPr>
              <a:t>291,263 ballots and diverted Democratic strength from Cass in critical state of New York</a:t>
            </a:r>
          </a:p>
        </p:txBody>
      </p:sp>
    </p:spTree>
    <p:extLst>
      <p:ext uri="{BB962C8B-B14F-4D97-AF65-F5344CB8AC3E}">
        <p14:creationId xmlns:p14="http://schemas.microsoft.com/office/powerpoint/2010/main" val="474447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ln/>
        </p:spPr>
        <p:txBody>
          <a:bodyPr anchor="t">
            <a:spAutoFit/>
          </a:bodyPr>
          <a:lstStyle/>
          <a:p>
            <a:r>
              <a:rPr lang="en-US"/>
              <a:t>General Zachary Taylor (1784–1850)</a:t>
            </a:r>
          </a:p>
        </p:txBody>
      </p:sp>
      <p:sp>
        <p:nvSpPr>
          <p:cNvPr id="6" name="Content Placeholder 5"/>
          <p:cNvSpPr>
            <a:spLocks noGrp="1"/>
          </p:cNvSpPr>
          <p:nvPr>
            <p:ph idx="1"/>
          </p:nvPr>
        </p:nvSpPr>
        <p:spPr/>
        <p:txBody>
          <a:bodyPr/>
          <a:lstStyle/>
          <a:p>
            <a:endParaRPr lang="en-US"/>
          </a:p>
        </p:txBody>
      </p:sp>
      <p:sp>
        <p:nvSpPr>
          <p:cNvPr id="530435" name="Rectangle 3"/>
          <p:cNvSpPr>
            <a:spLocks noGrp="1" noChangeAspect="1" noChangeArrowheads="1"/>
          </p:cNvSpPr>
          <p:nvPr>
            <p:ph type="body" sz="half" idx="2"/>
          </p:nvPr>
        </p:nvSpPr>
        <p:spPr>
          <a:noFill/>
          <a:ln/>
        </p:spPr>
        <p:txBody>
          <a:bodyPr anchor="t">
            <a:normAutofit/>
          </a:bodyPr>
          <a:lstStyle/>
          <a:p>
            <a:r>
              <a:rPr lang="en-US"/>
              <a:t>This Democratic campaign cartoon of 1848 charges that Taylor’s reputation rested on Mexican skulls.</a:t>
            </a:r>
          </a:p>
        </p:txBody>
      </p:sp>
      <p:sp>
        <p:nvSpPr>
          <p:cNvPr id="530436"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Collection of The New-York Historical Society</a:t>
            </a:r>
          </a:p>
        </p:txBody>
      </p:sp>
      <p:pic>
        <p:nvPicPr>
          <p:cNvPr id="530438" name="Picture 6" descr="kennedy_13e_ch18_p391a"/>
          <p:cNvPicPr>
            <a:picLocks noChangeAspect="1" noChangeArrowheads="1"/>
          </p:cNvPicPr>
          <p:nvPr/>
        </p:nvPicPr>
        <p:blipFill>
          <a:blip r:embed="rId2"/>
          <a:srcRect/>
          <a:stretch>
            <a:fillRect/>
          </a:stretch>
        </p:blipFill>
        <p:spPr bwMode="auto">
          <a:xfrm>
            <a:off x="4387850" y="395288"/>
            <a:ext cx="3819525" cy="5564187"/>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49ers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Gold </a:t>
            </a:r>
            <a:r>
              <a:rPr lang="en-US" dirty="0" smtClean="0"/>
              <a:t>discovered near Sutter’s Mill, California </a:t>
            </a:r>
            <a:r>
              <a:rPr lang="en-US" dirty="0" smtClean="0"/>
              <a:t>in 1848</a:t>
            </a:r>
          </a:p>
          <a:p>
            <a:pPr lvl="1"/>
            <a:r>
              <a:rPr lang="en-US" dirty="0" smtClean="0"/>
              <a:t>Thousands flood into </a:t>
            </a:r>
            <a:r>
              <a:rPr lang="en-US" dirty="0" smtClean="0"/>
              <a:t>state</a:t>
            </a:r>
            <a:endParaRPr lang="en-US" dirty="0" smtClean="0"/>
          </a:p>
          <a:p>
            <a:pPr lvl="1"/>
            <a:r>
              <a:rPr lang="en-US" dirty="0" smtClean="0"/>
              <a:t>Few strike </a:t>
            </a:r>
            <a:r>
              <a:rPr lang="en-US" dirty="0" smtClean="0"/>
              <a:t>gold</a:t>
            </a:r>
          </a:p>
          <a:p>
            <a:pPr lvl="1"/>
            <a:r>
              <a:rPr lang="en-US" dirty="0">
                <a:solidFill>
                  <a:srgbClr val="000000"/>
                </a:solidFill>
                <a:latin typeface="Calibri" charset="0"/>
                <a:ea typeface="MS PGothic" charset="0"/>
              </a:rPr>
              <a:t>Most reliable profits made by those who mined the miners:</a:t>
            </a:r>
          </a:p>
          <a:p>
            <a:pPr lvl="2"/>
            <a:r>
              <a:rPr lang="en-US" dirty="0">
                <a:solidFill>
                  <a:srgbClr val="000000"/>
                </a:solidFill>
                <a:latin typeface="Calibri" charset="0"/>
                <a:ea typeface="MS PGothic" charset="0"/>
              </a:rPr>
              <a:t>Charged outrageous rates for laundry &amp; other services</a:t>
            </a:r>
          </a:p>
          <a:p>
            <a:pPr lvl="1"/>
            <a:endParaRPr lang="en-US" dirty="0" smtClean="0"/>
          </a:p>
          <a:p>
            <a:r>
              <a:rPr lang="en-US" dirty="0" smtClean="0"/>
              <a:t>California drafts Constitution	</a:t>
            </a:r>
          </a:p>
          <a:p>
            <a:pPr lvl="1"/>
            <a:r>
              <a:rPr lang="en-US" dirty="0" smtClean="0"/>
              <a:t>Applies for statehood as a free state</a:t>
            </a:r>
          </a:p>
          <a:p>
            <a:pPr lvl="1"/>
            <a:r>
              <a:rPr lang="en-US" dirty="0" smtClean="0"/>
              <a:t>Issues?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ln/>
        </p:spPr>
        <p:txBody>
          <a:bodyPr anchor="t">
            <a:spAutoFit/>
          </a:bodyPr>
          <a:lstStyle/>
          <a:p>
            <a:r>
              <a:rPr lang="en-US"/>
              <a:t>California Gold Rush Country</a:t>
            </a:r>
          </a:p>
        </p:txBody>
      </p:sp>
      <p:sp>
        <p:nvSpPr>
          <p:cNvPr id="6" name="Content Placeholder 5"/>
          <p:cNvSpPr>
            <a:spLocks noGrp="1"/>
          </p:cNvSpPr>
          <p:nvPr>
            <p:ph idx="1"/>
          </p:nvPr>
        </p:nvSpPr>
        <p:spPr/>
        <p:txBody>
          <a:bodyPr/>
          <a:lstStyle/>
          <a:p>
            <a:endParaRPr lang="en-US"/>
          </a:p>
        </p:txBody>
      </p:sp>
      <p:sp>
        <p:nvSpPr>
          <p:cNvPr id="531459" name="Rectangle 3"/>
          <p:cNvSpPr>
            <a:spLocks noGrp="1" noChangeAspect="1" noChangeArrowheads="1"/>
          </p:cNvSpPr>
          <p:nvPr>
            <p:ph type="body" sz="half" idx="2"/>
          </p:nvPr>
        </p:nvSpPr>
        <p:spPr>
          <a:noFill/>
          <a:ln/>
        </p:spPr>
        <p:txBody>
          <a:bodyPr anchor="t">
            <a:normAutofit/>
          </a:bodyPr>
          <a:lstStyle/>
          <a:p>
            <a:r>
              <a:rPr lang="en-US"/>
              <a:t>Miners from all over the world swarmed over the rivers that drained the western slope of California’s Sierra Nevada. Their nationalities and religions, their languages and their ways of life, are recorded in the colorful place names they left behind.</a:t>
            </a:r>
          </a:p>
        </p:txBody>
      </p:sp>
      <p:sp>
        <p:nvSpPr>
          <p:cNvPr id="531460" name="Rectangle 4"/>
          <p:cNvSpPr>
            <a:spLocks noChangeArrowheads="1"/>
          </p:cNvSpPr>
          <p:nvPr/>
        </p:nvSpPr>
        <p:spPr bwMode="auto">
          <a:xfrm>
            <a:off x="2457450" y="6518275"/>
            <a:ext cx="6615113" cy="244475"/>
          </a:xfrm>
          <a:prstGeom prst="rect">
            <a:avLst/>
          </a:prstGeom>
          <a:noFill/>
          <a:ln w="9525">
            <a:noFill/>
            <a:miter lim="800000"/>
            <a:headEnd/>
            <a:tailEnd/>
          </a:ln>
          <a:effectLst/>
        </p:spPr>
        <p:txBody>
          <a:bodyPr>
            <a:prstTxWarp prst="textNoShape">
              <a:avLst/>
            </a:prstTxWarp>
            <a:spAutoFit/>
          </a:bodyPr>
          <a:lstStyle/>
          <a:p>
            <a:pPr algn="r"/>
            <a:r>
              <a:rPr lang="en-US" sz="1000">
                <a:ea typeface="Arial" pitchFamily="-65" charset="0"/>
                <a:cs typeface="Arial" pitchFamily="-65" charset="0"/>
              </a:rPr>
              <a:t>Copyright (c) Houghton Mifflin Company. All Rights Reserved.</a:t>
            </a:r>
          </a:p>
        </p:txBody>
      </p:sp>
      <p:pic>
        <p:nvPicPr>
          <p:cNvPr id="531462" name="Picture 6" descr="kennedy_13e_ch18_p392a"/>
          <p:cNvPicPr>
            <a:picLocks noChangeAspect="1" noChangeArrowheads="1"/>
          </p:cNvPicPr>
          <p:nvPr/>
        </p:nvPicPr>
        <p:blipFill>
          <a:blip r:embed="rId2"/>
          <a:srcRect/>
          <a:stretch>
            <a:fillRect/>
          </a:stretch>
        </p:blipFill>
        <p:spPr bwMode="auto">
          <a:xfrm>
            <a:off x="4213225" y="361950"/>
            <a:ext cx="3994150" cy="5372100"/>
          </a:xfrm>
          <a:prstGeom prst="rect">
            <a:avLst/>
          </a:prstGeom>
          <a:noFill/>
          <a:ln w="12700">
            <a:solidFill>
              <a:srgbClr val="000000"/>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836</TotalTime>
  <Words>1636</Words>
  <Application>Microsoft Macintosh PowerPoint</Application>
  <PresentationFormat>On-screen Show (4:3)</PresentationFormat>
  <Paragraphs>262</Paragraphs>
  <Slides>32</Slides>
  <Notes>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Chapter 18</vt:lpstr>
      <vt:lpstr>Popular Sovereignty</vt:lpstr>
      <vt:lpstr>Popular Sovereignty</vt:lpstr>
      <vt:lpstr>Popular Sovereignty</vt:lpstr>
      <vt:lpstr>Election of 1848</vt:lpstr>
      <vt:lpstr>Election of 1848</vt:lpstr>
      <vt:lpstr>General Zachary Taylor (1784–1850)</vt:lpstr>
      <vt:lpstr>49ers</vt:lpstr>
      <vt:lpstr>California Gold Rush Country</vt:lpstr>
      <vt:lpstr>Sectional Balance</vt:lpstr>
      <vt:lpstr>Harriet Tubman, Premier Assistant of Runaway Slaves</vt:lpstr>
      <vt:lpstr>Twilight of the Senate Giants</vt:lpstr>
      <vt:lpstr>Deadlock on Capitol Hill</vt:lpstr>
      <vt:lpstr>Breaking the Logjam</vt:lpstr>
      <vt:lpstr>PowerPoint Presentation</vt:lpstr>
      <vt:lpstr>Compromise of 1850 (NORTH)</vt:lpstr>
      <vt:lpstr>PowerPoint Presentation</vt:lpstr>
      <vt:lpstr>Compromise of 1850 (SOUTH)</vt:lpstr>
      <vt:lpstr>Fugitive Slave Act</vt:lpstr>
      <vt:lpstr>Slavery After the Compromise of 1850</vt:lpstr>
      <vt:lpstr>Defeat of the Whigs</vt:lpstr>
      <vt:lpstr>Defeat of the Whigs</vt:lpstr>
      <vt:lpstr>The Stirrings of Empire</vt:lpstr>
      <vt:lpstr>Cuba</vt:lpstr>
      <vt:lpstr>Asia</vt:lpstr>
      <vt:lpstr>Pacific Railroad </vt:lpstr>
      <vt:lpstr>The Gadsden Purchase, 1853</vt:lpstr>
      <vt:lpstr>Kansas-Nebraska</vt:lpstr>
      <vt:lpstr>Kansas and Nebraska, 1854</vt:lpstr>
      <vt:lpstr>PowerPoint Presentation</vt:lpstr>
      <vt:lpstr>Consequences</vt:lpstr>
      <vt:lpstr>The Legal Status of Slavery, from the Revolution to the Civil War</vt:lpstr>
    </vt:vector>
  </TitlesOfParts>
  <Company>Greene County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Brian Fahey</dc:creator>
  <cp:lastModifiedBy>Gail Harris</cp:lastModifiedBy>
  <cp:revision>15</cp:revision>
  <dcterms:created xsi:type="dcterms:W3CDTF">2011-11-01T00:34:52Z</dcterms:created>
  <dcterms:modified xsi:type="dcterms:W3CDTF">2015-11-11T15:25:16Z</dcterms:modified>
</cp:coreProperties>
</file>