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77" r:id="rId3"/>
    <p:sldId id="278" r:id="rId4"/>
    <p:sldId id="279" r:id="rId5"/>
    <p:sldId id="257" r:id="rId6"/>
    <p:sldId id="258" r:id="rId7"/>
    <p:sldId id="259" r:id="rId8"/>
    <p:sldId id="260" r:id="rId9"/>
    <p:sldId id="273" r:id="rId10"/>
    <p:sldId id="280" r:id="rId11"/>
    <p:sldId id="281" r:id="rId12"/>
    <p:sldId id="282" r:id="rId13"/>
    <p:sldId id="283" r:id="rId14"/>
    <p:sldId id="284" r:id="rId15"/>
    <p:sldId id="285" r:id="rId16"/>
    <p:sldId id="261" r:id="rId17"/>
    <p:sldId id="286" r:id="rId18"/>
    <p:sldId id="263" r:id="rId19"/>
    <p:sldId id="275" r:id="rId20"/>
    <p:sldId id="287" r:id="rId21"/>
    <p:sldId id="288" r:id="rId22"/>
    <p:sldId id="264" r:id="rId23"/>
    <p:sldId id="262" r:id="rId24"/>
    <p:sldId id="265" r:id="rId25"/>
    <p:sldId id="266" r:id="rId26"/>
    <p:sldId id="267" r:id="rId27"/>
    <p:sldId id="268" r:id="rId28"/>
    <p:sldId id="269" r:id="rId29"/>
    <p:sldId id="274" r:id="rId30"/>
    <p:sldId id="270" r:id="rId31"/>
    <p:sldId id="271" r:id="rId32"/>
    <p:sldId id="272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4B21-D38E-2D48-B8F8-9B114CA6B1CA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6312-76AB-5744-B1E8-F1D40517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F5F0FB5-16DF-AB48-93BF-E9E6C8A56A35}" type="slidenum">
              <a:rPr lang="en-US" sz="1200">
                <a:latin typeface="Arial Narrow" charset="0"/>
              </a:rPr>
              <a:pPr eaLnBrk="1" hangingPunct="1"/>
              <a:t>2</a:t>
            </a:fld>
            <a:endParaRPr lang="en-US" sz="1200">
              <a:latin typeface="Arial Narrow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65DA64-054B-8541-8124-35AAE87C08DC}" type="slidenum">
              <a:rPr lang="en-US" sz="1200">
                <a:latin typeface="Arial Narrow" charset="0"/>
              </a:rPr>
              <a:pPr eaLnBrk="1" hangingPunct="1"/>
              <a:t>15</a:t>
            </a:fld>
            <a:endParaRPr lang="en-US" sz="1200">
              <a:latin typeface="Arial Narrow" charset="0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75FC74-53D8-C84D-AD1C-F6520A8CBE28}" type="slidenum">
              <a:rPr lang="en-US" sz="1200">
                <a:latin typeface="Arial Narrow" charset="0"/>
              </a:rPr>
              <a:pPr eaLnBrk="1" hangingPunct="1"/>
              <a:t>17</a:t>
            </a:fld>
            <a:endParaRPr lang="en-US" sz="1200">
              <a:latin typeface="Arial Narrow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E6C22-6E73-4A49-8D7E-C0C0BC6C4A0A}" type="slidenum">
              <a:rPr/>
              <a:pPr/>
              <a:t>19</a:t>
            </a:fld>
            <a:endParaRPr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07031A-A82F-B243-9922-6441E64974E1}" type="slidenum">
              <a:rPr lang="en-US" sz="1200">
                <a:latin typeface="Arial Narrow" charset="0"/>
              </a:rPr>
              <a:pPr eaLnBrk="1" hangingPunct="1"/>
              <a:t>20</a:t>
            </a:fld>
            <a:endParaRPr lang="en-US" sz="1200">
              <a:latin typeface="Arial Narrow" charset="0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5B540A-9711-9247-92FC-D800802450D5}" type="slidenum">
              <a:rPr lang="en-US" sz="1200">
                <a:latin typeface="Arial Narrow" charset="0"/>
              </a:rPr>
              <a:pPr eaLnBrk="1" hangingPunct="1"/>
              <a:t>21</a:t>
            </a:fld>
            <a:endParaRPr lang="en-US" sz="1200">
              <a:latin typeface="Arial Narrow" charset="0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AB979-0DFD-1946-A60F-A19AE7F4A040}" type="slidenum">
              <a:rPr/>
              <a:pPr/>
              <a:t>29</a:t>
            </a:fld>
            <a:endParaRPr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6C71B-0813-9F4C-BA2A-8671B1A04FE6}" type="slidenum">
              <a:rPr/>
              <a:pPr/>
              <a:t>33</a:t>
            </a:fld>
            <a:endParaRPr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0FE850-C227-7C44-B970-13AAB81EC423}" type="slidenum">
              <a:rPr lang="en-US" sz="1200">
                <a:latin typeface="Arial Narrow" charset="0"/>
              </a:rPr>
              <a:pPr eaLnBrk="1" hangingPunct="1"/>
              <a:t>3</a:t>
            </a:fld>
            <a:endParaRPr lang="en-US" sz="1200">
              <a:latin typeface="Arial Narrow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7BD981-0EF4-524A-B053-3C56581D8EAE}" type="slidenum">
              <a:rPr lang="en-US" sz="1200">
                <a:latin typeface="Arial Narrow" charset="0"/>
              </a:rPr>
              <a:pPr eaLnBrk="1" hangingPunct="1"/>
              <a:t>4</a:t>
            </a:fld>
            <a:endParaRPr lang="en-US" sz="1200">
              <a:latin typeface="Arial Narrow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583BE-C3BC-E04D-A567-2FC514AD0200}" type="slidenum">
              <a:rPr/>
              <a:pPr/>
              <a:t>9</a:t>
            </a:fld>
            <a:endParaRPr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457722-1B42-8B41-9C46-C351AAAA3F74}" type="slidenum">
              <a:rPr lang="en-US" sz="1200">
                <a:latin typeface="Arial Narrow" charset="0"/>
              </a:rPr>
              <a:pPr eaLnBrk="1" hangingPunct="1"/>
              <a:t>10</a:t>
            </a:fld>
            <a:endParaRPr lang="en-US" sz="1200">
              <a:latin typeface="Arial Narrow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179FE2-1066-2047-84F9-F3D264B2528E}" type="slidenum">
              <a:rPr lang="en-US" sz="1200">
                <a:latin typeface="Arial Narrow" charset="0"/>
              </a:rPr>
              <a:pPr eaLnBrk="1" hangingPunct="1"/>
              <a:t>11</a:t>
            </a:fld>
            <a:endParaRPr lang="en-US" sz="1200">
              <a:latin typeface="Arial Narrow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323E1F9-31F0-9A4C-9218-EF8EAE8FF6ED}" type="slidenum">
              <a:rPr lang="en-US" sz="1200">
                <a:latin typeface="Arial Narrow" charset="0"/>
              </a:rPr>
              <a:pPr eaLnBrk="1" hangingPunct="1"/>
              <a:t>12</a:t>
            </a:fld>
            <a:endParaRPr lang="en-US" sz="1200">
              <a:latin typeface="Arial Narrow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1F13FDE-9806-5642-BB01-1102B945714F}" type="slidenum">
              <a:rPr lang="en-US" sz="1200">
                <a:latin typeface="Arial Narrow" charset="0"/>
              </a:rPr>
              <a:pPr eaLnBrk="1" hangingPunct="1"/>
              <a:t>13</a:t>
            </a:fld>
            <a:endParaRPr lang="en-US" sz="1200">
              <a:latin typeface="Arial Narrow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426FF30-38DE-8945-8535-D5E99E0B7568}" type="slidenum">
              <a:rPr lang="en-US" sz="1200">
                <a:latin typeface="Arial Narrow" charset="0"/>
              </a:rPr>
              <a:pPr eaLnBrk="1" hangingPunct="1"/>
              <a:t>14</a:t>
            </a:fld>
            <a:endParaRPr lang="en-US" sz="1200">
              <a:latin typeface="Arial Narrow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7631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7501E-81C5-9740-A6E8-080A970F6048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393D-3525-564A-87C9-155BC3AA3E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Manifest Destiny and its Legacy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 Question of Texas</a:t>
            </a:r>
            <a:endParaRPr lang="en-US" sz="48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rangler" charset="0"/>
            </a:endParaRPr>
          </a:p>
        </p:txBody>
      </p:sp>
      <p:pic>
        <p:nvPicPr>
          <p:cNvPr id="11267" name="Picture 6" descr="TX Declaration of Indepen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09" y="810921"/>
            <a:ext cx="4883088" cy="5851226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Key Figures in Texas Independence,</a:t>
            </a:r>
            <a:r>
              <a:rPr lang="en-US" sz="40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 1836</a:t>
            </a:r>
          </a:p>
        </p:txBody>
      </p:sp>
      <p:pic>
        <p:nvPicPr>
          <p:cNvPr id="12291" name="Picture 4" descr="Sam Hous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182938" cy="411480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838200" y="55626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Wrangler" pitchFamily="2" charset="0"/>
                <a:ea typeface="+mn-ea"/>
              </a:rPr>
              <a:t>Sam Houston</a:t>
            </a:r>
            <a:br>
              <a:rPr lang="en-US" b="1">
                <a:solidFill>
                  <a:schemeClr val="hlink"/>
                </a:solidFill>
                <a:latin typeface="Wrangler" pitchFamily="2" charset="0"/>
                <a:ea typeface="+mn-ea"/>
              </a:rPr>
            </a:br>
            <a:r>
              <a:rPr lang="en-US" b="1">
                <a:solidFill>
                  <a:schemeClr val="hlink"/>
                </a:solidFill>
                <a:latin typeface="Wrangler" pitchFamily="2" charset="0"/>
                <a:ea typeface="+mn-ea"/>
              </a:rPr>
              <a:t>(1793-1863)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5029200" y="55626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hlink"/>
                </a:solidFill>
                <a:latin typeface="Wrangler" pitchFamily="2" charset="0"/>
                <a:ea typeface="+mn-ea"/>
              </a:rPr>
              <a:t>Steven Austin</a:t>
            </a:r>
            <a:br>
              <a:rPr lang="en-US" b="1">
                <a:solidFill>
                  <a:schemeClr val="hlink"/>
                </a:solidFill>
                <a:latin typeface="Wrangler" pitchFamily="2" charset="0"/>
                <a:ea typeface="+mn-ea"/>
              </a:rPr>
            </a:br>
            <a:r>
              <a:rPr lang="en-US" b="1">
                <a:solidFill>
                  <a:schemeClr val="hlink"/>
                </a:solidFill>
                <a:latin typeface="Wrangler" pitchFamily="2" charset="0"/>
                <a:ea typeface="+mn-ea"/>
              </a:rPr>
              <a:t>(1793-1836)</a:t>
            </a:r>
          </a:p>
        </p:txBody>
      </p:sp>
      <p:pic>
        <p:nvPicPr>
          <p:cNvPr id="12294" name="Picture 8" descr="Steven F Aust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447800"/>
            <a:ext cx="3416300" cy="411480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1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The Republic of Texas</a:t>
            </a:r>
          </a:p>
        </p:txBody>
      </p:sp>
      <p:pic>
        <p:nvPicPr>
          <p:cNvPr id="13315" name="Picture 7" descr="dodsonfl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263775"/>
            <a:ext cx="2514600" cy="936625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texas libert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038600"/>
            <a:ext cx="2527300" cy="1531938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295400"/>
            <a:ext cx="3902075" cy="533400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6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b="1" i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Remember the Alamo!</a:t>
            </a:r>
          </a:p>
        </p:txBody>
      </p:sp>
      <p:pic>
        <p:nvPicPr>
          <p:cNvPr id="14339" name="Picture 3" descr="alam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600200"/>
            <a:ext cx="7959725" cy="4525963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6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Davey Crockett</a:t>
            </a:r>
            <a:r>
              <a:rPr lang="ja-JP" alt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’</a:t>
            </a:r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s Last Stand</a:t>
            </a:r>
          </a:p>
        </p:txBody>
      </p:sp>
      <p:pic>
        <p:nvPicPr>
          <p:cNvPr id="15363" name="Picture 3" descr="b_crockett's_last_sunrise,_battle_of_the_alam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"/>
          <a:stretch>
            <a:fillRect/>
          </a:stretch>
        </p:blipFill>
        <p:spPr bwMode="auto">
          <a:xfrm>
            <a:off x="1905000" y="1828800"/>
            <a:ext cx="5715000" cy="4343400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2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The Battle of the Alamo</a:t>
            </a:r>
          </a:p>
        </p:txBody>
      </p:sp>
      <p:pic>
        <p:nvPicPr>
          <p:cNvPr id="6" name="Picture 4" descr="C:\Documents and Settings\Bill\Desktop\carnes\Carnes_JPG\IMAGES-FINAL_M11\AAETFIV0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14388" y="1276350"/>
            <a:ext cx="7491412" cy="527685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93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 of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Texas signs treaties after </a:t>
            </a:r>
            <a:r>
              <a:rPr lang="en-US" dirty="0" smtClean="0"/>
              <a:t>1838</a:t>
            </a:r>
          </a:p>
          <a:p>
            <a:pPr lvl="1"/>
            <a:r>
              <a:rPr lang="en-US" dirty="0" smtClean="0"/>
              <a:t>Hoped to secure a defensive shield of protection</a:t>
            </a:r>
            <a:endParaRPr lang="en-US" dirty="0" smtClean="0"/>
          </a:p>
          <a:p>
            <a:pPr lvl="1"/>
            <a:r>
              <a:rPr lang="en-US" dirty="0" smtClean="0"/>
              <a:t>France, Holland, Belgium</a:t>
            </a:r>
          </a:p>
          <a:p>
            <a:pPr lvl="1"/>
            <a:r>
              <a:rPr lang="en-US" dirty="0" smtClean="0"/>
              <a:t>A concern for the U.S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Fears of a British alliance</a:t>
            </a:r>
          </a:p>
          <a:p>
            <a:pPr lvl="1"/>
            <a:r>
              <a:rPr lang="en-US" dirty="0" smtClean="0"/>
              <a:t>Would undermine Monroe Doctrine</a:t>
            </a:r>
          </a:p>
          <a:p>
            <a:pPr lvl="1"/>
            <a:r>
              <a:rPr lang="en-US" dirty="0" smtClean="0"/>
              <a:t>Undercut Southern </a:t>
            </a:r>
            <a:r>
              <a:rPr lang="en-US" dirty="0" smtClean="0"/>
              <a:t>cotton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Stand-still</a:t>
            </a:r>
          </a:p>
          <a:p>
            <a:pPr lvl="1"/>
            <a:r>
              <a:rPr lang="en-US" dirty="0" smtClean="0"/>
              <a:t>North wants no expansion of “</a:t>
            </a:r>
            <a:r>
              <a:rPr lang="en-US" dirty="0" err="1" smtClean="0"/>
              <a:t>slavocracy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Annexation would likely cause war with Mexico</a:t>
            </a:r>
          </a:p>
          <a:p>
            <a:pPr lvl="1"/>
            <a:r>
              <a:rPr lang="en-US" dirty="0" smtClean="0"/>
              <a:t>Britain supports independent Texas</a:t>
            </a:r>
          </a:p>
          <a:p>
            <a:pPr lvl="1"/>
            <a:r>
              <a:rPr lang="en-US" dirty="0" smtClean="0"/>
              <a:t>Texas would boost cotton production, and territory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Overland Immigration to the West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3048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1313" indent="-341313"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sz="3200" dirty="0">
                <a:ea typeface="+mn-ea"/>
              </a:rPr>
              <a:t>Between 1840 and </a:t>
            </a:r>
            <a:br>
              <a:rPr lang="en-US" sz="3200" dirty="0">
                <a:ea typeface="+mn-ea"/>
              </a:rPr>
            </a:br>
            <a:r>
              <a:rPr lang="en-US" sz="3200" dirty="0">
                <a:ea typeface="+mn-ea"/>
              </a:rPr>
              <a:t>1860, more than</a:t>
            </a:r>
            <a:br>
              <a:rPr lang="en-US" sz="3200" dirty="0">
                <a:ea typeface="+mn-ea"/>
              </a:rPr>
            </a:br>
            <a:r>
              <a:rPr lang="en-US" sz="3200" dirty="0">
                <a:ea typeface="+mn-ea"/>
              </a:rPr>
              <a:t>250,000 people </a:t>
            </a:r>
            <a:br>
              <a:rPr lang="en-US" sz="3200" dirty="0">
                <a:ea typeface="+mn-ea"/>
              </a:rPr>
            </a:br>
            <a:r>
              <a:rPr lang="en-US" sz="3200" dirty="0">
                <a:ea typeface="+mn-ea"/>
              </a:rPr>
              <a:t>made the trek</a:t>
            </a:r>
            <a:br>
              <a:rPr lang="en-US" sz="3200" dirty="0">
                <a:ea typeface="+mn-ea"/>
              </a:rPr>
            </a:br>
            <a:r>
              <a:rPr lang="en-US" sz="3200" dirty="0">
                <a:ea typeface="+mn-ea"/>
              </a:rPr>
              <a:t>westward.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1683" r="11256" b="2350"/>
          <a:stretch>
            <a:fillRect/>
          </a:stretch>
        </p:blipFill>
        <p:spPr bwMode="auto">
          <a:xfrm>
            <a:off x="3962400" y="1871663"/>
            <a:ext cx="4876800" cy="4148137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8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Territory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Stretches from Northern California to 54’ 40’</a:t>
            </a:r>
          </a:p>
          <a:p>
            <a:r>
              <a:rPr lang="en-US" dirty="0" smtClean="0"/>
              <a:t>Claimed by England and U.S. in 1840s</a:t>
            </a:r>
          </a:p>
          <a:p>
            <a:pPr lvl="1"/>
            <a:r>
              <a:rPr lang="en-US" dirty="0" smtClean="0"/>
              <a:t>British colonists and Hudson’s Bay Company control territory north of Columbia River</a:t>
            </a:r>
          </a:p>
          <a:p>
            <a:pPr lvl="1"/>
            <a:r>
              <a:rPr lang="en-US" dirty="0" smtClean="0"/>
              <a:t>Americans populate area south of river, and it had been explored by Lewis and Clark</a:t>
            </a:r>
          </a:p>
          <a:p>
            <a:r>
              <a:rPr lang="en-US" dirty="0" smtClean="0"/>
              <a:t>Thousands of settlers travel west over Oregon Trail in 1840s</a:t>
            </a:r>
          </a:p>
          <a:p>
            <a:pPr lvl="1"/>
            <a:r>
              <a:rPr lang="en-US" dirty="0" smtClean="0"/>
              <a:t>Becomes a major political issue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spAutoFit/>
          </a:bodyPr>
          <a:lstStyle/>
          <a:p>
            <a:r>
              <a:rPr lang="en-US"/>
              <a:t>Fort Vancouver, Oregon Country, c. 1846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526338" name="Rectangle 2"/>
          <p:cNvSpPr>
            <a:spLocks noGrp="1" noChangeAspect="1" noChangeArrowheads="1"/>
          </p:cNvSpPr>
          <p:nvPr>
            <p:ph type="body" sz="half" idx="2"/>
          </p:nvPr>
        </p:nvSpPr>
        <p:spPr>
          <a:noFill/>
          <a:ln/>
        </p:spPr>
        <p:txBody>
          <a:bodyPr>
            <a:normAutofit fontScale="77500" lnSpcReduction="20000"/>
          </a:bodyPr>
          <a:lstStyle/>
          <a:p>
            <a:r>
              <a:rPr lang="en-US"/>
              <a:t>Fort Vancouver, on the Columbia River near its confluence with the Willamette River, was the economic hub of the Oregon Country during the early years of settlement. Founded as a Hudson’s Bay Company fur-trading outpost, the fort was handed over to the Americans when Britain ceded the Oregon Country to the United States in 1846.</a:t>
            </a: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2457450" y="6489700"/>
            <a:ext cx="661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Arial" pitchFamily="-65" charset="0"/>
                <a:cs typeface="Arial" pitchFamily="-65" charset="0"/>
              </a:rPr>
              <a:t>Beinecke Rare Book and Manuscript Library, Yale Collection of Western Americana</a:t>
            </a:r>
          </a:p>
        </p:txBody>
      </p:sp>
      <p:pic>
        <p:nvPicPr>
          <p:cNvPr id="526342" name="Picture 6" descr="kennedy_13e_ch17_p38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81000"/>
            <a:ext cx="6638925" cy="419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86800" cy="7921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4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Trends in Antebellum America:  1810-1860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838200" y="1355725"/>
            <a:ext cx="77724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2400" dirty="0">
                <a:ea typeface="+mn-ea"/>
              </a:rPr>
              <a:t>New intellectual and religious movements.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2400" dirty="0">
                <a:ea typeface="+mn-ea"/>
              </a:rPr>
              <a:t>Social reforms.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2400" dirty="0">
                <a:ea typeface="+mn-ea"/>
              </a:rPr>
              <a:t>Beginnings of the Industrial Revolution in America.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2400" dirty="0">
                <a:ea typeface="+mn-ea"/>
              </a:rPr>
              <a:t>Re-emergence of a second party system and more</a:t>
            </a:r>
            <a:br>
              <a:rPr lang="en-US" sz="2400" dirty="0">
                <a:ea typeface="+mn-ea"/>
              </a:rPr>
            </a:br>
            <a:r>
              <a:rPr lang="en-US" sz="2400" dirty="0">
                <a:ea typeface="+mn-ea"/>
              </a:rPr>
              <a:t>political democratization.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2400" dirty="0">
                <a:ea typeface="+mn-ea"/>
              </a:rPr>
              <a:t>Increase in federal power </a:t>
            </a:r>
            <a:r>
              <a:rPr lang="en-US" sz="2400" dirty="0">
                <a:ea typeface="+mn-ea"/>
                <a:sym typeface="Wingdings" charset="2"/>
              </a:rPr>
              <a:t> Marshall Ct. decisions.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2400" dirty="0">
                <a:ea typeface="+mn-ea"/>
                <a:sym typeface="Wingdings" charset="2"/>
              </a:rPr>
              <a:t>Increase in American nationalism.</a:t>
            </a:r>
          </a:p>
          <a:p>
            <a:pPr marL="457200" indent="-457200">
              <a:spcBef>
                <a:spcPct val="50000"/>
              </a:spcBef>
              <a:buClr>
                <a:srgbClr val="FF9B37"/>
              </a:buClr>
              <a:buFontTx/>
              <a:buAutoNum type="arabicPeriod"/>
              <a:defRPr/>
            </a:pPr>
            <a:r>
              <a:rPr lang="en-US" sz="2400" dirty="0">
                <a:ea typeface="+mn-ea"/>
                <a:sym typeface="Wingdings" charset="2"/>
              </a:rPr>
              <a:t>Further westward expansion</a:t>
            </a:r>
            <a:r>
              <a:rPr lang="en-US" sz="3000" dirty="0">
                <a:ea typeface="+mn-ea"/>
                <a:sym typeface="Wingdings" charset="2"/>
              </a:rPr>
              <a:t>.</a:t>
            </a:r>
            <a:endParaRPr lang="en-US" sz="30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487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86800" cy="10207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b="1" i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The Oregon Trail</a:t>
            </a:r>
            <a:r>
              <a:rPr 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 – Albert Bierstadt, 1869</a:t>
            </a:r>
          </a:p>
        </p:txBody>
      </p:sp>
      <p:pic>
        <p:nvPicPr>
          <p:cNvPr id="18435" name="Picture 3" descr="Albert Bierstadt-The OR Trail-186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"/>
          <a:stretch>
            <a:fillRect/>
          </a:stretch>
        </p:blipFill>
        <p:spPr bwMode="auto">
          <a:xfrm>
            <a:off x="838200" y="1604963"/>
            <a:ext cx="7620000" cy="4567237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1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Trails Westward</a:t>
            </a:r>
          </a:p>
        </p:txBody>
      </p:sp>
      <p:pic>
        <p:nvPicPr>
          <p:cNvPr id="19459" name="Picture 3" descr="wagon_train_photo_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3276600" cy="2625725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map-Routes West-1835-18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562600" cy="5534025"/>
          </a:xfrm>
          <a:noFill/>
          <a:ln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16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of 1844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Henry Clay</a:t>
            </a:r>
          </a:p>
          <a:p>
            <a:pPr lvl="1"/>
            <a:r>
              <a:rPr lang="en-US" dirty="0" smtClean="0"/>
              <a:t>Popular Whig</a:t>
            </a:r>
          </a:p>
          <a:p>
            <a:pPr lvl="1"/>
            <a:r>
              <a:rPr lang="en-US" dirty="0" smtClean="0"/>
              <a:t>Runs on standard Whig platform</a:t>
            </a:r>
          </a:p>
          <a:p>
            <a:pPr lvl="1"/>
            <a:r>
              <a:rPr lang="en-US" dirty="0" smtClean="0"/>
              <a:t>Flip-flops on issue of Texas</a:t>
            </a:r>
          </a:p>
          <a:p>
            <a:r>
              <a:rPr lang="en-US" dirty="0" smtClean="0"/>
              <a:t>James K. Polk</a:t>
            </a:r>
          </a:p>
          <a:p>
            <a:pPr lvl="1"/>
            <a:r>
              <a:rPr lang="en-US" dirty="0" smtClean="0"/>
              <a:t>“dark horse” candidate</a:t>
            </a:r>
          </a:p>
          <a:p>
            <a:pPr lvl="1"/>
            <a:r>
              <a:rPr lang="en-US" dirty="0" smtClean="0"/>
              <a:t>Speaker of the House</a:t>
            </a:r>
          </a:p>
          <a:p>
            <a:pPr lvl="1"/>
            <a:r>
              <a:rPr lang="en-US" dirty="0" smtClean="0"/>
              <a:t>Governor of Tennessee</a:t>
            </a:r>
          </a:p>
          <a:p>
            <a:pPr lvl="1"/>
            <a:r>
              <a:rPr lang="en-US" dirty="0" smtClean="0"/>
              <a:t>Known as “Young Hickory”</a:t>
            </a:r>
          </a:p>
          <a:p>
            <a:pPr lvl="1"/>
            <a:r>
              <a:rPr lang="en-US" dirty="0" smtClean="0"/>
              <a:t>Advocates “Manifest Destiny”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Annexation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K. Polk wins election of 1844.</a:t>
            </a:r>
          </a:p>
          <a:p>
            <a:pPr lvl="1"/>
            <a:r>
              <a:rPr lang="en-US" dirty="0" smtClean="0"/>
              <a:t>“Mandate for manifest destiny”</a:t>
            </a:r>
          </a:p>
          <a:p>
            <a:pPr lvl="1"/>
            <a:r>
              <a:rPr lang="en-US" dirty="0" smtClean="0"/>
              <a:t>Texas invited to become 28</a:t>
            </a:r>
            <a:r>
              <a:rPr lang="en-US" baseline="30000" dirty="0" smtClean="0"/>
              <a:t>th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Mexico protests</a:t>
            </a:r>
          </a:p>
          <a:p>
            <a:pPr lvl="1"/>
            <a:r>
              <a:rPr lang="en-US" dirty="0" smtClean="0"/>
              <a:t>America had stolen Texas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Polk’s Presidency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point plan</a:t>
            </a:r>
          </a:p>
          <a:p>
            <a:pPr lvl="1"/>
            <a:r>
              <a:rPr lang="en-US" dirty="0" smtClean="0"/>
              <a:t>Lower tariff</a:t>
            </a:r>
          </a:p>
          <a:p>
            <a:pPr lvl="1"/>
            <a:r>
              <a:rPr lang="en-US" dirty="0" smtClean="0"/>
              <a:t>Restore independent treasury</a:t>
            </a:r>
          </a:p>
          <a:p>
            <a:pPr lvl="1"/>
            <a:r>
              <a:rPr lang="en-US" dirty="0" smtClean="0"/>
              <a:t>Finalize Oregon border</a:t>
            </a:r>
          </a:p>
          <a:p>
            <a:pPr lvl="1"/>
            <a:r>
              <a:rPr lang="en-US" dirty="0" smtClean="0"/>
              <a:t>Annex </a:t>
            </a:r>
            <a:r>
              <a:rPr lang="en-US" dirty="0" smtClean="0"/>
              <a:t>California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Achieves plan in 4 years</a:t>
            </a:r>
          </a:p>
          <a:p>
            <a:pPr lvl="1"/>
            <a:r>
              <a:rPr lang="en-US" dirty="0" smtClean="0"/>
              <a:t>Does not seek reelection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0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Tariffs lowered from 32% to 25%</a:t>
            </a:r>
          </a:p>
          <a:p>
            <a:pPr lvl="1"/>
            <a:r>
              <a:rPr lang="en-US" dirty="0" smtClean="0"/>
              <a:t>New tariff leads to upswing in </a:t>
            </a:r>
            <a:r>
              <a:rPr lang="en-US" dirty="0" smtClean="0"/>
              <a:t>economy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Restores independent treasury in </a:t>
            </a:r>
            <a:r>
              <a:rPr lang="en-US" dirty="0" smtClean="0"/>
              <a:t>1846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Oregon</a:t>
            </a:r>
          </a:p>
          <a:p>
            <a:pPr lvl="1"/>
            <a:r>
              <a:rPr lang="en-US" dirty="0" smtClean="0"/>
              <a:t>England says 42 latitude</a:t>
            </a:r>
          </a:p>
          <a:p>
            <a:pPr lvl="1"/>
            <a:r>
              <a:rPr lang="en-US" dirty="0" smtClean="0"/>
              <a:t>U.S. says 54’ 40’, then 49</a:t>
            </a:r>
          </a:p>
          <a:p>
            <a:pPr lvl="1"/>
            <a:r>
              <a:rPr lang="en-US" dirty="0" smtClean="0"/>
              <a:t>More Americans than British already in territory</a:t>
            </a:r>
          </a:p>
          <a:p>
            <a:pPr lvl="1"/>
            <a:r>
              <a:rPr lang="en-US" dirty="0" smtClean="0"/>
              <a:t>British propose treaty solidifying border at 49</a:t>
            </a:r>
            <a:r>
              <a:rPr lang="en-US" baseline="30000" dirty="0" smtClean="0"/>
              <a:t>th</a:t>
            </a:r>
            <a:r>
              <a:rPr lang="en-US" dirty="0" smtClean="0"/>
              <a:t> parallel, excluding Vancouver</a:t>
            </a:r>
          </a:p>
          <a:p>
            <a:pPr lvl="2"/>
            <a:r>
              <a:rPr lang="en-US" dirty="0" smtClean="0"/>
              <a:t>Proposal accepted by Senate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trouble with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Polk wants California</a:t>
            </a:r>
          </a:p>
          <a:p>
            <a:pPr lvl="1"/>
            <a:r>
              <a:rPr lang="en-US" dirty="0" smtClean="0"/>
              <a:t>U.S./Mexico relations bad</a:t>
            </a:r>
          </a:p>
          <a:p>
            <a:pPr lvl="2"/>
            <a:r>
              <a:rPr lang="en-US" dirty="0" smtClean="0"/>
              <a:t>Mexico recalls foreign minister after Texas annexation</a:t>
            </a:r>
          </a:p>
          <a:p>
            <a:pPr lvl="2"/>
            <a:r>
              <a:rPr lang="en-US" dirty="0" smtClean="0"/>
              <a:t>Defaults on $3 million payments to U.S.</a:t>
            </a:r>
          </a:p>
          <a:p>
            <a:pPr lvl="2"/>
            <a:r>
              <a:rPr lang="en-US" dirty="0" smtClean="0"/>
              <a:t>Texas claims border is Rio Grande</a:t>
            </a:r>
          </a:p>
          <a:p>
            <a:pPr lvl="2"/>
            <a:r>
              <a:rPr lang="en-US" dirty="0" smtClean="0"/>
              <a:t>Mexico says </a:t>
            </a:r>
            <a:r>
              <a:rPr lang="en-US" dirty="0" smtClean="0"/>
              <a:t>Nueces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U.S. sends John Slidell to Mexico City to buy California for $25 million</a:t>
            </a:r>
          </a:p>
          <a:p>
            <a:pPr lvl="2"/>
            <a:r>
              <a:rPr lang="en-US" dirty="0" smtClean="0"/>
              <a:t>Mexican government refuses to talk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blood on American soil?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Jan 13, 1846 – Zachary Taylor ordered to march 4000 men from Nueces to Rio Grande</a:t>
            </a:r>
          </a:p>
          <a:p>
            <a:pPr lvl="1"/>
            <a:r>
              <a:rPr lang="en-US" dirty="0" smtClean="0"/>
              <a:t>Defend U.S. territory</a:t>
            </a:r>
          </a:p>
          <a:p>
            <a:r>
              <a:rPr lang="en-US" dirty="0" smtClean="0"/>
              <a:t>April 25, 1846 – News reaches Washington</a:t>
            </a:r>
          </a:p>
          <a:p>
            <a:pPr lvl="1"/>
            <a:r>
              <a:rPr lang="en-US" dirty="0" smtClean="0"/>
              <a:t>Mexican troops cross Rio Grande</a:t>
            </a:r>
          </a:p>
          <a:p>
            <a:pPr lvl="1"/>
            <a:r>
              <a:rPr lang="en-US" dirty="0" smtClean="0"/>
              <a:t>16 Americans killed</a:t>
            </a:r>
          </a:p>
          <a:p>
            <a:pPr lvl="1"/>
            <a:r>
              <a:rPr lang="en-US" dirty="0" smtClean="0"/>
              <a:t>Polk pushes for declaration of War</a:t>
            </a:r>
          </a:p>
          <a:p>
            <a:pPr lvl="2"/>
            <a:r>
              <a:rPr lang="en-US" dirty="0" smtClean="0"/>
              <a:t>Spot Resolution – Abraham Lincoln demands to know where blood was shed</a:t>
            </a:r>
          </a:p>
          <a:p>
            <a:pPr lvl="2"/>
            <a:r>
              <a:rPr lang="en-US" dirty="0" smtClean="0"/>
              <a:t>Not convinced area is U.S. Territory</a:t>
            </a:r>
          </a:p>
          <a:p>
            <a:pPr lvl="1"/>
            <a:r>
              <a:rPr lang="en-US" dirty="0" smtClean="0"/>
              <a:t>Congress declares war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Polk hopes to beat Mexico badly, gain California, and end war</a:t>
            </a:r>
          </a:p>
          <a:p>
            <a:r>
              <a:rPr lang="en-US" dirty="0" smtClean="0"/>
              <a:t>Stephen W. Kearny and John C. </a:t>
            </a:r>
            <a:r>
              <a:rPr lang="en-US" dirty="0" err="1" smtClean="0"/>
              <a:t>Femont</a:t>
            </a:r>
            <a:r>
              <a:rPr lang="en-US" dirty="0" smtClean="0"/>
              <a:t> lead 1700 troops in Southwest</a:t>
            </a:r>
          </a:p>
          <a:p>
            <a:pPr lvl="1"/>
            <a:r>
              <a:rPr lang="en-US" dirty="0" smtClean="0"/>
              <a:t>Bear Flag Revolt</a:t>
            </a:r>
          </a:p>
          <a:p>
            <a:r>
              <a:rPr lang="en-US" dirty="0" smtClean="0"/>
              <a:t>Zachary Taylor “Old Rough and Ready”</a:t>
            </a:r>
          </a:p>
          <a:p>
            <a:pPr lvl="1"/>
            <a:r>
              <a:rPr lang="en-US" dirty="0" smtClean="0"/>
              <a:t>Moves in to Mexico, defeats 20000 with 5000 at Buena Vista</a:t>
            </a:r>
          </a:p>
          <a:p>
            <a:r>
              <a:rPr lang="en-US" dirty="0" smtClean="0"/>
              <a:t>Winfield Scott</a:t>
            </a:r>
          </a:p>
          <a:p>
            <a:pPr lvl="1"/>
            <a:r>
              <a:rPr lang="en-US" dirty="0" smtClean="0"/>
              <a:t>Captures Mexico City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spAutoFit/>
          </a:bodyPr>
          <a:lstStyle/>
          <a:p>
            <a:r>
              <a:rPr lang="en-US"/>
              <a:t>Major Campaigns of the Mexican War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504834" name="Rectangle 2"/>
          <p:cNvSpPr>
            <a:spLocks noGrp="1" noChangeAspect="1" noChangeArrowheads="1"/>
          </p:cNvSpPr>
          <p:nvPr>
            <p:ph type="body" sz="half" idx="2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/>
              <a:t>The Mexican War's decisive campaign began with General Winfield Scott's capture of Vera Cruz and ended with his conquest of Mexico City.</a:t>
            </a:r>
          </a:p>
        </p:txBody>
      </p:sp>
      <p:sp>
        <p:nvSpPr>
          <p:cNvPr id="504836" name="Rectangle 4"/>
          <p:cNvSpPr>
            <a:spLocks noChangeArrowheads="1"/>
          </p:cNvSpPr>
          <p:nvPr/>
        </p:nvSpPr>
        <p:spPr bwMode="auto">
          <a:xfrm>
            <a:off x="2457450" y="6489700"/>
            <a:ext cx="661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Arial" pitchFamily="-65" charset="0"/>
                <a:cs typeface="Arial" pitchFamily="-65" charset="0"/>
              </a:rPr>
              <a:t>Copyright (c) Houghton Mifflin Company. All Rights Reserved.</a:t>
            </a:r>
          </a:p>
        </p:txBody>
      </p:sp>
      <p:pic>
        <p:nvPicPr>
          <p:cNvPr id="504839" name="Picture 7" descr="kennedy_13e_ch17_p38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825" y="352425"/>
            <a:ext cx="4651375" cy="4229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159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ja-JP" alt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“</a:t>
            </a:r>
            <a:r>
              <a:rPr 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Manifest Destiny</a:t>
            </a:r>
            <a:r>
              <a:rPr lang="ja-JP" altLang="en-US" sz="4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”</a:t>
            </a:r>
            <a:endParaRPr lang="en-US" sz="48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rangler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04800" y="939968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B37"/>
              </a:buClr>
              <a:buSzPct val="110000"/>
              <a:buFont typeface="Wingdings" charset="0"/>
              <a:buChar char="§"/>
            </a:pPr>
            <a:r>
              <a:rPr lang="en-US" b="1" dirty="0">
                <a:solidFill>
                  <a:schemeClr val="hlink"/>
                </a:solidFill>
                <a:latin typeface="Wrangler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Wrangler" charset="0"/>
              </a:rPr>
              <a:t> </a:t>
            </a:r>
            <a:r>
              <a:rPr lang="en-US" sz="3000" dirty="0">
                <a:latin typeface="+mn-lt"/>
              </a:rPr>
              <a:t>First  coined by newspaper editor, John O</a:t>
            </a:r>
            <a:r>
              <a:rPr lang="ja-JP" altLang="en-US" sz="3000" dirty="0">
                <a:latin typeface="+mn-lt"/>
              </a:rPr>
              <a:t>’</a:t>
            </a:r>
            <a:r>
              <a:rPr lang="en-US" sz="3000" dirty="0">
                <a:latin typeface="+mn-lt"/>
              </a:rPr>
              <a:t>Sullivan in 1845</a:t>
            </a:r>
            <a:r>
              <a:rPr lang="en-US" sz="3000" b="1" dirty="0">
                <a:solidFill>
                  <a:schemeClr val="hlink"/>
                </a:solidFill>
                <a:latin typeface="Wrangler" charset="0"/>
              </a:rPr>
              <a:t>.  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04800" y="2149475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B37"/>
              </a:buClr>
              <a:buSzPct val="110000"/>
              <a:buFont typeface="Wingdings" charset="0"/>
              <a:buChar char="§"/>
            </a:pPr>
            <a:r>
              <a:rPr lang="en-US" dirty="0">
                <a:solidFill>
                  <a:srgbClr val="000000"/>
                </a:solidFill>
                <a:latin typeface="Wrangler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".... the right of our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manifest destiny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to over spread and</a:t>
            </a:r>
            <a:br>
              <a:rPr lang="en-US" i="1" dirty="0">
                <a:solidFill>
                  <a:srgbClr val="000000"/>
                </a:solidFill>
                <a:latin typeface="+mn-lt"/>
              </a:rPr>
            </a:br>
            <a:r>
              <a:rPr lang="en-US" i="1" dirty="0">
                <a:solidFill>
                  <a:srgbClr val="000000"/>
                </a:solidFill>
                <a:latin typeface="+mn-lt"/>
              </a:rPr>
              <a:t>   to possess the whole of the continent which Providence</a:t>
            </a:r>
            <a:br>
              <a:rPr lang="en-US" i="1" dirty="0">
                <a:solidFill>
                  <a:srgbClr val="000000"/>
                </a:solidFill>
                <a:latin typeface="+mn-lt"/>
              </a:rPr>
            </a:br>
            <a:r>
              <a:rPr lang="en-US" i="1" dirty="0">
                <a:solidFill>
                  <a:srgbClr val="000000"/>
                </a:solidFill>
                <a:latin typeface="+mn-lt"/>
              </a:rPr>
              <a:t>   has given us for the development of the great experiment of</a:t>
            </a:r>
            <a:br>
              <a:rPr lang="en-US" i="1" dirty="0">
                <a:solidFill>
                  <a:srgbClr val="000000"/>
                </a:solidFill>
                <a:latin typeface="+mn-lt"/>
              </a:rPr>
            </a:br>
            <a:r>
              <a:rPr lang="en-US" i="1" dirty="0">
                <a:solidFill>
                  <a:srgbClr val="000000"/>
                </a:solidFill>
                <a:latin typeface="+mn-lt"/>
              </a:rPr>
              <a:t>   liberty and </a:t>
            </a:r>
            <a:r>
              <a:rPr lang="en-US" i="1" dirty="0" err="1">
                <a:solidFill>
                  <a:srgbClr val="000000"/>
                </a:solidFill>
                <a:latin typeface="+mn-lt"/>
              </a:rPr>
              <a:t>federaltive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 development of self-government</a:t>
            </a:r>
            <a:br>
              <a:rPr lang="en-US" i="1" dirty="0">
                <a:solidFill>
                  <a:srgbClr val="000000"/>
                </a:solidFill>
                <a:latin typeface="+mn-lt"/>
              </a:rPr>
            </a:br>
            <a:r>
              <a:rPr lang="en-US" i="1" dirty="0">
                <a:solidFill>
                  <a:srgbClr val="000000"/>
                </a:solidFill>
                <a:latin typeface="+mn-lt"/>
              </a:rPr>
              <a:t>   entrusted to us. It is right such as that of the tree to the</a:t>
            </a:r>
            <a:br>
              <a:rPr lang="en-US" i="1" dirty="0">
                <a:solidFill>
                  <a:srgbClr val="000000"/>
                </a:solidFill>
                <a:latin typeface="+mn-lt"/>
              </a:rPr>
            </a:br>
            <a:r>
              <a:rPr lang="en-US" i="1" dirty="0">
                <a:solidFill>
                  <a:srgbClr val="000000"/>
                </a:solidFill>
                <a:latin typeface="+mn-lt"/>
              </a:rPr>
              <a:t>   space of air and the earth suitable for the full expansion of</a:t>
            </a:r>
            <a:br>
              <a:rPr lang="en-US" i="1" dirty="0">
                <a:solidFill>
                  <a:srgbClr val="000000"/>
                </a:solidFill>
                <a:latin typeface="+mn-lt"/>
              </a:rPr>
            </a:br>
            <a:r>
              <a:rPr lang="en-US" i="1" dirty="0">
                <a:solidFill>
                  <a:srgbClr val="000000"/>
                </a:solidFill>
                <a:latin typeface="+mn-lt"/>
              </a:rPr>
              <a:t>   its principle and destiny of growth."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304800" y="4934503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B37"/>
              </a:buClr>
              <a:buSzPct val="110000"/>
              <a:buFont typeface="Wingdings" charset="0"/>
              <a:buChar char="§"/>
            </a:pPr>
            <a:r>
              <a:rPr lang="en-US" dirty="0"/>
              <a:t> </a:t>
            </a:r>
            <a:r>
              <a:rPr lang="en-US" sz="2400" dirty="0"/>
              <a:t>A myth of the West as a land of </a:t>
            </a:r>
            <a:r>
              <a:rPr lang="en-US" sz="2400" u="sng" dirty="0"/>
              <a:t>romance</a:t>
            </a:r>
            <a:r>
              <a:rPr lang="en-US" sz="2400" dirty="0"/>
              <a:t> and </a:t>
            </a:r>
            <a:r>
              <a:rPr lang="en-US" sz="2400" u="sng" dirty="0"/>
              <a:t>adventure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emerged.</a:t>
            </a:r>
          </a:p>
        </p:txBody>
      </p:sp>
    </p:spTree>
    <p:extLst>
      <p:ext uri="{BB962C8B-B14F-4D97-AF65-F5344CB8AC3E}">
        <p14:creationId xmlns:p14="http://schemas.microsoft.com/office/powerpoint/2010/main" val="226602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6" grpId="0"/>
      <p:bldP spid="839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Peace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349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Nicholas Trist sent to negotiate an armistice for $10000</a:t>
            </a:r>
          </a:p>
          <a:p>
            <a:pPr lvl="1"/>
            <a:r>
              <a:rPr lang="en-US" dirty="0" smtClean="0"/>
              <a:t>Santa Anna takes money, builds defenses</a:t>
            </a:r>
          </a:p>
          <a:p>
            <a:pPr lvl="1"/>
            <a:r>
              <a:rPr lang="en-US" dirty="0" smtClean="0"/>
              <a:t>Trist recalled, but </a:t>
            </a:r>
            <a:r>
              <a:rPr lang="en-US" dirty="0" smtClean="0"/>
              <a:t>refuses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Treaty of Guadalupe Hidalgo – Feb. 2, 1848</a:t>
            </a:r>
          </a:p>
          <a:p>
            <a:pPr lvl="1"/>
            <a:r>
              <a:rPr lang="en-US" dirty="0" smtClean="0"/>
              <a:t>America gains all Mexican Territory from Texas to California north of Rio Grande</a:t>
            </a:r>
          </a:p>
          <a:p>
            <a:pPr lvl="2"/>
            <a:r>
              <a:rPr lang="en-US" dirty="0" smtClean="0"/>
              <a:t>Mexican Cession</a:t>
            </a:r>
          </a:p>
          <a:p>
            <a:pPr lvl="1"/>
            <a:r>
              <a:rPr lang="en-US" dirty="0" smtClean="0"/>
              <a:t>U.S. pays $15 million</a:t>
            </a:r>
          </a:p>
          <a:p>
            <a:pPr lvl="1"/>
            <a:r>
              <a:rPr lang="en-US" dirty="0" smtClean="0"/>
              <a:t>$3.5 in Mexican debt </a:t>
            </a:r>
            <a:r>
              <a:rPr lang="en-US" dirty="0" smtClean="0"/>
              <a:t>absolved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Problems back home</a:t>
            </a:r>
          </a:p>
          <a:p>
            <a:pPr lvl="1"/>
            <a:r>
              <a:rPr lang="en-US" dirty="0" smtClean="0"/>
              <a:t>Whigs clamoring for end to war</a:t>
            </a:r>
          </a:p>
          <a:p>
            <a:pPr lvl="1"/>
            <a:r>
              <a:rPr lang="en-US" dirty="0" smtClean="0"/>
              <a:t>Some want to annex Mexico</a:t>
            </a:r>
          </a:p>
          <a:p>
            <a:pPr lvl="1"/>
            <a:r>
              <a:rPr lang="en-US" dirty="0" smtClean="0"/>
              <a:t>Treaty passes 38-14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 loses 13000 soldiers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Robert E. Lee, Ulysses S. Grant, others gain combat </a:t>
            </a:r>
            <a:r>
              <a:rPr lang="en-US" dirty="0" smtClean="0"/>
              <a:t>experience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International respect increases</a:t>
            </a:r>
          </a:p>
          <a:p>
            <a:r>
              <a:rPr lang="en-US" dirty="0" smtClean="0"/>
              <a:t>Inflames problems of sectionalism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Wilmot Proviso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Slavery would never exist in Mexican Cession</a:t>
            </a:r>
          </a:p>
          <a:p>
            <a:pPr lvl="1"/>
            <a:r>
              <a:rPr lang="en-US" dirty="0" smtClean="0"/>
              <a:t>Passes House twice, defeated in </a:t>
            </a:r>
            <a:r>
              <a:rPr lang="en-US" dirty="0" smtClean="0"/>
              <a:t>Senate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Changes debate about War from territorial expansion to </a:t>
            </a:r>
            <a:r>
              <a:rPr lang="en-US" dirty="0" smtClean="0"/>
              <a:t>slavery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Congress will never answer question “Will we have slavery in Mexican Cession?”</a:t>
            </a:r>
          </a:p>
          <a:p>
            <a:pPr lvl="1"/>
            <a:r>
              <a:rPr lang="en-US" dirty="0" smtClean="0"/>
              <a:t>Civil War will begin in 1860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spAutoFit/>
          </a:bodyPr>
          <a:lstStyle/>
          <a:p>
            <a:r>
              <a:rPr lang="en-US"/>
              <a:t>Westward the Course of Empire Takes Its Way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524290" name="Rectangle 2"/>
          <p:cNvSpPr>
            <a:spLocks noGrp="1" noChangeAspect="1" noChangeArrowheads="1"/>
          </p:cNvSpPr>
          <p:nvPr>
            <p:ph type="body" sz="half" idx="2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/>
              <a:t>This romantic tribute to the spirit of Manifest Destiny was commissioned by Congress in 1860 and may still be seen in the Capitol.</a:t>
            </a:r>
          </a:p>
        </p:txBody>
      </p:sp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2457450" y="6489700"/>
            <a:ext cx="661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Arial" pitchFamily="-65" charset="0"/>
                <a:cs typeface="Arial" pitchFamily="-65" charset="0"/>
              </a:rPr>
              <a:t>Smithsonian American Art Museum, Washington DC/ Art Resource, NY</a:t>
            </a:r>
          </a:p>
        </p:txBody>
      </p:sp>
      <p:pic>
        <p:nvPicPr>
          <p:cNvPr id="524294" name="Picture 6" descr="kennedy_13e_ch17_p37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366713"/>
            <a:ext cx="7677150" cy="4225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715963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ja-JP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“</a:t>
            </a:r>
            <a:r>
              <a:rPr 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American Progress</a:t>
            </a:r>
            <a:r>
              <a:rPr lang="ja-JP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”</a:t>
            </a:r>
            <a:r>
              <a:rPr 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rangler" charset="0"/>
              </a:rPr>
              <a:t> by John Gast, 1872</a:t>
            </a:r>
          </a:p>
        </p:txBody>
      </p:sp>
      <p:pic>
        <p:nvPicPr>
          <p:cNvPr id="6147" name="Picture 4" descr="C:\Documents and Settings\Bill\Desktop\carnes\Carnes_JPG\IMAGES-FINAL_M11\AAANODU0.jp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4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6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“Tyler too”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Henry Clay, Daniel Webster</a:t>
            </a:r>
          </a:p>
          <a:p>
            <a:pPr lvl="1"/>
            <a:r>
              <a:rPr lang="en-US" dirty="0" smtClean="0"/>
              <a:t>Whig Leaders</a:t>
            </a:r>
          </a:p>
          <a:p>
            <a:pPr lvl="2"/>
            <a:r>
              <a:rPr lang="en-US" dirty="0" smtClean="0"/>
              <a:t>Pro-bank, pro-tariff, pro-infrastructure</a:t>
            </a:r>
          </a:p>
          <a:p>
            <a:pPr lvl="1"/>
            <a:r>
              <a:rPr lang="en-US" dirty="0" smtClean="0"/>
              <a:t>Planned to control WHH</a:t>
            </a:r>
          </a:p>
          <a:p>
            <a:pPr lvl="2"/>
            <a:r>
              <a:rPr lang="en-US" dirty="0" smtClean="0"/>
              <a:t>Dies of pneumonia after 4 weeks</a:t>
            </a:r>
          </a:p>
          <a:p>
            <a:r>
              <a:rPr lang="en-US" dirty="0" smtClean="0"/>
              <a:t>John Tyler becomes president</a:t>
            </a:r>
          </a:p>
          <a:p>
            <a:pPr lvl="1"/>
            <a:r>
              <a:rPr lang="en-US" dirty="0" smtClean="0"/>
              <a:t>Wealthy Virginian</a:t>
            </a:r>
          </a:p>
          <a:p>
            <a:pPr lvl="1"/>
            <a:r>
              <a:rPr lang="en-US" dirty="0" smtClean="0"/>
              <a:t>Does not agree with Whigs</a:t>
            </a:r>
          </a:p>
          <a:p>
            <a:pPr lvl="1"/>
            <a:r>
              <a:rPr lang="en-US" dirty="0" smtClean="0"/>
              <a:t>More of a southern democrat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Tyler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Whig platform</a:t>
            </a:r>
          </a:p>
          <a:p>
            <a:pPr lvl="1"/>
            <a:r>
              <a:rPr lang="en-US" dirty="0" smtClean="0"/>
              <a:t>Financial reform – independent treasury</a:t>
            </a:r>
          </a:p>
          <a:p>
            <a:pPr lvl="2"/>
            <a:r>
              <a:rPr lang="en-US" dirty="0" smtClean="0"/>
              <a:t>Tyler signs</a:t>
            </a:r>
          </a:p>
          <a:p>
            <a:pPr lvl="1"/>
            <a:r>
              <a:rPr lang="en-US" dirty="0" smtClean="0"/>
              <a:t>New B.U.S.</a:t>
            </a:r>
          </a:p>
          <a:p>
            <a:pPr lvl="2"/>
            <a:r>
              <a:rPr lang="en-US" dirty="0" smtClean="0"/>
              <a:t>Tyler vetoes</a:t>
            </a:r>
          </a:p>
          <a:p>
            <a:pPr lvl="1"/>
            <a:r>
              <a:rPr lang="en-US" dirty="0" smtClean="0"/>
              <a:t>New tariff</a:t>
            </a:r>
          </a:p>
          <a:p>
            <a:pPr lvl="2"/>
            <a:r>
              <a:rPr lang="en-US" dirty="0" smtClean="0"/>
              <a:t>Tyler vetoes</a:t>
            </a:r>
          </a:p>
          <a:p>
            <a:pPr lvl="1"/>
            <a:r>
              <a:rPr lang="en-US" dirty="0" smtClean="0"/>
              <a:t>Modified tariff – 32% (1832 levels)</a:t>
            </a:r>
          </a:p>
          <a:p>
            <a:pPr lvl="2"/>
            <a:r>
              <a:rPr lang="en-US" dirty="0" smtClean="0"/>
              <a:t>Tyler signs</a:t>
            </a:r>
          </a:p>
          <a:p>
            <a:r>
              <a:rPr lang="en-US" dirty="0" smtClean="0"/>
              <a:t>Whigs refer to Tyler as “his </a:t>
            </a:r>
            <a:r>
              <a:rPr lang="en-US" dirty="0" err="1" smtClean="0"/>
              <a:t>accidency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Cabinet resigns, except Webster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with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Federalist party gone</a:t>
            </a:r>
          </a:p>
          <a:p>
            <a:pPr lvl="1"/>
            <a:r>
              <a:rPr lang="en-US" dirty="0" smtClean="0"/>
              <a:t>Anti-British sentiment high</a:t>
            </a:r>
          </a:p>
          <a:p>
            <a:pPr lvl="2"/>
            <a:r>
              <a:rPr lang="en-US" dirty="0" smtClean="0"/>
              <a:t>2 wars</a:t>
            </a:r>
          </a:p>
          <a:p>
            <a:pPr lvl="2"/>
            <a:r>
              <a:rPr lang="en-US" dirty="0" smtClean="0"/>
              <a:t>British viewed Americans as uncivilized</a:t>
            </a:r>
          </a:p>
          <a:p>
            <a:pPr lvl="1"/>
            <a:r>
              <a:rPr lang="en-US" dirty="0" smtClean="0"/>
              <a:t>War of words in magazines</a:t>
            </a:r>
          </a:p>
          <a:p>
            <a:r>
              <a:rPr lang="en-US" dirty="0" smtClean="0"/>
              <a:t>US borrows money from English banks</a:t>
            </a:r>
          </a:p>
          <a:p>
            <a:pPr lvl="1"/>
            <a:r>
              <a:rPr lang="en-US" dirty="0" smtClean="0"/>
              <a:t>Panic of 1837 causes English banks to fail</a:t>
            </a:r>
          </a:p>
          <a:p>
            <a:pPr lvl="1"/>
            <a:r>
              <a:rPr lang="en-US" dirty="0" smtClean="0"/>
              <a:t>Americans supply arms to Canadian rebels</a:t>
            </a:r>
          </a:p>
          <a:p>
            <a:pPr lvl="1"/>
            <a:r>
              <a:rPr lang="en-US" dirty="0" smtClean="0"/>
              <a:t>American steamer </a:t>
            </a:r>
            <a:r>
              <a:rPr lang="en-US" i="1" dirty="0" smtClean="0"/>
              <a:t>Caroline</a:t>
            </a:r>
            <a:r>
              <a:rPr lang="en-US" dirty="0" smtClean="0"/>
              <a:t> attacked by British</a:t>
            </a:r>
          </a:p>
          <a:p>
            <a:r>
              <a:rPr lang="en-US" dirty="0" smtClean="0"/>
              <a:t>1841 – British offer slaves from </a:t>
            </a:r>
            <a:r>
              <a:rPr lang="en-US" i="1" dirty="0" smtClean="0"/>
              <a:t>Creole</a:t>
            </a:r>
            <a:r>
              <a:rPr lang="en-US" dirty="0" smtClean="0"/>
              <a:t> asylum in Bahamas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 of Maine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Aroostook </a:t>
            </a:r>
            <a:r>
              <a:rPr lang="en-US" dirty="0" smtClean="0"/>
              <a:t>War</a:t>
            </a:r>
            <a:endParaRPr lang="en-US" dirty="0" smtClean="0"/>
          </a:p>
          <a:p>
            <a:pPr lvl="1"/>
            <a:r>
              <a:rPr lang="en-US" dirty="0" smtClean="0"/>
              <a:t>Canadian and American lumberjacks </a:t>
            </a:r>
            <a:r>
              <a:rPr lang="en-US" dirty="0" smtClean="0"/>
              <a:t>skirmishing</a:t>
            </a:r>
          </a:p>
          <a:p>
            <a:pPr lvl="1"/>
            <a:r>
              <a:rPr lang="en-US" dirty="0" smtClean="0"/>
              <a:t>Cause:  The expulsion of Canadian lumberjacks in the disputed area of Aroostook by Maine officials.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1842 – Lord </a:t>
            </a:r>
            <a:r>
              <a:rPr lang="en-US" dirty="0" err="1" smtClean="0"/>
              <a:t>Ashburton</a:t>
            </a:r>
            <a:r>
              <a:rPr lang="en-US" dirty="0" smtClean="0"/>
              <a:t> sent to negotiate treaty</a:t>
            </a:r>
          </a:p>
          <a:p>
            <a:pPr lvl="1"/>
            <a:r>
              <a:rPr lang="en-US" dirty="0" smtClean="0"/>
              <a:t>Webster-</a:t>
            </a:r>
            <a:r>
              <a:rPr lang="en-US" dirty="0" err="1" smtClean="0"/>
              <a:t>Ashburton</a:t>
            </a:r>
            <a:r>
              <a:rPr lang="en-US" dirty="0" smtClean="0"/>
              <a:t> Treaty	</a:t>
            </a:r>
          </a:p>
          <a:p>
            <a:pPr lvl="2"/>
            <a:r>
              <a:rPr lang="en-US" dirty="0" smtClean="0"/>
              <a:t>Fixes boundary of Maine and Canada</a:t>
            </a:r>
          </a:p>
          <a:p>
            <a:pPr lvl="2"/>
            <a:r>
              <a:rPr lang="en-US" dirty="0" smtClean="0"/>
              <a:t>Gives U.S. Mesabi Range in Minnesota</a:t>
            </a:r>
          </a:p>
          <a:p>
            <a:pPr lvl="3"/>
            <a:r>
              <a:rPr lang="en-US" dirty="0" smtClean="0"/>
              <a:t>Iron rich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spAutoFit/>
          </a:bodyPr>
          <a:lstStyle/>
          <a:p>
            <a:r>
              <a:rPr lang="en-US"/>
              <a:t>Maine Boundary Settlement, 1842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474114" name="Rectangle 2"/>
          <p:cNvSpPr>
            <a:spLocks noGrp="1" noChangeAspect="1" noChangeArrowheads="1"/>
          </p:cNvSpPr>
          <p:nvPr>
            <p:ph type="body" sz="half" idx="2"/>
          </p:nvPr>
        </p:nvSpPr>
        <p:spPr>
          <a:noFill/>
          <a:ln/>
        </p:spPr>
        <p:txBody>
          <a:bodyPr>
            <a:normAutofit fontScale="70000" lnSpcReduction="20000"/>
          </a:bodyPr>
          <a:lstStyle/>
          <a:p>
            <a:r>
              <a:rPr lang="en-US"/>
              <a:t>Understanding the ease with which American forces would be able to cross the frozen St. Lawrence River during the winter months, the British Empire in Canada sought to build a road between Halifax and Quebec to aid their defenses. As the territory chosen crossed ambiguously held American land, a small scale conflict between British and American lumberjacks nearly spiraled out of control into war before being reigned in by a joint diplomatic effort.</a:t>
            </a: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2457450" y="6489700"/>
            <a:ext cx="661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Arial" pitchFamily="-65" charset="0"/>
                <a:cs typeface="Arial" pitchFamily="-65" charset="0"/>
              </a:rPr>
              <a:t>Copyright (c) Houghton Mifflin Company. All Rights Reserved.</a:t>
            </a:r>
          </a:p>
        </p:txBody>
      </p:sp>
      <p:pic>
        <p:nvPicPr>
          <p:cNvPr id="474120" name="Picture 8" descr="kennedy_13e_ch17_p37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0" y="387350"/>
            <a:ext cx="5324475" cy="4168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1249</Words>
  <Application>Microsoft Macintosh PowerPoint</Application>
  <PresentationFormat>On-screen Show (4:3)</PresentationFormat>
  <Paragraphs>216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Chapter 17</vt:lpstr>
      <vt:lpstr>Trends in Antebellum America:  1810-1860</vt:lpstr>
      <vt:lpstr>“Manifest Destiny”</vt:lpstr>
      <vt:lpstr>“American Progress” by John Gast, 1872</vt:lpstr>
      <vt:lpstr>“Tyler too”</vt:lpstr>
      <vt:lpstr>John Tyler continued</vt:lpstr>
      <vt:lpstr>Tensions with Britain</vt:lpstr>
      <vt:lpstr>The issue of Maine</vt:lpstr>
      <vt:lpstr>Maine Boundary Settlement, 1842</vt:lpstr>
      <vt:lpstr>The Question of Texas</vt:lpstr>
      <vt:lpstr>Key Figures in Texas Independence, 1836</vt:lpstr>
      <vt:lpstr>The Republic of Texas</vt:lpstr>
      <vt:lpstr>Remember the Alamo!</vt:lpstr>
      <vt:lpstr>Davey Crockett’s Last Stand</vt:lpstr>
      <vt:lpstr>The Battle of the Alamo</vt:lpstr>
      <vt:lpstr>The Question of Texas</vt:lpstr>
      <vt:lpstr>Overland Immigration to the West</vt:lpstr>
      <vt:lpstr>Oregon Territory</vt:lpstr>
      <vt:lpstr>Fort Vancouver, Oregon Country, c. 1846</vt:lpstr>
      <vt:lpstr>The Oregon Trail – Albert Bierstadt, 1869</vt:lpstr>
      <vt:lpstr>Trails Westward</vt:lpstr>
      <vt:lpstr>The Election of 1844</vt:lpstr>
      <vt:lpstr>Texas Annexation</vt:lpstr>
      <vt:lpstr>Polk’s Presidency</vt:lpstr>
      <vt:lpstr>Problem solving</vt:lpstr>
      <vt:lpstr>The trouble with Mexico</vt:lpstr>
      <vt:lpstr>American blood on American soil?</vt:lpstr>
      <vt:lpstr>The War</vt:lpstr>
      <vt:lpstr>Major Campaigns of the Mexican War</vt:lpstr>
      <vt:lpstr>Peace Treaty</vt:lpstr>
      <vt:lpstr>Consequences</vt:lpstr>
      <vt:lpstr>The Wilmot Proviso</vt:lpstr>
      <vt:lpstr>Westward the Course of Empire Takes Its Way</vt:lpstr>
    </vt:vector>
  </TitlesOfParts>
  <Company>Greene County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creator>Brian Fahey</dc:creator>
  <cp:lastModifiedBy>Gail Harris</cp:lastModifiedBy>
  <cp:revision>10</cp:revision>
  <dcterms:created xsi:type="dcterms:W3CDTF">2011-10-24T01:12:25Z</dcterms:created>
  <dcterms:modified xsi:type="dcterms:W3CDTF">2015-11-10T13:36:45Z</dcterms:modified>
</cp:coreProperties>
</file>