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audio1.bin" ContentType="audio/unknown"/>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media/audio2.bin" ContentType="audio/unknown"/>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98"/>
  </p:notesMasterIdLst>
  <p:handoutMasterIdLst>
    <p:handoutMasterId r:id="rId99"/>
  </p:handoutMasterIdLst>
  <p:sldIdLst>
    <p:sldId id="355" r:id="rId2"/>
    <p:sldId id="259" r:id="rId3"/>
    <p:sldId id="375" r:id="rId4"/>
    <p:sldId id="376" r:id="rId5"/>
    <p:sldId id="377" r:id="rId6"/>
    <p:sldId id="378" r:id="rId7"/>
    <p:sldId id="379" r:id="rId8"/>
    <p:sldId id="268" r:id="rId9"/>
    <p:sldId id="267" r:id="rId10"/>
    <p:sldId id="360" r:id="rId11"/>
    <p:sldId id="380" r:id="rId12"/>
    <p:sldId id="381" r:id="rId13"/>
    <p:sldId id="382" r:id="rId14"/>
    <p:sldId id="353" r:id="rId15"/>
    <p:sldId id="383" r:id="rId16"/>
    <p:sldId id="362" r:id="rId17"/>
    <p:sldId id="361" r:id="rId18"/>
    <p:sldId id="384" r:id="rId19"/>
    <p:sldId id="358" r:id="rId20"/>
    <p:sldId id="369" r:id="rId21"/>
    <p:sldId id="359" r:id="rId22"/>
    <p:sldId id="385" r:id="rId23"/>
    <p:sldId id="366" r:id="rId24"/>
    <p:sldId id="386" r:id="rId25"/>
    <p:sldId id="387" r:id="rId26"/>
    <p:sldId id="310" r:id="rId27"/>
    <p:sldId id="311" r:id="rId28"/>
    <p:sldId id="312" r:id="rId29"/>
    <p:sldId id="313" r:id="rId30"/>
    <p:sldId id="337" r:id="rId31"/>
    <p:sldId id="388" r:id="rId32"/>
    <p:sldId id="371" r:id="rId33"/>
    <p:sldId id="338" r:id="rId34"/>
    <p:sldId id="389" r:id="rId35"/>
    <p:sldId id="390" r:id="rId36"/>
    <p:sldId id="373" r:id="rId37"/>
    <p:sldId id="339" r:id="rId38"/>
    <p:sldId id="340" r:id="rId39"/>
    <p:sldId id="343" r:id="rId40"/>
    <p:sldId id="344" r:id="rId41"/>
    <p:sldId id="345" r:id="rId42"/>
    <p:sldId id="346" r:id="rId43"/>
    <p:sldId id="347" r:id="rId44"/>
    <p:sldId id="348" r:id="rId45"/>
    <p:sldId id="391" r:id="rId46"/>
    <p:sldId id="392" r:id="rId47"/>
    <p:sldId id="314" r:id="rId48"/>
    <p:sldId id="393" r:id="rId49"/>
    <p:sldId id="368" r:id="rId50"/>
    <p:sldId id="316" r:id="rId51"/>
    <p:sldId id="354" r:id="rId52"/>
    <p:sldId id="363" r:id="rId53"/>
    <p:sldId id="394" r:id="rId54"/>
    <p:sldId id="395" r:id="rId55"/>
    <p:sldId id="349" r:id="rId56"/>
    <p:sldId id="397" r:id="rId57"/>
    <p:sldId id="396" r:id="rId58"/>
    <p:sldId id="350" r:id="rId59"/>
    <p:sldId id="351" r:id="rId60"/>
    <p:sldId id="398" r:id="rId61"/>
    <p:sldId id="352" r:id="rId62"/>
    <p:sldId id="374" r:id="rId63"/>
    <p:sldId id="333" r:id="rId64"/>
    <p:sldId id="334" r:id="rId65"/>
    <p:sldId id="364" r:id="rId66"/>
    <p:sldId id="335" r:id="rId67"/>
    <p:sldId id="336" r:id="rId68"/>
    <p:sldId id="399" r:id="rId69"/>
    <p:sldId id="321" r:id="rId70"/>
    <p:sldId id="400" r:id="rId71"/>
    <p:sldId id="401" r:id="rId72"/>
    <p:sldId id="402" r:id="rId73"/>
    <p:sldId id="403" r:id="rId74"/>
    <p:sldId id="404" r:id="rId75"/>
    <p:sldId id="405" r:id="rId76"/>
    <p:sldId id="407" r:id="rId77"/>
    <p:sldId id="409" r:id="rId78"/>
    <p:sldId id="410" r:id="rId79"/>
    <p:sldId id="367" r:id="rId80"/>
    <p:sldId id="411" r:id="rId81"/>
    <p:sldId id="412" r:id="rId82"/>
    <p:sldId id="413" r:id="rId83"/>
    <p:sldId id="324" r:id="rId84"/>
    <p:sldId id="325" r:id="rId85"/>
    <p:sldId id="365" r:id="rId86"/>
    <p:sldId id="406" r:id="rId87"/>
    <p:sldId id="414" r:id="rId88"/>
    <p:sldId id="415" r:id="rId89"/>
    <p:sldId id="327" r:id="rId90"/>
    <p:sldId id="416" r:id="rId91"/>
    <p:sldId id="417" r:id="rId92"/>
    <p:sldId id="329" r:id="rId93"/>
    <p:sldId id="330" r:id="rId94"/>
    <p:sldId id="370" r:id="rId95"/>
    <p:sldId id="331" r:id="rId96"/>
    <p:sldId id="332" r:id="rId97"/>
  </p:sldIdLst>
  <p:sldSz cx="9144000" cy="6858000" type="screen4x3"/>
  <p:notesSz cx="9296400" cy="6858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00"/>
    <a:srgbClr val="FFFFCC"/>
    <a:srgbClr val="FF0000"/>
    <a:srgbClr val="CCECFF"/>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17" autoAdjust="0"/>
    <p:restoredTop sz="94620" autoAdjust="0"/>
  </p:normalViewPr>
  <p:slideViewPr>
    <p:cSldViewPr>
      <p:cViewPr varScale="1">
        <p:scale>
          <a:sx n="111" d="100"/>
          <a:sy n="111" d="100"/>
        </p:scale>
        <p:origin x="-10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2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US"/>
          </a:p>
        </p:txBody>
      </p:sp>
      <p:sp>
        <p:nvSpPr>
          <p:cNvPr id="130051"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US"/>
          </a:p>
        </p:txBody>
      </p:sp>
      <p:sp>
        <p:nvSpPr>
          <p:cNvPr id="130052"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US"/>
          </a:p>
        </p:txBody>
      </p:sp>
      <p:sp>
        <p:nvSpPr>
          <p:cNvPr id="130053"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5E3376-7EFB-CD49-84A9-520ECBAD2A10}" type="slidenum">
              <a:rPr lang="en-US"/>
              <a:pPr/>
              <a:t>‹#›</a:t>
            </a:fld>
            <a:endParaRPr lang="en-US"/>
          </a:p>
        </p:txBody>
      </p:sp>
    </p:spTree>
    <p:extLst>
      <p:ext uri="{BB962C8B-B14F-4D97-AF65-F5344CB8AC3E}">
        <p14:creationId xmlns:p14="http://schemas.microsoft.com/office/powerpoint/2010/main" val="10482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US"/>
          </a:p>
        </p:txBody>
      </p:sp>
      <p:sp>
        <p:nvSpPr>
          <p:cNvPr id="23142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142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143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US"/>
          </a:p>
        </p:txBody>
      </p:sp>
      <p:sp>
        <p:nvSpPr>
          <p:cNvPr id="23143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38A901-F75B-064E-BAFE-69B414BC7CFD}" type="slidenum">
              <a:rPr lang="en-US"/>
              <a:pPr/>
              <a:t>‹#›</a:t>
            </a:fld>
            <a:endParaRPr lang="en-US"/>
          </a:p>
        </p:txBody>
      </p:sp>
    </p:spTree>
    <p:extLst>
      <p:ext uri="{BB962C8B-B14F-4D97-AF65-F5344CB8AC3E}">
        <p14:creationId xmlns:p14="http://schemas.microsoft.com/office/powerpoint/2010/main" val="2599335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8B1AB0-334E-DE4C-A8B1-3FF603C17FE4}" type="slidenum">
              <a:rPr lang="en-US" sz="1200"/>
              <a:pPr eaLnBrk="1" hangingPunct="1"/>
              <a:t>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8A8EE2-37B1-CF45-99C2-8A5549067A88}" type="slidenum">
              <a:rPr lang="en-US" sz="1200"/>
              <a:pPr eaLnBrk="1" hangingPunct="1"/>
              <a:t>17</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067234-EF7B-2846-811E-AACA8C8BCC70}" type="slidenum">
              <a:rPr lang="en-US" sz="1200"/>
              <a:pPr eaLnBrk="1" hangingPunct="1"/>
              <a:t>19</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16BE4-A08F-B446-9ECF-97EF84638DA5}" type="slidenum">
              <a:rPr lang="en-US" sz="1200"/>
              <a:pPr eaLnBrk="1" hangingPunct="1"/>
              <a:t>20</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50400-9D75-3646-AEE9-962D08630E89}" type="slidenum">
              <a:rPr lang="en-US" sz="1200"/>
              <a:pPr eaLnBrk="1" hangingPunct="1"/>
              <a:t>21</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rPr>
              <a:t>Mormon Trekkers Crossing the Mississippi on the Ice </a:t>
            </a:r>
            <a:r>
              <a:rPr lang="en-US">
                <a:latin typeface="Calibri" charset="0"/>
                <a:ea typeface="MS PGothic" charset="0"/>
              </a:rPr>
              <a:t>Driven out of Illinois after the murder</a:t>
            </a:r>
          </a:p>
          <a:p>
            <a:pPr eaLnBrk="1" hangingPunct="1"/>
            <a:r>
              <a:rPr lang="en-US">
                <a:latin typeface="Calibri" charset="0"/>
                <a:ea typeface="MS PGothic" charset="0"/>
              </a:rPr>
              <a:t>of founder Joseph Smith in 1844, the Mormons wintered near Council Bluffs, Iowa Territory, before</a:t>
            </a:r>
          </a:p>
          <a:p>
            <a:pPr eaLnBrk="1" hangingPunct="1"/>
            <a:r>
              <a:rPr lang="en-US">
                <a:latin typeface="Calibri" charset="0"/>
                <a:ea typeface="MS PGothic" charset="0"/>
              </a:rPr>
              <a:t>beginning the long overland trek to Utah.</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6230F1-EE9C-8A4C-8E90-6351869ECDA7}" type="slidenum">
              <a:rPr lang="en-US">
                <a:latin typeface="Calibri" charset="0"/>
              </a:rPr>
              <a:pPr/>
              <a:t>22</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5822F5-95DC-DF4C-8FA9-9AE6D21E58BD}" type="slidenum">
              <a:rPr lang="en-US" sz="1200"/>
              <a:pPr eaLnBrk="1" hangingPunct="1"/>
              <a:t>23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295E63-AF8B-6B4C-8770-716A13779AE7}" type="slidenum">
              <a:rPr lang="en-US" sz="1200"/>
              <a:pPr eaLnBrk="1" hangingPunct="1"/>
              <a:t>26</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EEF35D-60A8-B147-A751-75C5D73318FE}" type="slidenum">
              <a:rPr lang="en-US" sz="1200"/>
              <a:pPr eaLnBrk="1" hangingPunct="1"/>
              <a:t>27</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6B0A2B-805F-B643-A81A-47AA85D8F186}" type="slidenum">
              <a:rPr lang="en-US" sz="1200"/>
              <a:pPr eaLnBrk="1" hangingPunct="1"/>
              <a:t>28</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9D7D29-896F-C64E-89C3-46987E4876D4}" type="slidenum">
              <a:rPr lang="en-US" sz="1200"/>
              <a:pPr eaLnBrk="1" hangingPunct="1"/>
              <a:t>29</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6D5817-8FF2-5549-9753-2C723DA801C8}" type="slidenum">
              <a:rPr lang="en-US" sz="1200"/>
              <a:pPr eaLnBrk="1" hangingPunct="1"/>
              <a:t>2</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E1302B-2FDE-FC45-B640-1DD16E257D46}" type="slidenum">
              <a:rPr lang="en-US" sz="1200"/>
              <a:pPr eaLnBrk="1" hangingPunct="1"/>
              <a:t>30</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130B9E-B3ED-3444-AE9D-9A36CFAB2309}" type="slidenum">
              <a:rPr lang="en-US" sz="1200"/>
              <a:pPr eaLnBrk="1" hangingPunct="1"/>
              <a:t>32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9D32C2-3FC5-1B47-A24B-5CE76162CC61}" type="slidenum">
              <a:rPr lang="en-US" sz="1200"/>
              <a:pPr eaLnBrk="1" hangingPunct="1"/>
              <a:t>33</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86532A-F92B-A849-A7D2-D086D48D06C2}" type="slidenum">
              <a:rPr lang="en-US" sz="1200"/>
              <a:pPr eaLnBrk="1" hangingPunct="1"/>
              <a:t>36</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9DCA5E-4702-1B4C-98CC-5966748E8D36}" type="slidenum">
              <a:rPr lang="en-US" sz="1200"/>
              <a:pPr eaLnBrk="1" hangingPunct="1"/>
              <a:t>37</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914338-0CD1-7C48-8D07-997EC26655B1}" type="slidenum">
              <a:rPr lang="en-US" sz="1200"/>
              <a:pPr eaLnBrk="1" hangingPunct="1"/>
              <a:t>38</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05557F-6A92-1942-8048-190E6670476F}" type="slidenum">
              <a:rPr lang="en-US" sz="1200"/>
              <a:pPr eaLnBrk="1" hangingPunct="1"/>
              <a:t>39</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51FB8C-D159-914A-9F7D-8DBDA1670507}" type="slidenum">
              <a:rPr lang="en-US" sz="1200"/>
              <a:pPr eaLnBrk="1" hangingPunct="1"/>
              <a:t>40</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AF56C0-8599-A84D-9603-795CEEB494E1}" type="slidenum">
              <a:rPr lang="en-US" sz="1200"/>
              <a:pPr eaLnBrk="1" hangingPunct="1"/>
              <a:t>41</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B2E5AF-6510-4041-8196-738E0944A663}" type="slidenum">
              <a:rPr lang="en-US" sz="1200"/>
              <a:pPr eaLnBrk="1" hangingPunct="1"/>
              <a:t>42</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890700-3596-DF42-9FFB-36B65C0087DC}" type="slidenum">
              <a:rPr lang="en-US"/>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270F6A-C01E-354A-8673-C0B1D8B547CC}" type="slidenum">
              <a:rPr lang="en-US" sz="1200"/>
              <a:pPr eaLnBrk="1" hangingPunct="1"/>
              <a:t>43</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A6EB87-123D-5642-9BE1-7CBF3E7103CD}" type="slidenum">
              <a:rPr lang="en-US" sz="1200"/>
              <a:pPr eaLnBrk="1" hangingPunct="1"/>
              <a:t>44</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1370E7-9B47-C14A-8647-DD99DD0A74CA}" type="slidenum">
              <a:rPr lang="en-US" sz="1200"/>
              <a:pPr eaLnBrk="1" hangingPunct="1"/>
              <a:t>47</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rPr>
              <a:t>(left) The Stepping Mill, Auburn Prison, New York, 1823; (right) Portrait of Dorothea Dix by</a:t>
            </a:r>
          </a:p>
          <a:p>
            <a:pPr eaLnBrk="1" hangingPunct="1"/>
            <a:r>
              <a:rPr lang="en-US" b="1">
                <a:latin typeface="Calibri" charset="0"/>
                <a:ea typeface="MS PGothic" charset="0"/>
              </a:rPr>
              <a:t>Samuel Bell Waugh, 1868 </a:t>
            </a:r>
            <a:r>
              <a:rPr lang="en-US">
                <a:latin typeface="Calibri" charset="0"/>
                <a:ea typeface="MS PGothic" charset="0"/>
              </a:rPr>
              <a:t>Reformers like Dorothea Dix believed that idleness was a scourge and</a:t>
            </a:r>
          </a:p>
          <a:p>
            <a:pPr eaLnBrk="1" hangingPunct="1"/>
            <a:r>
              <a:rPr lang="en-US">
                <a:latin typeface="Calibri" charset="0"/>
                <a:ea typeface="MS PGothic" charset="0"/>
              </a:rPr>
              <a:t>prescribed rigorous exercise regimens for prisoners. At the experimental prison in Auburn, chained</a:t>
            </a:r>
          </a:p>
          <a:p>
            <a:pPr eaLnBrk="1" hangingPunct="1"/>
            <a:r>
              <a:rPr lang="en-US">
                <a:latin typeface="Calibri" charset="0"/>
                <a:ea typeface="MS PGothic" charset="0"/>
              </a:rPr>
              <a:t>prisoners were obliged to turn this wheel for long periods of time.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8E1988-E86F-0142-8E42-D6241BA46032}" type="slidenum">
              <a:rPr lang="en-US">
                <a:latin typeface="Calibri" charset="0"/>
              </a:rPr>
              <a:pPr/>
              <a:t>48</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9AF60B-D94E-1B42-A1B8-A1BE719F8DE2}" type="slidenum">
              <a:rPr lang="en-US" sz="1200"/>
              <a:pPr eaLnBrk="1" hangingPunct="1"/>
              <a:t>49</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405592-32A4-BF4D-BA97-716D2E3FF801}" type="slidenum">
              <a:rPr lang="en-US" sz="1200"/>
              <a:pPr eaLnBrk="1" hangingPunct="1"/>
              <a:t>50</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479212-13D1-AF4D-A1E7-78F043D646FB}" type="slidenum">
              <a:rPr lang="en-US" sz="1200"/>
              <a:pPr eaLnBrk="1" hangingPunct="1"/>
              <a:t>51</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62803-50EC-E14F-96B6-163C6041E475}" type="slidenum">
              <a:rPr lang="en-US" sz="1200"/>
              <a:pPr eaLnBrk="1" hangingPunct="1"/>
              <a:t>52</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36E7FE-E4EF-BE45-8746-8517B12A9385}" type="slidenum">
              <a:rPr lang="en-US" sz="1200"/>
              <a:pPr eaLnBrk="1" hangingPunct="1"/>
              <a:t>55</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DD8092-C91B-DB40-A6EF-C48BBA147B67}" type="slidenum">
              <a:rPr lang="en-US" sz="1200"/>
              <a:pPr eaLnBrk="1" hangingPunct="1"/>
              <a:t>58</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37B3B1-9029-AD47-8D5C-8A2EF09673ED}" type="slidenum">
              <a:rPr lang="en-US" sz="1200"/>
              <a:pPr eaLnBrk="1" hangingPunct="1"/>
              <a:t>8</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65018-5B38-9246-BFC2-DA2CDEF62700}" type="slidenum">
              <a:rPr lang="en-US" sz="1200"/>
              <a:pPr eaLnBrk="1" hangingPunct="1"/>
              <a:t>59</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87F00A-47E2-1C4C-A705-D412AD2268AA}" type="slidenum">
              <a:rPr lang="en-US" sz="1200"/>
              <a:pPr eaLnBrk="1" hangingPunct="1"/>
              <a:t>61</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93058-422F-8940-BAE3-252F2948A808}" type="slidenum">
              <a:rPr lang="en-US" sz="1200"/>
              <a:pPr eaLnBrk="1" hangingPunct="1"/>
              <a:t>62</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0927BF-7464-0D4E-9420-C15857243C07}" type="slidenum">
              <a:rPr lang="en-US" sz="1200"/>
              <a:pPr eaLnBrk="1" hangingPunct="1"/>
              <a:t>63</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EC534E-483C-C84E-A373-7C3AF497E1A9}" type="slidenum">
              <a:rPr lang="en-US" sz="1200"/>
              <a:pPr eaLnBrk="1" hangingPunct="1"/>
              <a:t>64</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1F237E-3F46-2E42-9364-D3197F1BA4BD}" type="slidenum">
              <a:rPr lang="en-US" sz="1200"/>
              <a:pPr eaLnBrk="1" hangingPunct="1"/>
              <a:t>65</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B48427-A58A-824F-A5D6-C6B844F9AD70}" type="slidenum">
              <a:rPr lang="en-US" sz="1200"/>
              <a:pPr eaLnBrk="1" hangingPunct="1"/>
              <a:t>66</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EC2338-8DBA-C64E-A362-6BB67B9C865D}" type="slidenum">
              <a:rPr lang="en-US" sz="1200"/>
              <a:pPr eaLnBrk="1" hangingPunct="1"/>
              <a:t>67</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7F45B6-CD24-F14C-8107-8AC13B58CF77}" type="slidenum">
              <a:rPr lang="en-US" sz="1200"/>
              <a:pPr eaLnBrk="1" hangingPunct="1"/>
              <a:t>69</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80852F-D9C7-3F4F-BA9A-1535DA9BA9A7}" type="slidenum">
              <a:rPr lang="en-US" sz="1200"/>
              <a:pPr eaLnBrk="1" hangingPunct="1"/>
              <a:t>79</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FD7F02-74F8-9441-B787-7B7A037A33CB}" type="slidenum">
              <a:rPr lang="en-US" sz="1200"/>
              <a:pPr eaLnBrk="1" hangingPunct="1"/>
              <a:t>9</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813622-8026-3047-B78D-BF87FD791E74}" type="slidenum">
              <a:rPr lang="en-US" sz="1200"/>
              <a:pPr eaLnBrk="1" hangingPunct="1"/>
              <a:t>80</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80852F-D9C7-3F4F-BA9A-1535DA9BA9A7}" type="slidenum">
              <a:rPr lang="en-US" sz="1200"/>
              <a:pPr eaLnBrk="1" hangingPunct="1"/>
              <a:t>82</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9D1B2C-E240-1A4C-A9B2-69C72FC84027}" type="slidenum">
              <a:rPr lang="en-US" sz="1200"/>
              <a:pPr eaLnBrk="1" hangingPunct="1"/>
              <a:t>83</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AE68BE-791D-484B-BEB5-234F3B8C83CE}" type="slidenum">
              <a:rPr lang="en-US" sz="1200"/>
              <a:pPr eaLnBrk="1" hangingPunct="1"/>
              <a:t>84</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7D79A6-206C-6F4F-A17E-A3666DF3FF03}" type="slidenum">
              <a:rPr lang="en-US" sz="1200"/>
              <a:pPr eaLnBrk="1" hangingPunct="1"/>
              <a:t>85</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E1AE80-4C3C-BF46-89B8-D5CF5C07FDAA}" type="slidenum">
              <a:rPr lang="en-US" sz="1200"/>
              <a:pPr eaLnBrk="1" hangingPunct="1"/>
              <a:t>89</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215CA8-558A-2744-9C8B-25AC1058DD71}" type="slidenum">
              <a:rPr lang="en-US" sz="1200"/>
              <a:pPr eaLnBrk="1" hangingPunct="1"/>
              <a:t>91</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06679E-EA7F-BD47-9ED8-A796EA272FB5}" type="slidenum">
              <a:rPr lang="en-US" sz="1200"/>
              <a:pPr eaLnBrk="1" hangingPunct="1"/>
              <a:t>92</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FCE997-D145-0440-BD42-B05AE2AD3884}" type="slidenum">
              <a:rPr lang="en-US" sz="1200"/>
              <a:pPr eaLnBrk="1" hangingPunct="1"/>
              <a:t>93</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374EC0-F361-A945-8104-1B45384A8F6F}" type="slidenum">
              <a:rPr lang="en-US" sz="1200"/>
              <a:pPr eaLnBrk="1" hangingPunct="1"/>
              <a:t>94</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FB6FB1-1893-854F-8886-65D46BF16744}" type="slidenum">
              <a:rPr lang="en-US" sz="1200"/>
              <a:pPr eaLnBrk="1" hangingPunct="1"/>
              <a:t>10</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B20227-D93A-AF45-BE1B-6718F9D2751E}" type="slidenum">
              <a:rPr lang="en-US" sz="1200"/>
              <a:pPr eaLnBrk="1" hangingPunct="1"/>
              <a:t>95</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30F99D-D35A-B544-8DAB-D0D9F02ED90D}" type="slidenum">
              <a:rPr lang="en-US" sz="1200"/>
              <a:pPr eaLnBrk="1" hangingPunct="1"/>
              <a:t>96</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rPr>
              <a:t>Religious Camp Meeting, by</a:t>
            </a:r>
          </a:p>
          <a:p>
            <a:pPr eaLnBrk="1" hangingPunct="1"/>
            <a:r>
              <a:rPr lang="en-US" b="1">
                <a:latin typeface="Calibri" charset="0"/>
                <a:ea typeface="MS PGothic" charset="0"/>
              </a:rPr>
              <a:t>J. Maze Burbank, 1839 </a:t>
            </a:r>
            <a:r>
              <a:rPr lang="en-US">
                <a:latin typeface="Calibri" charset="0"/>
                <a:ea typeface="MS PGothic" charset="0"/>
              </a:rPr>
              <a:t>At</a:t>
            </a:r>
          </a:p>
          <a:p>
            <a:pPr eaLnBrk="1" hangingPunct="1"/>
            <a:r>
              <a:rPr lang="en-US">
                <a:latin typeface="Calibri" charset="0"/>
                <a:ea typeface="MS PGothic" charset="0"/>
              </a:rPr>
              <a:t>huge, daylong encampments,</a:t>
            </a:r>
          </a:p>
          <a:p>
            <a:pPr eaLnBrk="1" hangingPunct="1"/>
            <a:r>
              <a:rPr lang="en-US">
                <a:latin typeface="Calibri" charset="0"/>
                <a:ea typeface="MS PGothic" charset="0"/>
              </a:rPr>
              <a:t>repentant sinners dedicated</a:t>
            </a:r>
          </a:p>
          <a:p>
            <a:pPr eaLnBrk="1" hangingPunct="1"/>
            <a:r>
              <a:rPr lang="en-US">
                <a:latin typeface="Calibri" charset="0"/>
                <a:ea typeface="MS PGothic" charset="0"/>
              </a:rPr>
              <a:t>themselves to lives of personal</a:t>
            </a:r>
          </a:p>
          <a:p>
            <a:pPr eaLnBrk="1" hangingPunct="1"/>
            <a:r>
              <a:rPr lang="en-US">
                <a:latin typeface="Calibri" charset="0"/>
                <a:ea typeface="MS PGothic" charset="0"/>
              </a:rPr>
              <a:t>rectitude and social reform.</a:t>
            </a:r>
          </a:p>
          <a:p>
            <a:pPr eaLnBrk="1" hangingPunct="1"/>
            <a:r>
              <a:rPr lang="en-US">
                <a:latin typeface="Calibri" charset="0"/>
                <a:ea typeface="MS PGothic" charset="0"/>
              </a:rPr>
              <a:t>Fire-and-brimstone preachers</a:t>
            </a:r>
          </a:p>
          <a:p>
            <a:pPr eaLnBrk="1" hangingPunct="1"/>
            <a:r>
              <a:rPr lang="en-US">
                <a:latin typeface="Calibri" charset="0"/>
                <a:ea typeface="MS PGothic" charset="0"/>
              </a:rPr>
              <a:t>like the one depicted here</a:t>
            </a:r>
          </a:p>
          <a:p>
            <a:pPr eaLnBrk="1" hangingPunct="1"/>
            <a:r>
              <a:rPr lang="en-US">
                <a:latin typeface="Calibri" charset="0"/>
                <a:ea typeface="MS PGothic" charset="0"/>
              </a:rPr>
              <a:t>inspired convulsions, speaking</a:t>
            </a:r>
          </a:p>
          <a:p>
            <a:pPr eaLnBrk="1" hangingPunct="1"/>
            <a:r>
              <a:rPr lang="en-US">
                <a:latin typeface="Calibri" charset="0"/>
                <a:ea typeface="MS PGothic" charset="0"/>
              </a:rPr>
              <a:t>in tongues, and ecstatic singing</a:t>
            </a:r>
          </a:p>
          <a:p>
            <a:pPr eaLnBrk="1" hangingPunct="1"/>
            <a:r>
              <a:rPr lang="en-US">
                <a:latin typeface="Calibri" charset="0"/>
                <a:ea typeface="MS PGothic" charset="0"/>
              </a:rPr>
              <a:t>and dancing among the</a:t>
            </a:r>
          </a:p>
          <a:p>
            <a:pPr eaLnBrk="1" hangingPunct="1"/>
            <a:r>
              <a:rPr lang="en-US">
                <a:latin typeface="Calibri" charset="0"/>
                <a:ea typeface="MS PGothic" charset="0"/>
              </a:rPr>
              <a:t>converted. Out of this religious</a:t>
            </a:r>
          </a:p>
          <a:p>
            <a:pPr eaLnBrk="1" hangingPunct="1"/>
            <a:r>
              <a:rPr lang="en-US">
                <a:latin typeface="Calibri" charset="0"/>
                <a:ea typeface="MS PGothic" charset="0"/>
              </a:rPr>
              <a:t>upheaval grew many of the</a:t>
            </a:r>
          </a:p>
          <a:p>
            <a:pPr eaLnBrk="1" hangingPunct="1"/>
            <a:r>
              <a:rPr lang="en-US">
                <a:latin typeface="Calibri" charset="0"/>
                <a:ea typeface="MS PGothic" charset="0"/>
              </a:rPr>
              <a:t>movements for social</a:t>
            </a:r>
          </a:p>
          <a:p>
            <a:pPr eaLnBrk="1" hangingPunct="1"/>
            <a:r>
              <a:rPr lang="en-US">
                <a:latin typeface="Calibri" charset="0"/>
                <a:ea typeface="MS PGothic" charset="0"/>
              </a:rPr>
              <a:t>improvement in the pre–Civil</a:t>
            </a:r>
          </a:p>
          <a:p>
            <a:pPr eaLnBrk="1" hangingPunct="1"/>
            <a:r>
              <a:rPr lang="en-US">
                <a:latin typeface="Calibri" charset="0"/>
                <a:ea typeface="MS PGothic" charset="0"/>
              </a:rPr>
              <a:t>War decades, including the</a:t>
            </a:r>
          </a:p>
          <a:p>
            <a:pPr eaLnBrk="1" hangingPunct="1"/>
            <a:r>
              <a:rPr lang="en-US">
                <a:latin typeface="Calibri" charset="0"/>
                <a:ea typeface="MS PGothic" charset="0"/>
              </a:rPr>
              <a:t>abolitionist crusade.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2296DE-9B98-CE4C-BABE-4D095247FD9B}" type="slidenum">
              <a:rPr lang="en-US">
                <a:latin typeface="Calibri" charset="0"/>
              </a:rPr>
              <a:pPr/>
              <a:t>13</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24671-464C-834E-8736-E00C1353D9CD}" type="slidenum">
              <a:rPr lang="en-US" sz="1200"/>
              <a:pPr eaLnBrk="1" hangingPunct="1"/>
              <a:t>14</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054A9A-3BB4-A849-9B59-0939BEB239E4}" type="slidenum">
              <a:rPr lang="en-US" sz="1200"/>
              <a:pPr eaLnBrk="1" hangingPunct="1"/>
              <a:t>16</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114691"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fld id="{8D097C96-D135-674D-846E-5ED70C8BB506}" type="slidenum">
              <a:rPr lang="en-US"/>
              <a:pPr/>
              <a:t>‹#›</a:t>
            </a:fld>
            <a:endParaRPr lang="en-US"/>
          </a:p>
        </p:txBody>
      </p:sp>
    </p:spTree>
    <p:extLst>
      <p:ext uri="{BB962C8B-B14F-4D97-AF65-F5344CB8AC3E}">
        <p14:creationId xmlns:p14="http://schemas.microsoft.com/office/powerpoint/2010/main" val="14994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F79B39-F87F-2442-9943-B3A77B3640DA}" type="slidenum">
              <a:rPr lang="en-US"/>
              <a:pPr/>
              <a:t>‹#›</a:t>
            </a:fld>
            <a:endParaRPr lang="en-US"/>
          </a:p>
        </p:txBody>
      </p:sp>
    </p:spTree>
    <p:extLst>
      <p:ext uri="{BB962C8B-B14F-4D97-AF65-F5344CB8AC3E}">
        <p14:creationId xmlns:p14="http://schemas.microsoft.com/office/powerpoint/2010/main" val="134042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F99EAB-18C4-E84E-9A29-7FFC7D5CF060}" type="slidenum">
              <a:rPr lang="en-US"/>
              <a:pPr/>
              <a:t>‹#›</a:t>
            </a:fld>
            <a:endParaRPr lang="en-US"/>
          </a:p>
        </p:txBody>
      </p:sp>
    </p:spTree>
    <p:extLst>
      <p:ext uri="{BB962C8B-B14F-4D97-AF65-F5344CB8AC3E}">
        <p14:creationId xmlns:p14="http://schemas.microsoft.com/office/powerpoint/2010/main" val="87486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99C858-7C43-FE4D-B012-0D57EDA6F2A9}" type="slidenum">
              <a:rPr lang="en-US"/>
              <a:pPr/>
              <a:t>‹#›</a:t>
            </a:fld>
            <a:endParaRPr lang="en-US"/>
          </a:p>
        </p:txBody>
      </p:sp>
    </p:spTree>
    <p:extLst>
      <p:ext uri="{BB962C8B-B14F-4D97-AF65-F5344CB8AC3E}">
        <p14:creationId xmlns:p14="http://schemas.microsoft.com/office/powerpoint/2010/main" val="76309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B60120-E4E8-C24F-BD76-8574F83DA0C6}" type="slidenum">
              <a:rPr lang="en-US"/>
              <a:pPr/>
              <a:t>‹#›</a:t>
            </a:fld>
            <a:endParaRPr lang="en-US"/>
          </a:p>
        </p:txBody>
      </p:sp>
    </p:spTree>
    <p:extLst>
      <p:ext uri="{BB962C8B-B14F-4D97-AF65-F5344CB8AC3E}">
        <p14:creationId xmlns:p14="http://schemas.microsoft.com/office/powerpoint/2010/main" val="285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371C96-29C3-7B46-B00A-7428A3A8F71C}" type="slidenum">
              <a:rPr lang="en-US"/>
              <a:pPr/>
              <a:t>‹#›</a:t>
            </a:fld>
            <a:endParaRPr lang="en-US"/>
          </a:p>
        </p:txBody>
      </p:sp>
    </p:spTree>
    <p:extLst>
      <p:ext uri="{BB962C8B-B14F-4D97-AF65-F5344CB8AC3E}">
        <p14:creationId xmlns:p14="http://schemas.microsoft.com/office/powerpoint/2010/main" val="33497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D22CC4B-7860-814D-9243-D31C9B0CFAA2}" type="slidenum">
              <a:rPr lang="en-US"/>
              <a:pPr/>
              <a:t>‹#›</a:t>
            </a:fld>
            <a:endParaRPr lang="en-US"/>
          </a:p>
        </p:txBody>
      </p:sp>
    </p:spTree>
    <p:extLst>
      <p:ext uri="{BB962C8B-B14F-4D97-AF65-F5344CB8AC3E}">
        <p14:creationId xmlns:p14="http://schemas.microsoft.com/office/powerpoint/2010/main" val="222499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700F017-A0BB-374A-8BAE-600E6E6EF303}" type="slidenum">
              <a:rPr lang="en-US"/>
              <a:pPr/>
              <a:t>‹#›</a:t>
            </a:fld>
            <a:endParaRPr lang="en-US"/>
          </a:p>
        </p:txBody>
      </p:sp>
    </p:spTree>
    <p:extLst>
      <p:ext uri="{BB962C8B-B14F-4D97-AF65-F5344CB8AC3E}">
        <p14:creationId xmlns:p14="http://schemas.microsoft.com/office/powerpoint/2010/main" val="40174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19CF101-1E5C-DD43-95F7-B6F4B1251B48}" type="slidenum">
              <a:rPr lang="en-US"/>
              <a:pPr/>
              <a:t>‹#›</a:t>
            </a:fld>
            <a:endParaRPr lang="en-US"/>
          </a:p>
        </p:txBody>
      </p:sp>
    </p:spTree>
    <p:extLst>
      <p:ext uri="{BB962C8B-B14F-4D97-AF65-F5344CB8AC3E}">
        <p14:creationId xmlns:p14="http://schemas.microsoft.com/office/powerpoint/2010/main" val="55098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1AC981-8502-A849-BDE3-1D5C7D240A1A}" type="slidenum">
              <a:rPr lang="en-US"/>
              <a:pPr/>
              <a:t>‹#›</a:t>
            </a:fld>
            <a:endParaRPr lang="en-US"/>
          </a:p>
        </p:txBody>
      </p:sp>
    </p:spTree>
    <p:extLst>
      <p:ext uri="{BB962C8B-B14F-4D97-AF65-F5344CB8AC3E}">
        <p14:creationId xmlns:p14="http://schemas.microsoft.com/office/powerpoint/2010/main" val="366156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95C703-0C94-6748-B01E-D6032699DB09}" type="slidenum">
              <a:rPr lang="en-US"/>
              <a:pPr/>
              <a:t>‹#›</a:t>
            </a:fld>
            <a:endParaRPr lang="en-US"/>
          </a:p>
        </p:txBody>
      </p:sp>
    </p:spTree>
    <p:extLst>
      <p:ext uri="{BB962C8B-B14F-4D97-AF65-F5344CB8AC3E}">
        <p14:creationId xmlns:p14="http://schemas.microsoft.com/office/powerpoint/2010/main" val="3597366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olidFill>
                  <a:srgbClr val="D9E1E8"/>
                </a:solidFill>
                <a:ea typeface="+mn-ea"/>
              </a:defRPr>
            </a:lvl1pPr>
          </a:lstStyle>
          <a:p>
            <a:pPr>
              <a:defRPr/>
            </a:pPr>
            <a:endParaRPr lang="en-US"/>
          </a:p>
        </p:txBody>
      </p:sp>
      <p:sp>
        <p:nvSpPr>
          <p:cNvPr id="11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rgbClr val="D9E1E8"/>
                </a:solidFill>
                <a:ea typeface="+mn-ea"/>
              </a:defRPr>
            </a:lvl1pPr>
          </a:lstStyle>
          <a:p>
            <a:pPr>
              <a:defRPr/>
            </a:pPr>
            <a:endParaRPr lang="en-US"/>
          </a:p>
        </p:txBody>
      </p:sp>
      <p:sp>
        <p:nvSpPr>
          <p:cNvPr id="1136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D9E1E8"/>
                </a:solidFill>
              </a:defRPr>
            </a:lvl1pPr>
          </a:lstStyle>
          <a:p>
            <a:fld id="{A00E9F1B-E411-8948-AA31-6D9A36902C9D}" type="slidenum">
              <a:rPr lang="en-US"/>
              <a:pPr/>
              <a:t>‹#›</a:t>
            </a:fld>
            <a:endParaRPr lang="en-US"/>
          </a:p>
        </p:txBody>
      </p:sp>
      <p:sp>
        <p:nvSpPr>
          <p:cNvPr id="11367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solidFill>
                <a:srgbClr val="D9E1E8"/>
              </a:solidFill>
              <a:ea typeface="+mn-ea"/>
            </a:endParaRPr>
          </a:p>
        </p:txBody>
      </p:sp>
    </p:spTree>
  </p:cSld>
  <p:clrMap bg1="lt1" tx1="dk1" bg2="lt2" tx2="dk2" accent1="accent1" accent2="accent2" accent3="accent3" accent4="accent4" accent5="accent5" accent6="accent6" hlink="hlink" folHlink="folHlink"/>
  <p:sldLayoutIdLst>
    <p:sldLayoutId id="2147483705"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rgbClr val="D9E1E8"/>
          </a:solidFill>
          <a:latin typeface="+mj-lt"/>
          <a:ea typeface="ＭＳ Ｐゴシック" charset="0"/>
          <a:cs typeface="+mj-cs"/>
        </a:defRPr>
      </a:lvl1pPr>
      <a:lvl2pPr algn="ctr" rtl="0" eaLnBrk="0" fontAlgn="base" hangingPunct="0">
        <a:spcBef>
          <a:spcPct val="0"/>
        </a:spcBef>
        <a:spcAft>
          <a:spcPct val="0"/>
        </a:spcAft>
        <a:defRPr sz="4400">
          <a:solidFill>
            <a:srgbClr val="D9E1E8"/>
          </a:solidFill>
          <a:latin typeface="Arial" charset="0"/>
          <a:ea typeface="ＭＳ Ｐゴシック" charset="0"/>
        </a:defRPr>
      </a:lvl2pPr>
      <a:lvl3pPr algn="ctr" rtl="0" eaLnBrk="0" fontAlgn="base" hangingPunct="0">
        <a:spcBef>
          <a:spcPct val="0"/>
        </a:spcBef>
        <a:spcAft>
          <a:spcPct val="0"/>
        </a:spcAft>
        <a:defRPr sz="4400">
          <a:solidFill>
            <a:srgbClr val="D9E1E8"/>
          </a:solidFill>
          <a:latin typeface="Arial" charset="0"/>
          <a:ea typeface="ＭＳ Ｐゴシック" charset="0"/>
        </a:defRPr>
      </a:lvl3pPr>
      <a:lvl4pPr algn="ctr" rtl="0" eaLnBrk="0" fontAlgn="base" hangingPunct="0">
        <a:spcBef>
          <a:spcPct val="0"/>
        </a:spcBef>
        <a:spcAft>
          <a:spcPct val="0"/>
        </a:spcAft>
        <a:defRPr sz="4400">
          <a:solidFill>
            <a:srgbClr val="D9E1E8"/>
          </a:solidFill>
          <a:latin typeface="Arial" charset="0"/>
          <a:ea typeface="ＭＳ Ｐゴシック" charset="0"/>
        </a:defRPr>
      </a:lvl4pPr>
      <a:lvl5pPr algn="ctr" rtl="0" eaLnBrk="0" fontAlgn="base" hangingPunct="0">
        <a:spcBef>
          <a:spcPct val="0"/>
        </a:spcBef>
        <a:spcAft>
          <a:spcPct val="0"/>
        </a:spcAft>
        <a:defRPr sz="4400">
          <a:solidFill>
            <a:srgbClr val="D9E1E8"/>
          </a:solidFill>
          <a:latin typeface="Arial" charset="0"/>
          <a:ea typeface="ＭＳ Ｐゴシック" charset="0"/>
        </a:defRPr>
      </a:lvl5pPr>
      <a:lvl6pPr marL="457200" algn="ctr" rtl="0" fontAlgn="base">
        <a:spcBef>
          <a:spcPct val="0"/>
        </a:spcBef>
        <a:spcAft>
          <a:spcPct val="0"/>
        </a:spcAft>
        <a:defRPr sz="4400">
          <a:solidFill>
            <a:srgbClr val="D9E1E8"/>
          </a:solidFill>
          <a:latin typeface="Arial" charset="0"/>
        </a:defRPr>
      </a:lvl6pPr>
      <a:lvl7pPr marL="914400" algn="ctr" rtl="0" fontAlgn="base">
        <a:spcBef>
          <a:spcPct val="0"/>
        </a:spcBef>
        <a:spcAft>
          <a:spcPct val="0"/>
        </a:spcAft>
        <a:defRPr sz="4400">
          <a:solidFill>
            <a:srgbClr val="D9E1E8"/>
          </a:solidFill>
          <a:latin typeface="Arial" charset="0"/>
        </a:defRPr>
      </a:lvl7pPr>
      <a:lvl8pPr marL="1371600" algn="ctr" rtl="0" fontAlgn="base">
        <a:spcBef>
          <a:spcPct val="0"/>
        </a:spcBef>
        <a:spcAft>
          <a:spcPct val="0"/>
        </a:spcAft>
        <a:defRPr sz="4400">
          <a:solidFill>
            <a:srgbClr val="D9E1E8"/>
          </a:solidFill>
          <a:latin typeface="Arial" charset="0"/>
        </a:defRPr>
      </a:lvl8pPr>
      <a:lvl9pPr marL="1828800" algn="ctr" rtl="0" fontAlgn="base">
        <a:spcBef>
          <a:spcPct val="0"/>
        </a:spcBef>
        <a:spcAft>
          <a:spcPct val="0"/>
        </a:spcAft>
        <a:defRPr sz="4400">
          <a:solidFill>
            <a:srgbClr val="D9E1E8"/>
          </a:solidFill>
          <a:latin typeface="Arial" charset="0"/>
        </a:defRPr>
      </a:lvl9pPr>
    </p:titleStyle>
    <p:bodyStyle>
      <a:lvl1pPr marL="342900" indent="-342900" algn="l" rtl="0" eaLnBrk="0" fontAlgn="base" hangingPunct="0">
        <a:spcBef>
          <a:spcPct val="20000"/>
        </a:spcBef>
        <a:spcAft>
          <a:spcPct val="0"/>
        </a:spcAft>
        <a:buChar char="•"/>
        <a:defRPr sz="3200">
          <a:solidFill>
            <a:srgbClr val="D9E1E8"/>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D9E1E8"/>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D9E1E8"/>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D9E1E8"/>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D9E1E8"/>
          </a:solidFill>
          <a:latin typeface="+mn-lt"/>
          <a:ea typeface="ＭＳ Ｐゴシック" charset="0"/>
        </a:defRPr>
      </a:lvl5pPr>
      <a:lvl6pPr marL="2514600" indent="-228600" algn="l" rtl="0" fontAlgn="base">
        <a:spcBef>
          <a:spcPct val="20000"/>
        </a:spcBef>
        <a:spcAft>
          <a:spcPct val="0"/>
        </a:spcAft>
        <a:buChar char="»"/>
        <a:defRPr sz="2000">
          <a:solidFill>
            <a:srgbClr val="D9E1E8"/>
          </a:solidFill>
          <a:latin typeface="+mn-lt"/>
        </a:defRPr>
      </a:lvl6pPr>
      <a:lvl7pPr marL="2971800" indent="-228600" algn="l" rtl="0" fontAlgn="base">
        <a:spcBef>
          <a:spcPct val="20000"/>
        </a:spcBef>
        <a:spcAft>
          <a:spcPct val="0"/>
        </a:spcAft>
        <a:buChar char="»"/>
        <a:defRPr sz="2000">
          <a:solidFill>
            <a:srgbClr val="D9E1E8"/>
          </a:solidFill>
          <a:latin typeface="+mn-lt"/>
        </a:defRPr>
      </a:lvl7pPr>
      <a:lvl8pPr marL="3429000" indent="-228600" algn="l" rtl="0" fontAlgn="base">
        <a:spcBef>
          <a:spcPct val="20000"/>
        </a:spcBef>
        <a:spcAft>
          <a:spcPct val="0"/>
        </a:spcAft>
        <a:buChar char="»"/>
        <a:defRPr sz="2000">
          <a:solidFill>
            <a:srgbClr val="D9E1E8"/>
          </a:solidFill>
          <a:latin typeface="+mn-lt"/>
        </a:defRPr>
      </a:lvl8pPr>
      <a:lvl9pPr marL="3886200" indent="-228600" algn="l" rtl="0" fontAlgn="base">
        <a:spcBef>
          <a:spcPct val="20000"/>
        </a:spcBef>
        <a:spcAft>
          <a:spcPct val="0"/>
        </a:spcAft>
        <a:buChar char="»"/>
        <a:defRPr sz="2000">
          <a:solidFill>
            <a:srgbClr val="D9E1E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audio" Target="../media/audio1.bin"/></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3" Type="http://schemas.openxmlformats.org/officeDocument/2006/relationships/hyperlink" Target="http://www.ulib.iupui.edu/kade/newharmony/sitemap.html%23photos" TargetMode="External"/><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6.jpe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audio" Target="../media/audio2.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b.utexas.edu/faculty/salinas/students/student_sites/Fall2005/Grimke_Sisters/photo.html" TargetMode="External"/><Relationship Id="rId3" Type="http://schemas.openxmlformats.org/officeDocument/2006/relationships/image" Target="../media/image65.gi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pbs.org/wgbh/aia/part4/4h2962b.html" TargetMode="External"/><Relationship Id="rId4" Type="http://schemas.openxmlformats.org/officeDocument/2006/relationships/image" Target="../media/image66.jpeg"/><Relationship Id="rId5" Type="http://schemas.openxmlformats.org/officeDocument/2006/relationships/image" Target="../media/image67.jpe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9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png"/><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0.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7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72.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p:cNvSpPr txBox="1">
            <a:spLocks noChangeArrowheads="1"/>
          </p:cNvSpPr>
          <p:nvPr/>
        </p:nvSpPr>
        <p:spPr bwMode="auto">
          <a:xfrm>
            <a:off x="304800" y="4267200"/>
            <a:ext cx="8534400" cy="1384995"/>
          </a:xfrm>
          <a:prstGeom prst="rect">
            <a:avLst/>
          </a:prstGeom>
          <a:solidFill>
            <a:srgbClr val="FFFFCC"/>
          </a:solidFill>
          <a:ln w="12700">
            <a:solidFill>
              <a:srgbClr val="C9E8FF"/>
            </a:solidFill>
            <a:miter lim="800000"/>
            <a:headEnd type="none" w="sm" len="sm"/>
            <a:tailEnd type="none" w="sm" len="sm"/>
          </a:ln>
          <a:effectLst>
            <a:outerShdw dist="35921" dir="2700000" algn="ctr" rotWithShape="0">
              <a:schemeClr val="tx1"/>
            </a:outerShdw>
          </a:effectLst>
        </p:spPr>
        <p:txBody>
          <a:bodyPr wrap="square">
            <a:spAutoFit/>
          </a:bodyPr>
          <a:lstStyle/>
          <a:p>
            <a:pPr algn="ctr"/>
            <a:r>
              <a:rPr lang="en-US" sz="3600" dirty="0"/>
              <a:t>Chapter 15 - The American Pageant</a:t>
            </a:r>
          </a:p>
          <a:p>
            <a:pPr algn="ctr"/>
            <a:r>
              <a:rPr lang="en-US" sz="3600" i="1" baseline="30000" dirty="0"/>
              <a:t>The Ferment of Reform and Culture</a:t>
            </a:r>
          </a:p>
          <a:p>
            <a:pPr algn="ctr"/>
            <a:r>
              <a:rPr lang="en-US" sz="3600" i="1" baseline="30000" dirty="0"/>
              <a:t>1790–1860</a:t>
            </a:r>
            <a:endParaRPr lang="en-US" sz="3600" b="1" dirty="0">
              <a:solidFill>
                <a:srgbClr val="FF0000"/>
              </a:solidFill>
              <a:latin typeface="Comic Sans MS" pitchFamily="66" charset="0"/>
              <a:ea typeface="+mn-ea"/>
            </a:endParaRPr>
          </a:p>
        </p:txBody>
      </p:sp>
      <p:sp>
        <p:nvSpPr>
          <p:cNvPr id="215044" name="Text Box 4"/>
          <p:cNvSpPr txBox="1">
            <a:spLocks noChangeArrowheads="1"/>
          </p:cNvSpPr>
          <p:nvPr/>
        </p:nvSpPr>
        <p:spPr bwMode="auto">
          <a:xfrm>
            <a:off x="304800" y="457200"/>
            <a:ext cx="8458200" cy="2862322"/>
          </a:xfrm>
          <a:prstGeom prst="rect">
            <a:avLst/>
          </a:prstGeom>
          <a:noFill/>
          <a:ln w="9525">
            <a:noFill/>
            <a:miter lim="800000"/>
            <a:headEnd type="none" w="sm" len="sm"/>
            <a:tailEnd type="none" w="sm" len="sm"/>
          </a:ln>
          <a:effectLst>
            <a:outerShdw dist="35921" dir="2700000" algn="ctr" rotWithShape="0">
              <a:schemeClr val="tx1"/>
            </a:outerShdw>
          </a:effectLst>
        </p:spPr>
        <p:txBody>
          <a:bodyPr wrap="square">
            <a:spAutoFit/>
          </a:bodyPr>
          <a:lstStyle/>
          <a:p>
            <a:pPr algn="ctr">
              <a:spcBef>
                <a:spcPct val="50000"/>
              </a:spcBef>
              <a:defRPr/>
            </a:pPr>
            <a:r>
              <a:rPr lang="en-US" sz="6000" dirty="0" smtClean="0">
                <a:solidFill>
                  <a:srgbClr val="CCECFF"/>
                </a:solidFill>
                <a:latin typeface="BlackChancery" pitchFamily="2" charset="0"/>
                <a:ea typeface="+mn-ea"/>
              </a:rPr>
              <a:t>Antebellum Revivalism</a:t>
            </a:r>
            <a:r>
              <a:rPr lang="en-US" sz="6000" dirty="0">
                <a:solidFill>
                  <a:srgbClr val="CCECFF"/>
                </a:solidFill>
                <a:latin typeface="BlackChancery" pitchFamily="2" charset="0"/>
                <a:ea typeface="+mn-ea"/>
              </a:rPr>
              <a:t/>
            </a:r>
            <a:br>
              <a:rPr lang="en-US" sz="6000" dirty="0">
                <a:solidFill>
                  <a:srgbClr val="CCECFF"/>
                </a:solidFill>
                <a:latin typeface="BlackChancery" pitchFamily="2" charset="0"/>
                <a:ea typeface="+mn-ea"/>
              </a:rPr>
            </a:br>
            <a:r>
              <a:rPr lang="en-US" sz="6000" dirty="0">
                <a:solidFill>
                  <a:srgbClr val="CCECFF"/>
                </a:solidFill>
                <a:latin typeface="BlackChancery" pitchFamily="2" charset="0"/>
                <a:ea typeface="+mn-ea"/>
              </a:rPr>
              <a:t>&amp;</a:t>
            </a:r>
            <a:br>
              <a:rPr lang="en-US" sz="6000" dirty="0">
                <a:solidFill>
                  <a:srgbClr val="CCECFF"/>
                </a:solidFill>
                <a:latin typeface="BlackChancery" pitchFamily="2" charset="0"/>
                <a:ea typeface="+mn-ea"/>
              </a:rPr>
            </a:br>
            <a:r>
              <a:rPr lang="en-US" sz="6000" dirty="0">
                <a:solidFill>
                  <a:srgbClr val="CCECFF"/>
                </a:solidFill>
                <a:latin typeface="BlackChancery" pitchFamily="2" charset="0"/>
                <a:ea typeface="+mn-ea"/>
              </a:rPr>
              <a:t>Reform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5043"/>
                                        </p:tgtEl>
                                        <p:attrNameLst>
                                          <p:attrName>style.visibility</p:attrName>
                                        </p:attrNameLst>
                                      </p:cBhvr>
                                      <p:to>
                                        <p:strVal val="visible"/>
                                      </p:to>
                                    </p:set>
                                    <p:animEffect transition="in" filter="wipe(left)">
                                      <p:cBhvr>
                                        <p:cTn id="7" dur="5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457200" y="381000"/>
            <a:ext cx="8229600" cy="14319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Second Great Awakening</a:t>
            </a:r>
            <a:br>
              <a:rPr lang="en-US" sz="4400">
                <a:solidFill>
                  <a:srgbClr val="CCECFF"/>
                </a:solidFill>
                <a:latin typeface="BlackChancery" pitchFamily="2" charset="0"/>
                <a:ea typeface="+mn-ea"/>
              </a:rPr>
            </a:br>
            <a:r>
              <a:rPr lang="en-US" sz="4400">
                <a:solidFill>
                  <a:srgbClr val="CCECFF"/>
                </a:solidFill>
                <a:latin typeface="BlackChancery" pitchFamily="2" charset="0"/>
                <a:ea typeface="+mn-ea"/>
              </a:rPr>
              <a:t>Revival Meeting</a:t>
            </a:r>
          </a:p>
        </p:txBody>
      </p:sp>
      <p:pic>
        <p:nvPicPr>
          <p:cNvPr id="921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85800" y="1963738"/>
            <a:ext cx="7772400" cy="4437062"/>
          </a:xfrm>
          <a:prstGeom prst="rect">
            <a:avLst/>
          </a:prstGeom>
          <a:noFill/>
          <a:ln w="9525">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990600"/>
          </a:xfrm>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12291" name="Content Placeholder 2"/>
          <p:cNvSpPr>
            <a:spLocks noGrp="1"/>
          </p:cNvSpPr>
          <p:nvPr>
            <p:ph idx="1"/>
          </p:nvPr>
        </p:nvSpPr>
        <p:spPr>
          <a:xfrm>
            <a:off x="228600" y="1600200"/>
            <a:ext cx="8229600" cy="4495800"/>
          </a:xfrm>
        </p:spPr>
        <p:txBody>
          <a:bodyPr/>
          <a:lstStyle/>
          <a:p>
            <a:pPr lvl="1"/>
            <a:r>
              <a:rPr lang="en-US" dirty="0">
                <a:solidFill>
                  <a:srgbClr val="FFFFFF"/>
                </a:solidFill>
                <a:latin typeface="Calibri" charset="0"/>
                <a:ea typeface="MS PGothic" charset="0"/>
              </a:rPr>
              <a:t>Second Great Awakening spread on frontier by huge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camp meetings</a:t>
            </a:r>
            <a:r>
              <a:rPr lang="ja-JP" altLang="en-US" dirty="0">
                <a:solidFill>
                  <a:srgbClr val="FFFFFF"/>
                </a:solidFill>
                <a:latin typeface="Calibri" charset="0"/>
                <a:ea typeface="MS PGothic" charset="0"/>
              </a:rPr>
              <a:t>”</a:t>
            </a:r>
            <a:r>
              <a:rPr lang="en-US" altLang="ja-JP" dirty="0" smtClean="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2"/>
            <a:r>
              <a:rPr lang="en-US" dirty="0">
                <a:solidFill>
                  <a:srgbClr val="FFFFFF"/>
                </a:solidFill>
                <a:latin typeface="Calibri" charset="0"/>
                <a:ea typeface="MS PGothic" charset="0"/>
              </a:rPr>
              <a:t>Up to 25,000 people would gather for several days to listen to an itinerant preacher</a:t>
            </a:r>
          </a:p>
          <a:p>
            <a:pPr lvl="2"/>
            <a:r>
              <a:rPr lang="en-US" dirty="0">
                <a:solidFill>
                  <a:srgbClr val="FFFFFF"/>
                </a:solidFill>
                <a:latin typeface="Calibri" charset="0"/>
                <a:ea typeface="MS PGothic" charset="0"/>
              </a:rPr>
              <a:t>Thousands of spiritually starved souls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got religion</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2"/>
            <a:r>
              <a:rPr lang="en-US" dirty="0">
                <a:solidFill>
                  <a:srgbClr val="FFFFFF"/>
                </a:solidFill>
                <a:latin typeface="Calibri" charset="0"/>
                <a:ea typeface="MS PGothic" charset="0"/>
              </a:rPr>
              <a:t>Many of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saved</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soon backslid into former sinful ways</a:t>
            </a:r>
          </a:p>
          <a:p>
            <a:pPr lvl="2"/>
            <a:r>
              <a:rPr lang="en-US" dirty="0">
                <a:solidFill>
                  <a:srgbClr val="FFFFFF"/>
                </a:solidFill>
                <a:latin typeface="Calibri" charset="0"/>
                <a:ea typeface="MS PGothic" charset="0"/>
              </a:rPr>
              <a:t>Revivals boosted church attendance</a:t>
            </a:r>
          </a:p>
        </p:txBody>
      </p:sp>
    </p:spTree>
    <p:extLst>
      <p:ext uri="{BB962C8B-B14F-4D97-AF65-F5344CB8AC3E}">
        <p14:creationId xmlns:p14="http://schemas.microsoft.com/office/powerpoint/2010/main" val="35897406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838200"/>
          </a:xfrm>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13315" name="Content Placeholder 2"/>
          <p:cNvSpPr>
            <a:spLocks noGrp="1"/>
          </p:cNvSpPr>
          <p:nvPr>
            <p:ph idx="1"/>
          </p:nvPr>
        </p:nvSpPr>
        <p:spPr>
          <a:xfrm>
            <a:off x="685800" y="1447800"/>
            <a:ext cx="7772400" cy="5105400"/>
          </a:xfrm>
        </p:spPr>
        <p:txBody>
          <a:bodyPr/>
          <a:lstStyle/>
          <a:p>
            <a:pPr lvl="2"/>
            <a:r>
              <a:rPr lang="en-US" dirty="0">
                <a:solidFill>
                  <a:srgbClr val="FFFFFF"/>
                </a:solidFill>
                <a:latin typeface="Calibri" charset="0"/>
                <a:ea typeface="MS PGothic" charset="0"/>
              </a:rPr>
              <a:t>Stimulated a variety of humanitarian reforms</a:t>
            </a:r>
          </a:p>
          <a:p>
            <a:pPr lvl="2"/>
            <a:r>
              <a:rPr lang="en-US" dirty="0">
                <a:solidFill>
                  <a:srgbClr val="FFFFFF"/>
                </a:solidFill>
                <a:latin typeface="Calibri" charset="0"/>
                <a:ea typeface="MS PGothic" charset="0"/>
              </a:rPr>
              <a:t>Missionary work in Africa, Asia, Hawaii, and in West with Indians</a:t>
            </a:r>
          </a:p>
          <a:p>
            <a:pPr lvl="2"/>
            <a:r>
              <a:rPr lang="en-US" dirty="0">
                <a:solidFill>
                  <a:srgbClr val="FFFFFF"/>
                </a:solidFill>
                <a:latin typeface="Calibri" charset="0"/>
                <a:ea typeface="MS PGothic" charset="0"/>
              </a:rPr>
              <a:t>Methodist &amp; Baptists reaped most abundant harvest of souls:</a:t>
            </a:r>
          </a:p>
          <a:p>
            <a:pPr lvl="3"/>
            <a:r>
              <a:rPr lang="en-US" dirty="0">
                <a:solidFill>
                  <a:srgbClr val="FFFFFF"/>
                </a:solidFill>
                <a:latin typeface="Calibri" charset="0"/>
                <a:ea typeface="MS PGothic" charset="0"/>
              </a:rPr>
              <a:t>Both stressed personal conversion, relatively democratic control of church affairs, and rousing emotionalism</a:t>
            </a:r>
          </a:p>
          <a:p>
            <a:pPr lvl="1"/>
            <a:r>
              <a:rPr lang="en-US" dirty="0">
                <a:solidFill>
                  <a:srgbClr val="FFFFFF"/>
                </a:solidFill>
                <a:latin typeface="Calibri" charset="0"/>
                <a:ea typeface="MS PGothic" charset="0"/>
              </a:rPr>
              <a:t>Peter Cartwright (1785-1872) best known of Methodist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circuit riders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or traveling frontier preachers</a:t>
            </a:r>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40566483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636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155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nne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33400" y="762000"/>
            <a:ext cx="29083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3733800" y="1981200"/>
            <a:ext cx="5105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600" b="1" i="1">
                <a:solidFill>
                  <a:srgbClr val="FFFF00"/>
                </a:solidFill>
                <a:latin typeface="Comic Sans MS" charset="0"/>
              </a:rPr>
              <a:t>The ranges of tents, the fires, reflecting light…; the candles and lamps illuminating the encampment; hundreds moving to and fro…;the preaching, praying, singing, and shouting,… like the sound of many waters, was enough to swallow up all the powers of contemplation.</a:t>
            </a:r>
            <a:endParaRPr lang="en-US" sz="2000" b="1">
              <a:solidFill>
                <a:schemeClr val="bg1"/>
              </a:solidFill>
              <a:latin typeface="Comic Sans MS" charset="0"/>
            </a:endParaRPr>
          </a:p>
        </p:txBody>
      </p:sp>
      <p:sp>
        <p:nvSpPr>
          <p:cNvPr id="212996" name="Text Box 4"/>
          <p:cNvSpPr txBox="1">
            <a:spLocks noChangeArrowheads="1"/>
          </p:cNvSpPr>
          <p:nvPr/>
        </p:nvSpPr>
        <p:spPr bwMode="auto">
          <a:xfrm>
            <a:off x="4343400" y="457200"/>
            <a:ext cx="4191000" cy="1189038"/>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rgbClr val="CCECFF"/>
                </a:solidFill>
                <a:latin typeface="BlackChancery" charset="0"/>
              </a:rPr>
              <a:t>Charles G. Finney</a:t>
            </a:r>
            <a:br>
              <a:rPr lang="en-US" sz="4000">
                <a:solidFill>
                  <a:srgbClr val="CCECFF"/>
                </a:solidFill>
                <a:latin typeface="BlackChancery" charset="0"/>
              </a:rPr>
            </a:br>
            <a:r>
              <a:rPr lang="en-US" sz="3200">
                <a:solidFill>
                  <a:srgbClr val="CCECFF"/>
                </a:solidFill>
                <a:latin typeface="BlackChancery" charset="0"/>
              </a:rPr>
              <a:t>(1792 – 1895)</a:t>
            </a:r>
          </a:p>
        </p:txBody>
      </p:sp>
      <p:sp>
        <p:nvSpPr>
          <p:cNvPr id="10245" name="Rectangle 5"/>
          <p:cNvSpPr>
            <a:spLocks noChangeArrowheads="1"/>
          </p:cNvSpPr>
          <p:nvPr/>
        </p:nvSpPr>
        <p:spPr bwMode="auto">
          <a:xfrm>
            <a:off x="533400" y="5410200"/>
            <a:ext cx="2819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ja-JP" altLang="en-US" sz="2800" b="1">
                <a:solidFill>
                  <a:srgbClr val="FF0000"/>
                </a:solidFill>
                <a:latin typeface="Comic Sans MS" charset="0"/>
              </a:rPr>
              <a:t>“</a:t>
            </a:r>
            <a:r>
              <a:rPr lang="en-US" sz="2800" b="1">
                <a:solidFill>
                  <a:srgbClr val="FF0000"/>
                </a:solidFill>
                <a:latin typeface="Comic Sans MS" charset="0"/>
              </a:rPr>
              <a:t>soul-shaking</a:t>
            </a:r>
            <a:r>
              <a:rPr lang="ja-JP" altLang="en-US" sz="2800" b="1">
                <a:solidFill>
                  <a:srgbClr val="FF0000"/>
                </a:solidFill>
                <a:latin typeface="Comic Sans MS" charset="0"/>
              </a:rPr>
              <a:t>”</a:t>
            </a:r>
            <a:r>
              <a:rPr lang="en-US" sz="2800" b="1">
                <a:solidFill>
                  <a:srgbClr val="FF0000"/>
                </a:solidFill>
                <a:latin typeface="Comic Sans MS" charset="0"/>
              </a:rPr>
              <a:t> </a:t>
            </a:r>
            <a:br>
              <a:rPr lang="en-US" sz="2800" b="1">
                <a:solidFill>
                  <a:srgbClr val="FF0000"/>
                </a:solidFill>
                <a:latin typeface="Comic Sans MS" charset="0"/>
              </a:rPr>
            </a:br>
            <a:r>
              <a:rPr lang="en-US" sz="2800" b="1">
                <a:solidFill>
                  <a:srgbClr val="FF0000"/>
                </a:solidFill>
                <a:latin typeface="Comic Sans MS" charset="0"/>
              </a:rPr>
              <a:t>conversion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solidFill>
                  <a:srgbClr val="FFFFFF"/>
                </a:solidFill>
                <a:latin typeface="Calibri" charset="0"/>
                <a:ea typeface="MS PGothic" charset="0"/>
              </a:rPr>
              <a:t>Charles </a:t>
            </a:r>
            <a:r>
              <a:rPr lang="en-US" dirty="0" err="1" smtClean="0">
                <a:solidFill>
                  <a:srgbClr val="FFFFFF"/>
                </a:solidFill>
                <a:latin typeface="Calibri" charset="0"/>
                <a:ea typeface="MS PGothic" charset="0"/>
              </a:rPr>
              <a:t>Grandison</a:t>
            </a:r>
            <a:r>
              <a:rPr lang="en-US" dirty="0" smtClean="0">
                <a:solidFill>
                  <a:srgbClr val="FFFFFF"/>
                </a:solidFill>
                <a:latin typeface="Calibri" charset="0"/>
                <a:ea typeface="MS PGothic" charset="0"/>
              </a:rPr>
              <a:t> Finney</a:t>
            </a:r>
            <a:endParaRPr lang="en-US" dirty="0">
              <a:solidFill>
                <a:srgbClr val="FFFFFF"/>
              </a:solidFill>
              <a:latin typeface="Calibri" charset="0"/>
              <a:ea typeface="MS PGothic" charset="0"/>
            </a:endParaRPr>
          </a:p>
        </p:txBody>
      </p:sp>
      <p:sp>
        <p:nvSpPr>
          <p:cNvPr id="16387" name="Content Placeholder 2"/>
          <p:cNvSpPr>
            <a:spLocks noGrp="1"/>
          </p:cNvSpPr>
          <p:nvPr>
            <p:ph idx="1"/>
          </p:nvPr>
        </p:nvSpPr>
        <p:spPr>
          <a:xfrm>
            <a:off x="685800" y="1676400"/>
            <a:ext cx="7772400" cy="4419600"/>
          </a:xfrm>
        </p:spPr>
        <p:txBody>
          <a:bodyPr/>
          <a:lstStyle/>
          <a:p>
            <a:pPr lvl="1"/>
            <a:r>
              <a:rPr lang="en-US" dirty="0" smtClean="0">
                <a:solidFill>
                  <a:srgbClr val="FFFFFF"/>
                </a:solidFill>
                <a:latin typeface="Calibri" charset="0"/>
                <a:ea typeface="MS PGothic" charset="0"/>
              </a:rPr>
              <a:t>greatest </a:t>
            </a:r>
            <a:r>
              <a:rPr lang="en-US" dirty="0">
                <a:solidFill>
                  <a:srgbClr val="FFFFFF"/>
                </a:solidFill>
                <a:latin typeface="Calibri" charset="0"/>
                <a:ea typeface="MS PGothic" charset="0"/>
              </a:rPr>
              <a:t>of revival preachers:</a:t>
            </a:r>
          </a:p>
          <a:p>
            <a:pPr lvl="2"/>
            <a:r>
              <a:rPr lang="en-US" dirty="0">
                <a:solidFill>
                  <a:srgbClr val="FFFFFF"/>
                </a:solidFill>
                <a:latin typeface="Calibri" charset="0"/>
                <a:ea typeface="MS PGothic" charset="0"/>
              </a:rPr>
              <a:t>Had deeply moving conversion experience</a:t>
            </a:r>
          </a:p>
          <a:p>
            <a:pPr lvl="2"/>
            <a:r>
              <a:rPr lang="en-US" dirty="0">
                <a:solidFill>
                  <a:srgbClr val="FFFFFF"/>
                </a:solidFill>
                <a:latin typeface="Calibri" charset="0"/>
                <a:ea typeface="MS PGothic" charset="0"/>
              </a:rPr>
              <a:t>Led massive revivals in Rochester and New York City in 1830 and 1831</a:t>
            </a:r>
          </a:p>
          <a:p>
            <a:pPr lvl="2"/>
            <a:r>
              <a:rPr lang="en-US" dirty="0">
                <a:solidFill>
                  <a:srgbClr val="FFFFFF"/>
                </a:solidFill>
                <a:latin typeface="Calibri" charset="0"/>
                <a:ea typeface="MS PGothic" charset="0"/>
              </a:rPr>
              <a:t>Preached a version of old-time religion, but was also an innovator:</a:t>
            </a:r>
          </a:p>
          <a:p>
            <a:pPr lvl="3"/>
            <a:r>
              <a:rPr lang="en-US" dirty="0">
                <a:solidFill>
                  <a:srgbClr val="FFFFFF"/>
                </a:solidFill>
                <a:latin typeface="Calibri" charset="0"/>
                <a:ea typeface="MS PGothic" charset="0"/>
              </a:rPr>
              <a:t>Devised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anxious bench</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where repentant sinners could sit in full view of congregation</a:t>
            </a:r>
          </a:p>
          <a:p>
            <a:pPr lvl="3"/>
            <a:r>
              <a:rPr lang="en-US" dirty="0">
                <a:solidFill>
                  <a:srgbClr val="FFFFFF"/>
                </a:solidFill>
                <a:latin typeface="Calibri" charset="0"/>
                <a:ea typeface="MS PGothic" charset="0"/>
              </a:rPr>
              <a:t>Encouraged women to pray aloud in public</a:t>
            </a:r>
          </a:p>
        </p:txBody>
      </p:sp>
    </p:spTree>
    <p:extLst>
      <p:ext uri="{BB962C8B-B14F-4D97-AF65-F5344CB8AC3E}">
        <p14:creationId xmlns:p14="http://schemas.microsoft.com/office/powerpoint/2010/main" val="14356361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457200" y="320675"/>
            <a:ext cx="8229600" cy="1431925"/>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4400">
                <a:solidFill>
                  <a:srgbClr val="CCECFF"/>
                </a:solidFill>
                <a:latin typeface="BlackChancery" charset="0"/>
              </a:rPr>
              <a:t>“</a:t>
            </a:r>
            <a:r>
              <a:rPr lang="en-US" sz="4400">
                <a:solidFill>
                  <a:srgbClr val="CCECFF"/>
                </a:solidFill>
                <a:latin typeface="BlackChancery" charset="0"/>
              </a:rPr>
              <a:t>The Benevolent Empire</a:t>
            </a:r>
            <a:r>
              <a:rPr lang="ja-JP" altLang="en-US" sz="4400">
                <a:solidFill>
                  <a:srgbClr val="CCECFF"/>
                </a:solidFill>
                <a:latin typeface="BlackChancery" charset="0"/>
              </a:rPr>
              <a:t>”</a:t>
            </a:r>
            <a:r>
              <a:rPr lang="en-US" sz="4400">
                <a:solidFill>
                  <a:srgbClr val="CCECFF"/>
                </a:solidFill>
                <a:latin typeface="BlackChancery" charset="0"/>
              </a:rPr>
              <a:t>:</a:t>
            </a:r>
            <a:br>
              <a:rPr lang="en-US" sz="4400">
                <a:solidFill>
                  <a:srgbClr val="CCECFF"/>
                </a:solidFill>
                <a:latin typeface="BlackChancery" charset="0"/>
              </a:rPr>
            </a:br>
            <a:r>
              <a:rPr lang="en-US" sz="4400">
                <a:solidFill>
                  <a:srgbClr val="CCECFF"/>
                </a:solidFill>
                <a:latin typeface="BlackChancery" charset="0"/>
              </a:rPr>
              <a:t>1825 - 1846</a:t>
            </a:r>
          </a:p>
        </p:txBody>
      </p:sp>
      <p:pic>
        <p:nvPicPr>
          <p:cNvPr id="7171" name="Picture 3" descr="13"/>
          <p:cNvPicPr>
            <a:picLocks noChangeAspect="1" noChangeArrowheads="1"/>
          </p:cNvPicPr>
          <p:nvPr/>
        </p:nvPicPr>
        <p:blipFill>
          <a:blip r:embed="rId3">
            <a:lum contrast="6000"/>
            <a:extLst>
              <a:ext uri="{28A0092B-C50C-407E-A947-70E740481C1C}">
                <a14:useLocalDpi xmlns:a14="http://schemas.microsoft.com/office/drawing/2010/main" val="0"/>
              </a:ext>
            </a:extLst>
          </a:blip>
          <a:srcRect l="1869" t="6386"/>
          <a:stretch>
            <a:fillRect/>
          </a:stretch>
        </p:blipFill>
        <p:spPr bwMode="auto">
          <a:xfrm>
            <a:off x="609600" y="1828800"/>
            <a:ext cx="8001000" cy="4468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457200" y="304800"/>
            <a:ext cx="8229600" cy="1431925"/>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solidFill>
                  <a:srgbClr val="CCECFF"/>
                </a:solidFill>
                <a:latin typeface="BlackChancery" charset="0"/>
              </a:rPr>
              <a:t>The </a:t>
            </a:r>
            <a:r>
              <a:rPr lang="ja-JP" altLang="en-US" sz="4400">
                <a:solidFill>
                  <a:srgbClr val="CCECFF"/>
                </a:solidFill>
                <a:latin typeface="BlackChancery" charset="0"/>
              </a:rPr>
              <a:t>“</a:t>
            </a:r>
            <a:r>
              <a:rPr lang="en-US" sz="4400">
                <a:solidFill>
                  <a:srgbClr val="CCECFF"/>
                </a:solidFill>
                <a:latin typeface="BlackChancery" charset="0"/>
              </a:rPr>
              <a:t>Burned-Over</a:t>
            </a:r>
            <a:r>
              <a:rPr lang="ja-JP" altLang="en-US" sz="4400">
                <a:solidFill>
                  <a:srgbClr val="CCECFF"/>
                </a:solidFill>
                <a:latin typeface="BlackChancery" charset="0"/>
              </a:rPr>
              <a:t>”</a:t>
            </a:r>
            <a:r>
              <a:rPr lang="en-US" sz="4400">
                <a:solidFill>
                  <a:srgbClr val="CCECFF"/>
                </a:solidFill>
                <a:latin typeface="BlackChancery" charset="0"/>
              </a:rPr>
              <a:t> District</a:t>
            </a:r>
            <a:br>
              <a:rPr lang="en-US" sz="4400">
                <a:solidFill>
                  <a:srgbClr val="CCECFF"/>
                </a:solidFill>
                <a:latin typeface="BlackChancery" charset="0"/>
              </a:rPr>
            </a:br>
            <a:r>
              <a:rPr lang="en-US" sz="4400">
                <a:solidFill>
                  <a:srgbClr val="CCECFF"/>
                </a:solidFill>
                <a:latin typeface="BlackChancery" charset="0"/>
              </a:rPr>
              <a:t>in Upstate New York</a:t>
            </a:r>
          </a:p>
        </p:txBody>
      </p:sp>
      <p:pic>
        <p:nvPicPr>
          <p:cNvPr id="8195" name="Picture 4" descr="Great Awakening Chart"/>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4943" t="18391" r="10345" b="4980"/>
          <a:stretch>
            <a:fillRect/>
          </a:stretch>
        </p:blipFill>
        <p:spPr bwMode="auto">
          <a:xfrm>
            <a:off x="1752600" y="2005013"/>
            <a:ext cx="5715000" cy="43957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solidFill>
                  <a:srgbClr val="FFFFFF"/>
                </a:solidFill>
                <a:latin typeface="Calibri" charset="0"/>
                <a:ea typeface="MS PGothic" charset="0"/>
              </a:rPr>
              <a:t>Burned Over District</a:t>
            </a:r>
            <a:endParaRPr lang="en-US" dirty="0">
              <a:solidFill>
                <a:srgbClr val="FFFFFF"/>
              </a:solidFill>
              <a:latin typeface="Calibri" charset="0"/>
              <a:ea typeface="MS PGothic" charset="0"/>
            </a:endParaRPr>
          </a:p>
        </p:txBody>
      </p:sp>
      <p:sp>
        <p:nvSpPr>
          <p:cNvPr id="21507" name="Content Placeholder 2"/>
          <p:cNvSpPr>
            <a:spLocks noGrp="1"/>
          </p:cNvSpPr>
          <p:nvPr>
            <p:ph idx="1"/>
          </p:nvPr>
        </p:nvSpPr>
        <p:spPr>
          <a:xfrm>
            <a:off x="685800" y="1828800"/>
            <a:ext cx="7772400" cy="4267200"/>
          </a:xfrm>
        </p:spPr>
        <p:txBody>
          <a:bodyPr/>
          <a:lstStyle/>
          <a:p>
            <a:pPr lvl="1" eaLnBrk="1" hangingPunct="1"/>
            <a:r>
              <a:rPr lang="en-US" dirty="0" smtClean="0">
                <a:solidFill>
                  <a:srgbClr val="FFFFFF"/>
                </a:solidFill>
                <a:latin typeface="Calibri" charset="0"/>
                <a:ea typeface="MS PGothic" charset="0"/>
              </a:rPr>
              <a:t>Western </a:t>
            </a:r>
            <a:r>
              <a:rPr lang="en-US" dirty="0">
                <a:solidFill>
                  <a:srgbClr val="FFFFFF"/>
                </a:solidFill>
                <a:latin typeface="Calibri" charset="0"/>
                <a:ea typeface="MS PGothic" charset="0"/>
              </a:rPr>
              <a:t>New York so blistered by sermonizers preaching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hellfire and damnation,</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it came to be known as </a:t>
            </a:r>
            <a:r>
              <a:rPr lang="en-US" altLang="ja-JP" b="1" dirty="0">
                <a:solidFill>
                  <a:srgbClr val="FFFFFF"/>
                </a:solidFill>
                <a:latin typeface="Calibri" charset="0"/>
                <a:ea typeface="MS PGothic" charset="0"/>
              </a:rPr>
              <a:t>Burned-Over-</a:t>
            </a:r>
            <a:r>
              <a:rPr lang="en-US" altLang="ja-JP" b="1" dirty="0" smtClean="0">
                <a:solidFill>
                  <a:srgbClr val="FFFFFF"/>
                </a:solidFill>
                <a:latin typeface="Calibri" charset="0"/>
                <a:ea typeface="MS PGothic" charset="0"/>
              </a:rPr>
              <a:t>District</a:t>
            </a:r>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4988144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457200" y="304800"/>
            <a:ext cx="8305800" cy="1204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The Mormons</a:t>
            </a:r>
            <a:r>
              <a:rPr lang="en-US" sz="800">
                <a:solidFill>
                  <a:srgbClr val="CCECFF"/>
                </a:solidFill>
                <a:latin typeface="BlackChancery" pitchFamily="2" charset="0"/>
                <a:ea typeface="+mn-ea"/>
              </a:rPr>
              <a:t/>
            </a:r>
            <a:br>
              <a:rPr lang="en-US" sz="800">
                <a:solidFill>
                  <a:srgbClr val="CCECFF"/>
                </a:solidFill>
                <a:latin typeface="BlackChancery" pitchFamily="2" charset="0"/>
                <a:ea typeface="+mn-ea"/>
              </a:rPr>
            </a:br>
            <a:r>
              <a:rPr lang="en-US" sz="2500" b="1">
                <a:solidFill>
                  <a:schemeClr val="bg1"/>
                </a:solidFill>
                <a:latin typeface="Comic Sans MS" pitchFamily="66" charset="0"/>
                <a:ea typeface="+mn-ea"/>
              </a:rPr>
              <a:t>(The Church of Jesus Christ of Latter-Day Saints)</a:t>
            </a:r>
          </a:p>
        </p:txBody>
      </p:sp>
      <p:sp>
        <p:nvSpPr>
          <p:cNvPr id="218116" name="Text Box 4"/>
          <p:cNvSpPr txBox="1">
            <a:spLocks noChangeArrowheads="1"/>
          </p:cNvSpPr>
          <p:nvPr/>
        </p:nvSpPr>
        <p:spPr bwMode="auto">
          <a:xfrm>
            <a:off x="609600" y="57912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FF00"/>
                </a:solidFill>
                <a:latin typeface="Comic Sans MS" charset="0"/>
              </a:rPr>
              <a:t>Joseph Smith</a:t>
            </a:r>
            <a:r>
              <a:rPr lang="en-US" b="1">
                <a:solidFill>
                  <a:schemeClr val="bg1"/>
                </a:solidFill>
                <a:latin typeface="Comic Sans MS" charset="0"/>
              </a:rPr>
              <a:t> </a:t>
            </a:r>
            <a:br>
              <a:rPr lang="en-US" b="1">
                <a:solidFill>
                  <a:schemeClr val="bg1"/>
                </a:solidFill>
                <a:latin typeface="Comic Sans MS" charset="0"/>
              </a:rPr>
            </a:br>
            <a:r>
              <a:rPr lang="en-US" sz="2000" b="1">
                <a:solidFill>
                  <a:schemeClr val="bg1"/>
                </a:solidFill>
                <a:latin typeface="Comic Sans MS" charset="0"/>
              </a:rPr>
              <a:t>(1805-1844)</a:t>
            </a:r>
          </a:p>
        </p:txBody>
      </p:sp>
      <p:sp>
        <p:nvSpPr>
          <p:cNvPr id="218117" name="Text Box 5"/>
          <p:cNvSpPr txBox="1">
            <a:spLocks noChangeArrowheads="1"/>
          </p:cNvSpPr>
          <p:nvPr/>
        </p:nvSpPr>
        <p:spPr bwMode="auto">
          <a:xfrm>
            <a:off x="4495800" y="1752600"/>
            <a:ext cx="3962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SzPct val="110000"/>
              <a:buFont typeface="Wingdings" charset="0"/>
              <a:buChar char="§"/>
            </a:pPr>
            <a:r>
              <a:rPr lang="en-US" b="1">
                <a:solidFill>
                  <a:schemeClr val="bg1"/>
                </a:solidFill>
                <a:latin typeface="Comic Sans MS" charset="0"/>
              </a:rPr>
              <a:t>1823 </a:t>
            </a:r>
            <a:r>
              <a:rPr lang="en-US" b="1">
                <a:solidFill>
                  <a:schemeClr val="bg1"/>
                </a:solidFill>
                <a:latin typeface="Comic Sans MS" charset="0"/>
                <a:sym typeface="Wingdings" charset="0"/>
              </a:rPr>
              <a:t></a:t>
            </a:r>
            <a:r>
              <a:rPr lang="en-US" b="1">
                <a:solidFill>
                  <a:schemeClr val="bg1"/>
                </a:solidFill>
                <a:latin typeface="Comic Sans MS" charset="0"/>
              </a:rPr>
              <a:t> Golden</a:t>
            </a:r>
            <a:br>
              <a:rPr lang="en-US" b="1">
                <a:solidFill>
                  <a:schemeClr val="bg1"/>
                </a:solidFill>
                <a:latin typeface="Comic Sans MS" charset="0"/>
              </a:rPr>
            </a:br>
            <a:r>
              <a:rPr lang="en-US" b="1">
                <a:solidFill>
                  <a:schemeClr val="bg1"/>
                </a:solidFill>
                <a:latin typeface="Comic Sans MS" charset="0"/>
              </a:rPr>
              <a:t>          Tablets</a:t>
            </a:r>
          </a:p>
          <a:p>
            <a:pPr eaLnBrk="1" hangingPunct="1">
              <a:spcBef>
                <a:spcPct val="50000"/>
              </a:spcBef>
              <a:buClr>
                <a:srgbClr val="FF0000"/>
              </a:buClr>
              <a:buSzPct val="110000"/>
              <a:buFont typeface="Wingdings" charset="0"/>
              <a:buChar char="§"/>
            </a:pPr>
            <a:r>
              <a:rPr lang="en-US" b="1">
                <a:solidFill>
                  <a:schemeClr val="bg1"/>
                </a:solidFill>
                <a:latin typeface="Comic Sans MS" charset="0"/>
              </a:rPr>
              <a:t>1830 </a:t>
            </a:r>
            <a:r>
              <a:rPr lang="en-US" b="1">
                <a:solidFill>
                  <a:schemeClr val="bg1"/>
                </a:solidFill>
                <a:latin typeface="Comic Sans MS" charset="0"/>
                <a:sym typeface="Wingdings" charset="0"/>
              </a:rPr>
              <a:t></a:t>
            </a:r>
            <a:r>
              <a:rPr lang="en-US" b="1">
                <a:solidFill>
                  <a:schemeClr val="bg1"/>
                </a:solidFill>
                <a:latin typeface="Comic Sans MS" charset="0"/>
              </a:rPr>
              <a:t> </a:t>
            </a:r>
            <a:r>
              <a:rPr lang="en-US" b="1" i="1">
                <a:solidFill>
                  <a:schemeClr val="bg1"/>
                </a:solidFill>
                <a:latin typeface="Comic Sans MS" charset="0"/>
              </a:rPr>
              <a:t>Book of </a:t>
            </a:r>
            <a:br>
              <a:rPr lang="en-US" b="1" i="1">
                <a:solidFill>
                  <a:schemeClr val="bg1"/>
                </a:solidFill>
                <a:latin typeface="Comic Sans MS" charset="0"/>
              </a:rPr>
            </a:br>
            <a:r>
              <a:rPr lang="en-US" b="1" i="1">
                <a:solidFill>
                  <a:schemeClr val="bg1"/>
                </a:solidFill>
                <a:latin typeface="Comic Sans MS" charset="0"/>
              </a:rPr>
              <a:t>          Mormon</a:t>
            </a:r>
          </a:p>
          <a:p>
            <a:pPr eaLnBrk="1" hangingPunct="1">
              <a:spcBef>
                <a:spcPct val="50000"/>
              </a:spcBef>
              <a:buClr>
                <a:srgbClr val="FF0000"/>
              </a:buClr>
              <a:buSzPct val="110000"/>
              <a:buFont typeface="Wingdings" charset="0"/>
              <a:buChar char="§"/>
            </a:pPr>
            <a:r>
              <a:rPr lang="en-US" b="1">
                <a:solidFill>
                  <a:schemeClr val="bg1"/>
                </a:solidFill>
                <a:latin typeface="Comic Sans MS" charset="0"/>
              </a:rPr>
              <a:t>1844 </a:t>
            </a:r>
            <a:r>
              <a:rPr lang="en-US" b="1">
                <a:solidFill>
                  <a:schemeClr val="bg1"/>
                </a:solidFill>
                <a:latin typeface="Comic Sans MS" charset="0"/>
                <a:sym typeface="Wingdings" charset="0"/>
              </a:rPr>
              <a:t> </a:t>
            </a:r>
            <a:r>
              <a:rPr lang="en-US" b="1">
                <a:solidFill>
                  <a:schemeClr val="bg1"/>
                </a:solidFill>
                <a:latin typeface="Comic Sans MS" charset="0"/>
              </a:rPr>
              <a:t>Murdered in</a:t>
            </a:r>
            <a:br>
              <a:rPr lang="en-US" b="1">
                <a:solidFill>
                  <a:schemeClr val="bg1"/>
                </a:solidFill>
                <a:latin typeface="Comic Sans MS" charset="0"/>
              </a:rPr>
            </a:br>
            <a:r>
              <a:rPr lang="en-US" b="1">
                <a:solidFill>
                  <a:schemeClr val="bg1"/>
                </a:solidFill>
                <a:latin typeface="Comic Sans MS" charset="0"/>
              </a:rPr>
              <a:t>          Carthage, IL</a:t>
            </a:r>
          </a:p>
        </p:txBody>
      </p:sp>
      <p:pic>
        <p:nvPicPr>
          <p:cNvPr id="11269" name="Picture 9" descr="Joseph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905000"/>
            <a:ext cx="2962275" cy="3733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8122" name="Picture 10" descr="Murder-of-Joseph-Smith"/>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r="6668"/>
          <a:stretch>
            <a:fillRect/>
          </a:stretch>
        </p:blipFill>
        <p:spPr bwMode="auto">
          <a:xfrm>
            <a:off x="5486400" y="4572000"/>
            <a:ext cx="2438400" cy="1958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8116"/>
                                        </p:tgtEl>
                                        <p:attrNameLst>
                                          <p:attrName>style.visibility</p:attrName>
                                        </p:attrNameLst>
                                      </p:cBhvr>
                                      <p:to>
                                        <p:strVal val="visible"/>
                                      </p:to>
                                    </p:set>
                                    <p:animEffect transition="in" filter="wipe(left)">
                                      <p:cBhvr>
                                        <p:cTn id="7" dur="2000"/>
                                        <p:tgtEl>
                                          <p:spTgt spid="218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811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18117">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18117">
                                            <p:txEl>
                                              <p:pRg st="2" end="2"/>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18122"/>
                                        </p:tgtEl>
                                        <p:attrNameLst>
                                          <p:attrName>style.visibility</p:attrName>
                                        </p:attrNameLst>
                                      </p:cBhvr>
                                      <p:to>
                                        <p:strVal val="visible"/>
                                      </p:to>
                                    </p:set>
                                    <p:animEffect transition="in" filter="fade">
                                      <p:cBhvr>
                                        <p:cTn id="22" dur="1000"/>
                                        <p:tgtEl>
                                          <p:spTgt spid="218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762000" y="1676400"/>
            <a:ext cx="7772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dirty="0">
                <a:solidFill>
                  <a:srgbClr val="FFFF00"/>
                </a:solidFill>
                <a:latin typeface="Comic Sans MS" charset="0"/>
              </a:rPr>
              <a:t>In France, I had almost always seen the spirit of religion and the spirit of freedom pursuing courses diametrically opposed to each other; but in America, I found that they were intimately united, and that they reigned in common over the same country… Religion was the foremost of the political institutions of the United States.</a:t>
            </a:r>
          </a:p>
          <a:p>
            <a:pPr eaLnBrk="1" hangingPunct="1">
              <a:spcBef>
                <a:spcPct val="50000"/>
              </a:spcBef>
            </a:pPr>
            <a:r>
              <a:rPr lang="en-US" sz="2000" b="1" dirty="0">
                <a:solidFill>
                  <a:schemeClr val="bg1"/>
                </a:solidFill>
                <a:latin typeface="Comic Sans MS" charset="0"/>
              </a:rPr>
              <a:t>                         </a:t>
            </a:r>
            <a:r>
              <a:rPr lang="en-US" b="1" dirty="0">
                <a:solidFill>
                  <a:schemeClr val="bg1"/>
                </a:solidFill>
                <a:latin typeface="Comic Sans MS" charset="0"/>
              </a:rPr>
              <a:t>-- Alexis de Tocqueville, 1832</a:t>
            </a:r>
          </a:p>
        </p:txBody>
      </p:sp>
      <p:sp>
        <p:nvSpPr>
          <p:cNvPr id="31754" name="Rectangle 10"/>
          <p:cNvSpPr>
            <a:spLocks noChangeArrowheads="1"/>
          </p:cNvSpPr>
          <p:nvPr/>
        </p:nvSpPr>
        <p:spPr bwMode="auto">
          <a:xfrm>
            <a:off x="609600" y="381000"/>
            <a:ext cx="7924800" cy="990600"/>
          </a:xfrm>
          <a:prstGeom prst="rect">
            <a:avLst/>
          </a:prstGeom>
          <a:noFill/>
          <a:ln w="9525">
            <a:solidFill>
              <a:schemeClr val="bg1"/>
            </a:solidFill>
            <a:miter lim="800000"/>
            <a:headEnd type="none" w="sm" len="sm"/>
            <a:tailEnd type="none" w="sm" len="sm"/>
          </a:ln>
          <a:effectLst>
            <a:outerShdw dist="35921" dir="2700000" algn="ctr" rotWithShape="0">
              <a:schemeClr val="tx1"/>
            </a:outerShdw>
          </a:effectLst>
        </p:spPr>
        <p:txBody>
          <a:bodyPr wrap="none" anchor="ctr"/>
          <a:lstStyle/>
          <a:p>
            <a:pPr algn="ctr">
              <a:defRPr/>
            </a:pPr>
            <a:r>
              <a:rPr lang="en-US" sz="4400">
                <a:solidFill>
                  <a:srgbClr val="CCECFF"/>
                </a:solidFill>
                <a:latin typeface="BlackChancery" pitchFamily="2" charset="0"/>
                <a:ea typeface="+mn-ea"/>
              </a:rPr>
              <a:t>The Rise of Popular Religion</a:t>
            </a:r>
            <a:endParaRPr lang="en-US" sz="3600">
              <a:solidFill>
                <a:srgbClr val="CCECFF"/>
              </a:solidFill>
              <a:latin typeface="BlackChancery" pitchFamily="2" charset="0"/>
              <a:ea typeface="+mn-e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3000"/>
                                  </p:iterate>
                                  <p:childTnLst>
                                    <p:set>
                                      <p:cBhvr>
                                        <p:cTn id="6" dur="1" fill="hold">
                                          <p:stCondLst>
                                            <p:cond delay="0"/>
                                          </p:stCondLst>
                                        </p:cTn>
                                        <p:tgtEl>
                                          <p:spTgt spid="31751"/>
                                        </p:tgtEl>
                                        <p:attrNameLst>
                                          <p:attrName>style.visibility</p:attrName>
                                        </p:attrNameLst>
                                      </p:cBhvr>
                                      <p:to>
                                        <p:strVal val="visible"/>
                                      </p:to>
                                    </p:set>
                                    <p:animEffect transition="in" filter="wipe(up)">
                                      <p:cBhvr>
                                        <p:cTn id="7" dur="2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762000" y="381000"/>
            <a:ext cx="7772400" cy="762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Violence Against Mormons</a:t>
            </a:r>
          </a:p>
        </p:txBody>
      </p:sp>
      <p:pic>
        <p:nvPicPr>
          <p:cNvPr id="12291" name="Picture 5" descr="mob violence against Mormon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120775" y="1219200"/>
            <a:ext cx="70326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762000" y="381000"/>
            <a:ext cx="7772400" cy="762000"/>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solidFill>
                  <a:srgbClr val="CCECFF"/>
                </a:solidFill>
                <a:latin typeface="BlackChancery" charset="0"/>
              </a:rPr>
              <a:t>The Mormon </a:t>
            </a:r>
            <a:r>
              <a:rPr lang="ja-JP" altLang="en-US" sz="4400">
                <a:solidFill>
                  <a:srgbClr val="CCECFF"/>
                </a:solidFill>
                <a:latin typeface="BlackChancery" charset="0"/>
              </a:rPr>
              <a:t>“</a:t>
            </a:r>
            <a:r>
              <a:rPr lang="en-US" sz="4400">
                <a:solidFill>
                  <a:srgbClr val="CCECFF"/>
                </a:solidFill>
                <a:latin typeface="BlackChancery" charset="0"/>
              </a:rPr>
              <a:t>Trek</a:t>
            </a:r>
            <a:r>
              <a:rPr lang="ja-JP" altLang="en-US" sz="4400">
                <a:solidFill>
                  <a:srgbClr val="CCECFF"/>
                </a:solidFill>
                <a:latin typeface="BlackChancery" charset="0"/>
              </a:rPr>
              <a:t>”</a:t>
            </a:r>
            <a:endParaRPr lang="en-US" sz="4400">
              <a:solidFill>
                <a:srgbClr val="CCECFF"/>
              </a:solidFill>
              <a:latin typeface="BlackChancery" charset="0"/>
            </a:endParaRPr>
          </a:p>
        </p:txBody>
      </p:sp>
      <p:pic>
        <p:nvPicPr>
          <p:cNvPr id="13315" name="Picture 3" descr="Mormon Trek "/>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667" t="3764" r="2667" b="3999"/>
          <a:stretch>
            <a:fillRect/>
          </a:stretch>
        </p:blipFill>
        <p:spPr bwMode="auto">
          <a:xfrm>
            <a:off x="457200" y="1266825"/>
            <a:ext cx="5562600" cy="3838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descr="Mormon Trek"/>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791200" y="4419600"/>
            <a:ext cx="2971800" cy="2020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36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410200"/>
            <a:ext cx="8451452" cy="1200329"/>
          </a:xfrm>
          <a:prstGeom prst="rect">
            <a:avLst/>
          </a:prstGeom>
          <a:noFill/>
        </p:spPr>
        <p:txBody>
          <a:bodyPr wrap="none" rtlCol="0">
            <a:spAutoFit/>
          </a:bodyPr>
          <a:lstStyle/>
          <a:p>
            <a:pPr eaLnBrk="1" hangingPunct="1"/>
            <a:r>
              <a:rPr lang="en-US" sz="1600" b="1" dirty="0" smtClean="0">
                <a:solidFill>
                  <a:srgbClr val="FFFFFF"/>
                </a:solidFill>
                <a:latin typeface="Calibri" charset="0"/>
                <a:ea typeface="MS PGothic" charset="0"/>
              </a:rPr>
              <a:t>Mormon Trekkers Crossing the Mississippi on the Ice </a:t>
            </a:r>
            <a:r>
              <a:rPr lang="en-US" sz="1600" dirty="0" smtClean="0">
                <a:solidFill>
                  <a:srgbClr val="FFFFFF"/>
                </a:solidFill>
                <a:latin typeface="Calibri" charset="0"/>
                <a:ea typeface="MS PGothic" charset="0"/>
              </a:rPr>
              <a:t>Driven out of Illinois after the murder</a:t>
            </a:r>
          </a:p>
          <a:p>
            <a:pPr eaLnBrk="1" hangingPunct="1"/>
            <a:r>
              <a:rPr lang="en-US" sz="1600" dirty="0" smtClean="0">
                <a:solidFill>
                  <a:srgbClr val="FFFFFF"/>
                </a:solidFill>
                <a:latin typeface="Calibri" charset="0"/>
                <a:ea typeface="MS PGothic" charset="0"/>
              </a:rPr>
              <a:t>of founder Joseph Smith in 1844, the Mormons wintered near Council Bluffs, Iowa Territory, before</a:t>
            </a:r>
          </a:p>
          <a:p>
            <a:pPr eaLnBrk="1" hangingPunct="1"/>
            <a:r>
              <a:rPr lang="en-US" sz="1600" dirty="0" smtClean="0">
                <a:solidFill>
                  <a:srgbClr val="FFFFFF"/>
                </a:solidFill>
                <a:latin typeface="Calibri" charset="0"/>
                <a:ea typeface="MS PGothic" charset="0"/>
              </a:rPr>
              <a:t>beginning the long overland trek to Utah.</a:t>
            </a:r>
          </a:p>
          <a:p>
            <a:endParaRPr lang="en-US" dirty="0"/>
          </a:p>
        </p:txBody>
      </p:sp>
    </p:spTree>
    <p:extLst>
      <p:ext uri="{BB962C8B-B14F-4D97-AF65-F5344CB8AC3E}">
        <p14:creationId xmlns:p14="http://schemas.microsoft.com/office/powerpoint/2010/main" val="41787646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457200" y="304800"/>
            <a:ext cx="8305800" cy="1204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The Mormons</a:t>
            </a:r>
            <a:r>
              <a:rPr lang="en-US" sz="800">
                <a:solidFill>
                  <a:srgbClr val="CCECFF"/>
                </a:solidFill>
                <a:latin typeface="BlackChancery" pitchFamily="2" charset="0"/>
                <a:ea typeface="+mn-ea"/>
              </a:rPr>
              <a:t/>
            </a:r>
            <a:br>
              <a:rPr lang="en-US" sz="800">
                <a:solidFill>
                  <a:srgbClr val="CCECFF"/>
                </a:solidFill>
                <a:latin typeface="BlackChancery" pitchFamily="2" charset="0"/>
                <a:ea typeface="+mn-ea"/>
              </a:rPr>
            </a:br>
            <a:r>
              <a:rPr lang="en-US" sz="2500" b="1">
                <a:solidFill>
                  <a:schemeClr val="bg1"/>
                </a:solidFill>
                <a:latin typeface="Comic Sans MS" pitchFamily="66" charset="0"/>
                <a:ea typeface="+mn-ea"/>
              </a:rPr>
              <a:t>(The Church of Jesus Christ of Latter-Day Saints)</a:t>
            </a:r>
          </a:p>
        </p:txBody>
      </p:sp>
      <p:sp>
        <p:nvSpPr>
          <p:cNvPr id="14339" name="Text Box 5"/>
          <p:cNvSpPr txBox="1">
            <a:spLocks noChangeArrowheads="1"/>
          </p:cNvSpPr>
          <p:nvPr/>
        </p:nvSpPr>
        <p:spPr bwMode="auto">
          <a:xfrm>
            <a:off x="1066800" y="1828800"/>
            <a:ext cx="2895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341313"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SzPct val="110000"/>
              <a:buFont typeface="Wingdings" charset="0"/>
              <a:buChar char="§"/>
            </a:pPr>
            <a:r>
              <a:rPr lang="en-US" b="1" dirty="0">
                <a:solidFill>
                  <a:schemeClr val="bg1"/>
                </a:solidFill>
                <a:latin typeface="Comic Sans MS" charset="0"/>
              </a:rPr>
              <a:t>Deseret community.</a:t>
            </a:r>
          </a:p>
          <a:p>
            <a:pPr eaLnBrk="1" hangingPunct="1">
              <a:spcBef>
                <a:spcPct val="50000"/>
              </a:spcBef>
              <a:buClr>
                <a:srgbClr val="FF0000"/>
              </a:buClr>
              <a:buSzPct val="110000"/>
              <a:buFont typeface="Wingdings" charset="0"/>
              <a:buChar char="§"/>
            </a:pPr>
            <a:r>
              <a:rPr lang="en-US" b="1" dirty="0">
                <a:solidFill>
                  <a:schemeClr val="bg1"/>
                </a:solidFill>
                <a:latin typeface="Comic Sans MS" charset="0"/>
              </a:rPr>
              <a:t>Salt Lake City, </a:t>
            </a:r>
            <a:r>
              <a:rPr lang="en-US" b="1" dirty="0" smtClean="0">
                <a:solidFill>
                  <a:schemeClr val="bg1"/>
                </a:solidFill>
                <a:latin typeface="Comic Sans MS" charset="0"/>
              </a:rPr>
              <a:t>Utah</a:t>
            </a:r>
          </a:p>
          <a:p>
            <a:pPr eaLnBrk="1" hangingPunct="1">
              <a:spcBef>
                <a:spcPct val="50000"/>
              </a:spcBef>
              <a:buClr>
                <a:srgbClr val="FF0000"/>
              </a:buClr>
              <a:buSzPct val="110000"/>
              <a:buFont typeface="Wingdings" charset="0"/>
              <a:buChar char="§"/>
            </a:pPr>
            <a:endParaRPr lang="en-US" b="1" i="1" dirty="0">
              <a:solidFill>
                <a:schemeClr val="bg1"/>
              </a:solidFill>
              <a:latin typeface="Comic Sans MS" charset="0"/>
            </a:endParaRPr>
          </a:p>
          <a:p>
            <a:pPr eaLnBrk="1" hangingPunct="1">
              <a:spcBef>
                <a:spcPct val="50000"/>
              </a:spcBef>
              <a:buClr>
                <a:srgbClr val="FF0000"/>
              </a:buClr>
              <a:buSzPct val="110000"/>
              <a:buFont typeface="Wingdings" charset="0"/>
              <a:buChar char="§"/>
            </a:pPr>
            <a:r>
              <a:rPr lang="en-US" b="1" dirty="0" smtClean="0">
                <a:solidFill>
                  <a:schemeClr val="bg1"/>
                </a:solidFill>
                <a:latin typeface="Comic Sans MS" charset="0"/>
              </a:rPr>
              <a:t>After the murder of Joseph Smith, Brigham Young took over leadership.</a:t>
            </a:r>
            <a:endParaRPr lang="en-US" b="1" dirty="0">
              <a:solidFill>
                <a:schemeClr val="bg1"/>
              </a:solidFill>
              <a:latin typeface="Comic Sans MS" charset="0"/>
            </a:endParaRPr>
          </a:p>
        </p:txBody>
      </p:sp>
      <p:sp>
        <p:nvSpPr>
          <p:cNvPr id="14340" name="Text Box 6"/>
          <p:cNvSpPr txBox="1">
            <a:spLocks noChangeArrowheads="1"/>
          </p:cNvSpPr>
          <p:nvPr/>
        </p:nvSpPr>
        <p:spPr bwMode="auto">
          <a:xfrm>
            <a:off x="4572000" y="56388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FF00"/>
                </a:solidFill>
                <a:latin typeface="Comic Sans MS" charset="0"/>
              </a:rPr>
              <a:t>Brigham Young</a:t>
            </a:r>
            <a:br>
              <a:rPr lang="en-US" b="1">
                <a:solidFill>
                  <a:srgbClr val="FFFF00"/>
                </a:solidFill>
                <a:latin typeface="Comic Sans MS" charset="0"/>
              </a:rPr>
            </a:br>
            <a:r>
              <a:rPr lang="en-US" sz="2000" b="1">
                <a:solidFill>
                  <a:schemeClr val="bg1"/>
                </a:solidFill>
                <a:latin typeface="Comic Sans MS" charset="0"/>
              </a:rPr>
              <a:t>(1801-1877</a:t>
            </a:r>
            <a:r>
              <a:rPr lang="en-US" b="1">
                <a:solidFill>
                  <a:schemeClr val="bg1"/>
                </a:solidFill>
                <a:latin typeface="Comic Sans MS" charset="0"/>
              </a:rPr>
              <a:t>)</a:t>
            </a:r>
            <a:endParaRPr lang="en-US" sz="2800" b="1">
              <a:solidFill>
                <a:schemeClr val="bg1"/>
              </a:solidFill>
              <a:latin typeface="Comic Sans MS" charset="0"/>
            </a:endParaRPr>
          </a:p>
        </p:txBody>
      </p:sp>
      <p:pic>
        <p:nvPicPr>
          <p:cNvPr id="14341" name="Picture 9" descr="Brigham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2432050" cy="3657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04800"/>
            <a:ext cx="7772400" cy="1066800"/>
          </a:xfrm>
        </p:spPr>
        <p:txBody>
          <a:bodyPr/>
          <a:lstStyle/>
          <a:p>
            <a:r>
              <a:rPr lang="en-US" dirty="0" smtClean="0">
                <a:solidFill>
                  <a:srgbClr val="FFFFFF"/>
                </a:solidFill>
                <a:latin typeface="Calibri" charset="0"/>
                <a:ea typeface="MS PGothic" charset="0"/>
              </a:rPr>
              <a:t>The Mormons</a:t>
            </a:r>
            <a:endParaRPr lang="en-US" dirty="0">
              <a:solidFill>
                <a:srgbClr val="FFFFFF"/>
              </a:solidFill>
              <a:latin typeface="Calibri" charset="0"/>
              <a:ea typeface="MS PGothic" charset="0"/>
            </a:endParaRPr>
          </a:p>
        </p:txBody>
      </p:sp>
      <p:sp>
        <p:nvSpPr>
          <p:cNvPr id="31747" name="Content Placeholder 2"/>
          <p:cNvSpPr>
            <a:spLocks noGrp="1"/>
          </p:cNvSpPr>
          <p:nvPr>
            <p:ph idx="1"/>
          </p:nvPr>
        </p:nvSpPr>
        <p:spPr>
          <a:xfrm>
            <a:off x="609600" y="1600200"/>
            <a:ext cx="7772400" cy="3581400"/>
          </a:xfrm>
        </p:spPr>
        <p:txBody>
          <a:bodyPr/>
          <a:lstStyle/>
          <a:p>
            <a:pPr marL="914400" lvl="1" indent="-457200"/>
            <a:r>
              <a:rPr lang="en-US" dirty="0">
                <a:solidFill>
                  <a:srgbClr val="FFFFFF"/>
                </a:solidFill>
                <a:latin typeface="Calibri" charset="0"/>
                <a:ea typeface="MS PGothic" charset="0"/>
              </a:rPr>
              <a:t>In 1850s many dedicated Mormons made 1,300 mile trek across plains pulling two-wheeled carts</a:t>
            </a:r>
          </a:p>
          <a:p>
            <a:pPr marL="914400" lvl="1" indent="-457200"/>
            <a:r>
              <a:rPr lang="en-US" dirty="0">
                <a:solidFill>
                  <a:srgbClr val="FFFFFF"/>
                </a:solidFill>
                <a:latin typeface="Calibri" charset="0"/>
                <a:ea typeface="MS PGothic" charset="0"/>
              </a:rPr>
              <a:t>Under Young</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disciplined management, community became prosperous frontier theocracy and cooperative commonwealth</a:t>
            </a:r>
          </a:p>
          <a:p>
            <a:pPr marL="914400" lvl="1" indent="-457200"/>
            <a:r>
              <a:rPr lang="en-US" dirty="0">
                <a:solidFill>
                  <a:srgbClr val="FFFFFF"/>
                </a:solidFill>
                <a:latin typeface="Calibri" charset="0"/>
                <a:ea typeface="MS PGothic" charset="0"/>
              </a:rPr>
              <a:t>Young married as many as 27 women and begot 56 children</a:t>
            </a:r>
          </a:p>
          <a:p>
            <a:pPr marL="914400" lvl="1" indent="-457200"/>
            <a:r>
              <a:rPr lang="en-US" dirty="0">
                <a:solidFill>
                  <a:srgbClr val="FFFFFF"/>
                </a:solidFill>
                <a:latin typeface="Calibri" charset="0"/>
                <a:ea typeface="MS PGothic" charset="0"/>
              </a:rPr>
              <a:t>Population grew with thousands of immigrants from Europe, where Mormons had flourishing missionary movement</a:t>
            </a:r>
          </a:p>
        </p:txBody>
      </p:sp>
    </p:spTree>
    <p:extLst>
      <p:ext uri="{BB962C8B-B14F-4D97-AF65-F5344CB8AC3E}">
        <p14:creationId xmlns:p14="http://schemas.microsoft.com/office/powerpoint/2010/main" val="13001773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304800"/>
            <a:ext cx="7772400" cy="762000"/>
          </a:xfrm>
        </p:spPr>
        <p:txBody>
          <a:bodyPr/>
          <a:lstStyle/>
          <a:p>
            <a:r>
              <a:rPr lang="en-US" dirty="0" smtClean="0">
                <a:solidFill>
                  <a:srgbClr val="FFFFFF"/>
                </a:solidFill>
                <a:latin typeface="Calibri" charset="0"/>
                <a:ea typeface="MS PGothic" charset="0"/>
              </a:rPr>
              <a:t>The Mormons</a:t>
            </a:r>
            <a:endParaRPr lang="en-US" dirty="0">
              <a:solidFill>
                <a:srgbClr val="FFFFFF"/>
              </a:solidFill>
              <a:latin typeface="Calibri" charset="0"/>
              <a:ea typeface="MS PGothic" charset="0"/>
            </a:endParaRPr>
          </a:p>
        </p:txBody>
      </p:sp>
      <p:sp>
        <p:nvSpPr>
          <p:cNvPr id="3" name="Content Placeholder 2"/>
          <p:cNvSpPr>
            <a:spLocks noGrp="1"/>
          </p:cNvSpPr>
          <p:nvPr>
            <p:ph idx="1"/>
          </p:nvPr>
        </p:nvSpPr>
        <p:spPr>
          <a:xfrm>
            <a:off x="304800" y="1295400"/>
            <a:ext cx="8534400" cy="4525963"/>
          </a:xfrm>
        </p:spPr>
        <p:txBody>
          <a:bodyPr/>
          <a:lstStyle/>
          <a:p>
            <a:pPr>
              <a:defRPr/>
            </a:pPr>
            <a:r>
              <a:rPr lang="en-US" sz="2800" dirty="0">
                <a:solidFill>
                  <a:srgbClr val="FFFFFF"/>
                </a:solidFill>
                <a:ea typeface="ＭＳ Ｐゴシック" charset="0"/>
                <a:cs typeface="ＭＳ Ｐゴシック" charset="0"/>
              </a:rPr>
              <a:t>C</a:t>
            </a:r>
            <a:r>
              <a:rPr lang="en-US" sz="2800" dirty="0" smtClean="0">
                <a:solidFill>
                  <a:srgbClr val="FFFFFF"/>
                </a:solidFill>
                <a:ea typeface="ＭＳ Ｐゴシック" charset="0"/>
                <a:cs typeface="ＭＳ Ｐゴシック" charset="0"/>
              </a:rPr>
              <a:t>risis </a:t>
            </a:r>
            <a:r>
              <a:rPr lang="en-US" sz="2800" dirty="0">
                <a:solidFill>
                  <a:srgbClr val="FFFFFF"/>
                </a:solidFill>
                <a:ea typeface="ＭＳ Ｐゴシック" charset="0"/>
                <a:cs typeface="ＭＳ Ｐゴシック" charset="0"/>
              </a:rPr>
              <a:t>developed when U.S. Government unable to control </a:t>
            </a:r>
            <a:r>
              <a:rPr lang="en-US" sz="2800" dirty="0" smtClean="0">
                <a:solidFill>
                  <a:srgbClr val="FFFFFF"/>
                </a:solidFill>
                <a:ea typeface="ＭＳ Ｐゴシック" charset="0"/>
                <a:cs typeface="ＭＳ Ｐゴシック" charset="0"/>
              </a:rPr>
              <a:t>Young</a:t>
            </a:r>
            <a:r>
              <a:rPr lang="en-US" sz="2800" dirty="0">
                <a:solidFill>
                  <a:srgbClr val="FFFFFF"/>
                </a:solidFill>
                <a:ea typeface="ＭＳ Ｐゴシック" charset="0"/>
                <a:cs typeface="ＭＳ Ｐゴシック" charset="0"/>
              </a:rPr>
              <a:t>, who had been made territorial governor in 1850</a:t>
            </a:r>
            <a:r>
              <a:rPr lang="en-US" sz="2800" dirty="0" smtClean="0">
                <a:solidFill>
                  <a:srgbClr val="FFFFFF"/>
                </a:solidFill>
                <a:ea typeface="ＭＳ Ｐゴシック" charset="0"/>
                <a:cs typeface="ＭＳ Ｐゴシック" charset="0"/>
              </a:rPr>
              <a:t>:</a:t>
            </a:r>
          </a:p>
          <a:p>
            <a:pPr>
              <a:defRPr/>
            </a:pPr>
            <a:endParaRPr lang="en-US" sz="2800" dirty="0">
              <a:solidFill>
                <a:srgbClr val="FFFFFF"/>
              </a:solidFill>
              <a:ea typeface="ＭＳ Ｐゴシック" charset="0"/>
              <a:cs typeface="ＭＳ Ｐゴシック" charset="0"/>
            </a:endParaRPr>
          </a:p>
          <a:p>
            <a:pPr lvl="1">
              <a:defRPr/>
            </a:pPr>
            <a:r>
              <a:rPr lang="en-US" sz="2400" dirty="0">
                <a:solidFill>
                  <a:srgbClr val="FFFFFF"/>
                </a:solidFill>
                <a:ea typeface="ＭＳ Ｐゴシック" charset="0"/>
                <a:cs typeface="+mn-cs"/>
              </a:rPr>
              <a:t>Federal troops marched in 1857 against Mormons</a:t>
            </a:r>
          </a:p>
          <a:p>
            <a:pPr lvl="1">
              <a:defRPr/>
            </a:pPr>
            <a:r>
              <a:rPr lang="en-US" sz="2400" dirty="0">
                <a:solidFill>
                  <a:srgbClr val="FFFFFF"/>
                </a:solidFill>
                <a:ea typeface="ＭＳ Ｐゴシック" charset="0"/>
                <a:cs typeface="+mn-cs"/>
              </a:rPr>
              <a:t>Fortunately quarrel settled </a:t>
            </a:r>
            <a:r>
              <a:rPr lang="en-US" sz="2400" dirty="0" smtClean="0">
                <a:solidFill>
                  <a:srgbClr val="FFFFFF"/>
                </a:solidFill>
                <a:ea typeface="ＭＳ Ｐゴシック" charset="0"/>
                <a:cs typeface="+mn-cs"/>
              </a:rPr>
              <a:t>without </a:t>
            </a:r>
            <a:r>
              <a:rPr lang="en-US" sz="2400" dirty="0">
                <a:solidFill>
                  <a:srgbClr val="FFFFFF"/>
                </a:solidFill>
                <a:ea typeface="ＭＳ Ｐゴシック" charset="0"/>
                <a:cs typeface="+mn-cs"/>
              </a:rPr>
              <a:t>serious </a:t>
            </a:r>
            <a:r>
              <a:rPr lang="en-US" sz="2400" dirty="0" smtClean="0">
                <a:solidFill>
                  <a:srgbClr val="FFFFFF"/>
                </a:solidFill>
                <a:ea typeface="ＭＳ Ｐゴシック" charset="0"/>
                <a:cs typeface="+mn-cs"/>
              </a:rPr>
              <a:t>bloodshed</a:t>
            </a:r>
          </a:p>
          <a:p>
            <a:pPr lvl="1">
              <a:defRPr/>
            </a:pPr>
            <a:endParaRPr lang="en-US" sz="2400" dirty="0">
              <a:solidFill>
                <a:srgbClr val="FFFFFF"/>
              </a:solidFill>
              <a:ea typeface="ＭＳ Ｐゴシック" charset="0"/>
              <a:cs typeface="+mn-cs"/>
            </a:endParaRPr>
          </a:p>
          <a:p>
            <a:pPr>
              <a:defRPr/>
            </a:pPr>
            <a:r>
              <a:rPr lang="en-US" sz="2800" dirty="0" smtClean="0">
                <a:solidFill>
                  <a:srgbClr val="FFFFFF"/>
                </a:solidFill>
                <a:ea typeface="ＭＳ Ｐゴシック" pitchFamily="34" charset="-128"/>
                <a:cs typeface="ＭＳ Ｐゴシック" charset="0"/>
              </a:rPr>
              <a:t>Mormons </a:t>
            </a:r>
            <a:r>
              <a:rPr lang="en-US" sz="2800" dirty="0">
                <a:solidFill>
                  <a:srgbClr val="FFFFFF"/>
                </a:solidFill>
                <a:ea typeface="ＭＳ Ｐゴシック" pitchFamily="34" charset="-128"/>
                <a:cs typeface="ＭＳ Ｐゴシック" charset="0"/>
              </a:rPr>
              <a:t>had problems with anti-polygamy laws passed by Congress in 1862 and </a:t>
            </a:r>
            <a:r>
              <a:rPr lang="en-US" sz="2800" dirty="0" smtClean="0">
                <a:solidFill>
                  <a:srgbClr val="FFFFFF"/>
                </a:solidFill>
                <a:ea typeface="ＭＳ Ｐゴシック" pitchFamily="34" charset="-128"/>
                <a:cs typeface="ＭＳ Ｐゴシック" charset="0"/>
              </a:rPr>
              <a:t>1882:</a:t>
            </a:r>
          </a:p>
          <a:p>
            <a:pPr marL="0" indent="0">
              <a:buNone/>
              <a:defRPr/>
            </a:pPr>
            <a:endParaRPr lang="en-US" sz="2800" dirty="0">
              <a:solidFill>
                <a:srgbClr val="FFFFFF"/>
              </a:solidFill>
              <a:ea typeface="ＭＳ Ｐゴシック" pitchFamily="34" charset="-128"/>
              <a:cs typeface="ＭＳ Ｐゴシック" charset="0"/>
            </a:endParaRPr>
          </a:p>
          <a:p>
            <a:pPr lvl="1">
              <a:defRPr/>
            </a:pPr>
            <a:r>
              <a:rPr lang="en-US" sz="2400" dirty="0">
                <a:solidFill>
                  <a:srgbClr val="FFFFFF"/>
                </a:solidFill>
                <a:ea typeface="ＭＳ Ｐゴシック" pitchFamily="34" charset="-128"/>
                <a:cs typeface="+mn-cs"/>
              </a:rPr>
              <a:t>M</a:t>
            </a:r>
            <a:r>
              <a:rPr lang="en-US" sz="2400" dirty="0" smtClean="0">
                <a:solidFill>
                  <a:srgbClr val="FFFFFF"/>
                </a:solidFill>
                <a:ea typeface="ＭＳ Ｐゴシック" pitchFamily="34" charset="-128"/>
                <a:cs typeface="+mn-cs"/>
              </a:rPr>
              <a:t>arital </a:t>
            </a:r>
            <a:r>
              <a:rPr lang="en-US" sz="2400" dirty="0">
                <a:solidFill>
                  <a:srgbClr val="FFFFFF"/>
                </a:solidFill>
                <a:ea typeface="ＭＳ Ｐゴシック" pitchFamily="34" charset="-128"/>
                <a:cs typeface="+mn-cs"/>
              </a:rPr>
              <a:t>customs delayed statehood for Utah until 1896</a:t>
            </a:r>
          </a:p>
          <a:p>
            <a:pPr marL="457200" lvl="1" indent="0">
              <a:buFont typeface="Arial" charset="0"/>
              <a:buNone/>
              <a:defRPr/>
            </a:pPr>
            <a:endParaRPr lang="en-US" dirty="0" smtClean="0">
              <a:solidFill>
                <a:srgbClr val="000000"/>
              </a:solidFill>
              <a:ea typeface="ＭＳ Ｐゴシック" charset="0"/>
              <a:cs typeface="+mn-cs"/>
            </a:endParaRPr>
          </a:p>
          <a:p>
            <a:pPr lvl="1">
              <a:defRPr/>
            </a:pPr>
            <a:endParaRPr lang="en-US" dirty="0" smtClean="0">
              <a:solidFill>
                <a:srgbClr val="000000"/>
              </a:solidFill>
              <a:ea typeface="ＭＳ Ｐゴシック" charset="0"/>
              <a:cs typeface="+mn-cs"/>
            </a:endParaRPr>
          </a:p>
          <a:p>
            <a:pPr lvl="1">
              <a:defRPr/>
            </a:pPr>
            <a:endParaRPr lang="en-US" dirty="0">
              <a:solidFill>
                <a:srgbClr val="000000"/>
              </a:solidFill>
              <a:ea typeface="ＭＳ Ｐゴシック" charset="0"/>
              <a:cs typeface="+mn-cs"/>
            </a:endParaRPr>
          </a:p>
        </p:txBody>
      </p:sp>
    </p:spTree>
    <p:extLst>
      <p:ext uri="{BB962C8B-B14F-4D97-AF65-F5344CB8AC3E}">
        <p14:creationId xmlns:p14="http://schemas.microsoft.com/office/powerpoint/2010/main" val="14997564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838200" y="228600"/>
            <a:ext cx="7772400" cy="762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Mother Ann Lee </a:t>
            </a:r>
            <a:r>
              <a:rPr lang="en-US" sz="3600">
                <a:solidFill>
                  <a:srgbClr val="CCECFF"/>
                </a:solidFill>
                <a:latin typeface="BlackChancery" pitchFamily="2" charset="0"/>
                <a:ea typeface="+mn-ea"/>
              </a:rPr>
              <a:t>(1736-1784)</a:t>
            </a:r>
          </a:p>
        </p:txBody>
      </p:sp>
      <p:sp>
        <p:nvSpPr>
          <p:cNvPr id="164867" name="Rectangle 3"/>
          <p:cNvSpPr>
            <a:spLocks noChangeArrowheads="1"/>
          </p:cNvSpPr>
          <p:nvPr/>
        </p:nvSpPr>
        <p:spPr bwMode="auto">
          <a:xfrm>
            <a:off x="609600" y="2041525"/>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p>
            <a:pPr marL="339725" indent="-339725">
              <a:buClr>
                <a:srgbClr val="FF0000"/>
              </a:buClr>
              <a:buFont typeface="PressWriter Symbols" charset="0"/>
              <a:buChar char="e"/>
            </a:pPr>
            <a:r>
              <a:rPr lang="en-US" b="1" i="1">
                <a:solidFill>
                  <a:srgbClr val="FFFF00"/>
                </a:solidFill>
                <a:latin typeface="Comic Sans MS" charset="0"/>
              </a:rPr>
              <a:t>If you will take up your crosses against the works of generations, and follow Christ in the</a:t>
            </a:r>
            <a:br>
              <a:rPr lang="en-US" b="1" i="1">
                <a:solidFill>
                  <a:srgbClr val="FFFF00"/>
                </a:solidFill>
                <a:latin typeface="Comic Sans MS" charset="0"/>
              </a:rPr>
            </a:br>
            <a:r>
              <a:rPr lang="en-US" b="1" i="1">
                <a:solidFill>
                  <a:srgbClr val="FFFF00"/>
                </a:solidFill>
                <a:latin typeface="Comic Sans MS" charset="0"/>
              </a:rPr>
              <a:t>regeneration, God will cleanse you from all</a:t>
            </a:r>
            <a:br>
              <a:rPr lang="en-US" b="1" i="1">
                <a:solidFill>
                  <a:srgbClr val="FFFF00"/>
                </a:solidFill>
                <a:latin typeface="Comic Sans MS" charset="0"/>
              </a:rPr>
            </a:br>
            <a:r>
              <a:rPr lang="en-US" b="1" i="1">
                <a:solidFill>
                  <a:srgbClr val="FFFF00"/>
                </a:solidFill>
                <a:latin typeface="Comic Sans MS" charset="0"/>
              </a:rPr>
              <a:t>unrighteousness.</a:t>
            </a:r>
          </a:p>
        </p:txBody>
      </p:sp>
      <p:sp>
        <p:nvSpPr>
          <p:cNvPr id="164868" name="Rectangle 4"/>
          <p:cNvSpPr>
            <a:spLocks noChangeArrowheads="1"/>
          </p:cNvSpPr>
          <p:nvPr/>
        </p:nvSpPr>
        <p:spPr bwMode="auto">
          <a:xfrm>
            <a:off x="609600" y="4052888"/>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p>
            <a:pPr marL="339725" indent="-339725">
              <a:buClr>
                <a:srgbClr val="FF0000"/>
              </a:buClr>
              <a:buFont typeface="PressWriter Symbols" charset="0"/>
              <a:buChar char="e"/>
            </a:pPr>
            <a:r>
              <a:rPr lang="en-US" b="1" i="1">
                <a:solidFill>
                  <a:srgbClr val="FFFF00"/>
                </a:solidFill>
                <a:latin typeface="Comic Sans MS" charset="0"/>
              </a:rPr>
              <a:t>Remember the cries of those who are in need and trouble, that when you are in trouble, God may hear your cries.</a:t>
            </a:r>
            <a:r>
              <a:rPr lang="en-US">
                <a:solidFill>
                  <a:srgbClr val="FFFFCC"/>
                </a:solidFill>
                <a:latin typeface="Comic Sans MS" charset="0"/>
              </a:rPr>
              <a:t> </a:t>
            </a:r>
          </a:p>
        </p:txBody>
      </p:sp>
      <p:sp>
        <p:nvSpPr>
          <p:cNvPr id="164869" name="Rectangle 5"/>
          <p:cNvSpPr>
            <a:spLocks noChangeArrowheads="1"/>
          </p:cNvSpPr>
          <p:nvPr/>
        </p:nvSpPr>
        <p:spPr bwMode="auto">
          <a:xfrm>
            <a:off x="609600" y="5576888"/>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p>
            <a:pPr marL="339725" indent="-339725">
              <a:buClr>
                <a:srgbClr val="FF0000"/>
              </a:buClr>
              <a:buFont typeface="PressWriter Symbols" charset="0"/>
              <a:buChar char="e"/>
            </a:pPr>
            <a:r>
              <a:rPr lang="en-US" b="1" i="1">
                <a:solidFill>
                  <a:srgbClr val="FFFF00"/>
                </a:solidFill>
                <a:latin typeface="Comic Sans MS" charset="0"/>
              </a:rPr>
              <a:t>If you improve in one talent, God will give you </a:t>
            </a:r>
            <a:br>
              <a:rPr lang="en-US" b="1" i="1">
                <a:solidFill>
                  <a:srgbClr val="FFFF00"/>
                </a:solidFill>
                <a:latin typeface="Comic Sans MS" charset="0"/>
              </a:rPr>
            </a:br>
            <a:r>
              <a:rPr lang="en-US" b="1" i="1">
                <a:solidFill>
                  <a:srgbClr val="FFFF00"/>
                </a:solidFill>
                <a:latin typeface="Comic Sans MS" charset="0"/>
              </a:rPr>
              <a:t>more.</a:t>
            </a:r>
          </a:p>
        </p:txBody>
      </p:sp>
      <p:sp>
        <p:nvSpPr>
          <p:cNvPr id="15366" name="Rectangle 6"/>
          <p:cNvSpPr>
            <a:spLocks noChangeArrowheads="1"/>
          </p:cNvSpPr>
          <p:nvPr/>
        </p:nvSpPr>
        <p:spPr bwMode="auto">
          <a:xfrm>
            <a:off x="2133600" y="1177925"/>
            <a:ext cx="4953000" cy="650875"/>
          </a:xfrm>
          <a:prstGeom prst="rect">
            <a:avLst/>
          </a:prstGeom>
          <a:solidFill>
            <a:srgbClr val="000066">
              <a:alpha val="50195"/>
            </a:srgbClr>
          </a:solidFill>
          <a:ln w="9525">
            <a:solidFill>
              <a:schemeClr val="bg1"/>
            </a:solidFill>
            <a:miter lim="800000"/>
            <a:headEnd type="none" w="sm" len="sm"/>
            <a:tailEnd type="none" w="sm" len="sm"/>
          </a:ln>
        </p:spPr>
        <p:txBody>
          <a:bodyPr wrap="square">
            <a:spAutoFit/>
          </a:bodyPr>
          <a:lstStyle/>
          <a:p>
            <a:pPr algn="ctr"/>
            <a:r>
              <a:rPr lang="en-US" sz="3600" b="1" dirty="0">
                <a:solidFill>
                  <a:srgbClr val="FF0000"/>
                </a:solidFill>
                <a:latin typeface="BlackChancery" charset="0"/>
              </a:rPr>
              <a:t>The  Shakers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wipe(left)">
                                      <p:cBhvr>
                                        <p:cTn id="7" dur="3000"/>
                                        <p:tgtEl>
                                          <p:spTgt spid="164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Effect transition="in" filter="wipe(left)">
                                      <p:cBhvr>
                                        <p:cTn id="12" dur="3000"/>
                                        <p:tgtEl>
                                          <p:spTgt spid="164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9"/>
                                        </p:tgtEl>
                                        <p:attrNameLst>
                                          <p:attrName>style.visibility</p:attrName>
                                        </p:attrNameLst>
                                      </p:cBhvr>
                                      <p:to>
                                        <p:strVal val="visible"/>
                                      </p:to>
                                    </p:set>
                                    <p:animEffect transition="in" filter="wipe(left)">
                                      <p:cBhvr>
                                        <p:cTn id="17" dur="30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64868" grpId="0"/>
      <p:bldP spid="1648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0707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752600" y="1736725"/>
            <a:ext cx="5791200" cy="3978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5891" name="Text Box 3"/>
          <p:cNvSpPr txBox="1">
            <a:spLocks noChangeArrowheads="1"/>
          </p:cNvSpPr>
          <p:nvPr/>
        </p:nvSpPr>
        <p:spPr bwMode="auto">
          <a:xfrm>
            <a:off x="838200" y="5334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Shaker Meeting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4572000" y="990600"/>
            <a:ext cx="396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Shaker Hymn</a:t>
            </a:r>
          </a:p>
        </p:txBody>
      </p:sp>
      <p:sp>
        <p:nvSpPr>
          <p:cNvPr id="17411" name="Rectangle 3"/>
          <p:cNvSpPr>
            <a:spLocks noChangeArrowheads="1"/>
          </p:cNvSpPr>
          <p:nvPr/>
        </p:nvSpPr>
        <p:spPr bwMode="auto">
          <a:xfrm>
            <a:off x="228600" y="2667000"/>
            <a:ext cx="8615363" cy="3673475"/>
          </a:xfrm>
          <a:prstGeom prst="rect">
            <a:avLst/>
          </a:prstGeom>
          <a:solidFill>
            <a:srgbClr val="F8F8F8">
              <a:alpha val="74117"/>
            </a:srgbClr>
          </a:solidFill>
          <a:ln w="9525">
            <a:solidFill>
              <a:schemeClr val="bg1"/>
            </a:solidFill>
            <a:miter lim="800000"/>
            <a:headEnd type="none" w="sm" len="sm"/>
            <a:tailEnd type="none" w="sm" len="sm"/>
          </a:ln>
        </p:spPr>
        <p:txBody>
          <a:bodyPr wrap="none" anchor="ctr">
            <a:spAutoFit/>
          </a:bodyPr>
          <a:lstStyle/>
          <a:p>
            <a:r>
              <a:rPr lang="en-US" sz="2600" b="1" i="1">
                <a:latin typeface="Comic Sans MS" charset="0"/>
              </a:rPr>
              <a:t>'Tis the gift to be simple, 'Tis the gift to be free,</a:t>
            </a:r>
            <a:br>
              <a:rPr lang="en-US" sz="2600" b="1" i="1">
                <a:latin typeface="Comic Sans MS" charset="0"/>
              </a:rPr>
            </a:br>
            <a:r>
              <a:rPr lang="en-US" sz="2600" b="1" i="1">
                <a:latin typeface="Comic Sans MS" charset="0"/>
              </a:rPr>
              <a:t>'Tis the gift to come down where you ought to be,</a:t>
            </a:r>
            <a:br>
              <a:rPr lang="en-US" sz="2600" b="1" i="1">
                <a:latin typeface="Comic Sans MS" charset="0"/>
              </a:rPr>
            </a:br>
            <a:r>
              <a:rPr lang="en-US" sz="2600" b="1" i="1">
                <a:latin typeface="Comic Sans MS" charset="0"/>
              </a:rPr>
              <a:t>And when we find ourselves in the place just right,</a:t>
            </a:r>
            <a:br>
              <a:rPr lang="en-US" sz="2600" b="1" i="1">
                <a:latin typeface="Comic Sans MS" charset="0"/>
              </a:rPr>
            </a:br>
            <a:r>
              <a:rPr lang="en-US" sz="2600" b="1" i="1">
                <a:latin typeface="Comic Sans MS" charset="0"/>
              </a:rPr>
              <a:t>'Twill be in the valley of love and delight.</a:t>
            </a:r>
            <a:br>
              <a:rPr lang="en-US" sz="2600" b="1" i="1">
                <a:latin typeface="Comic Sans MS" charset="0"/>
              </a:rPr>
            </a:br>
            <a:r>
              <a:rPr lang="en-US" sz="2600" b="1" i="1">
                <a:latin typeface="Comic Sans MS" charset="0"/>
              </a:rPr>
              <a:t/>
            </a:r>
            <a:br>
              <a:rPr lang="en-US" sz="2600" b="1" i="1">
                <a:latin typeface="Comic Sans MS" charset="0"/>
              </a:rPr>
            </a:br>
            <a:r>
              <a:rPr lang="en-US" sz="2600" b="1" i="1">
                <a:latin typeface="Comic Sans MS" charset="0"/>
              </a:rPr>
              <a:t>When true simplicity is gained</a:t>
            </a:r>
            <a:br>
              <a:rPr lang="en-US" sz="2600" b="1" i="1">
                <a:latin typeface="Comic Sans MS" charset="0"/>
              </a:rPr>
            </a:br>
            <a:r>
              <a:rPr lang="en-US" sz="2600" b="1" i="1">
                <a:latin typeface="Comic Sans MS" charset="0"/>
              </a:rPr>
              <a:t>To bow and to bend we shan't be ashamed,</a:t>
            </a:r>
            <a:br>
              <a:rPr lang="en-US" sz="2600" b="1" i="1">
                <a:latin typeface="Comic Sans MS" charset="0"/>
              </a:rPr>
            </a:br>
            <a:r>
              <a:rPr lang="en-US" sz="2600" b="1" i="1">
                <a:latin typeface="Comic Sans MS" charset="0"/>
              </a:rPr>
              <a:t>To turn, turn will be our delight,</a:t>
            </a:r>
            <a:br>
              <a:rPr lang="en-US" sz="2600" b="1" i="1">
                <a:latin typeface="Comic Sans MS" charset="0"/>
              </a:rPr>
            </a:br>
            <a:r>
              <a:rPr lang="en-US" sz="2600" b="1" i="1">
                <a:latin typeface="Comic Sans MS" charset="0"/>
              </a:rPr>
              <a:t>'Till by turning, turning we come round right.</a:t>
            </a:r>
          </a:p>
        </p:txBody>
      </p:sp>
      <p:pic>
        <p:nvPicPr>
          <p:cNvPr id="17412" name="Picture 4" descr="shake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2743200" cy="2057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838200" y="2286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Shaker Simplicity &amp; Utility</a:t>
            </a:r>
          </a:p>
        </p:txBody>
      </p:sp>
      <p:pic>
        <p:nvPicPr>
          <p:cNvPr id="167939" name="Picture 3" descr="chair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74725" y="1295400"/>
            <a:ext cx="2835275" cy="472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7940" name="Picture 4" descr="Fruit Baskets JPG"/>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4572000" y="1295400"/>
            <a:ext cx="3124200" cy="1428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7941" name="Picture 5" descr="Pencil post bed"/>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810125" y="3048000"/>
            <a:ext cx="3190875" cy="3333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06862272" presetClass="entr" presetSubtype="0" fill="hold" nodeType="afterEffect">
                                  <p:stCondLst>
                                    <p:cond delay="0"/>
                                  </p:stCondLst>
                                  <p:childTnLst>
                                    <p:set>
                                      <p:cBhvr>
                                        <p:cTn id="6" dur="1" fill="hold">
                                          <p:stCondLst>
                                            <p:cond delay="499"/>
                                          </p:stCondLst>
                                        </p:cTn>
                                        <p:tgtEl>
                                          <p:spTgt spid="167939"/>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2" fill="hold" nodeType="afterEffect">
                                  <p:stCondLst>
                                    <p:cond delay="500"/>
                                  </p:stCondLst>
                                  <p:childTnLst>
                                    <p:set>
                                      <p:cBhvr>
                                        <p:cTn id="9" dur="1" fill="hold">
                                          <p:stCondLst>
                                            <p:cond delay="0"/>
                                          </p:stCondLst>
                                        </p:cTn>
                                        <p:tgtEl>
                                          <p:spTgt spid="167940"/>
                                        </p:tgtEl>
                                        <p:attrNameLst>
                                          <p:attrName>style.visibility</p:attrName>
                                        </p:attrNameLst>
                                      </p:cBhvr>
                                      <p:to>
                                        <p:strVal val="visible"/>
                                      </p:to>
                                    </p:set>
                                    <p:anim calcmode="lin" valueType="num">
                                      <p:cBhvr additive="base">
                                        <p:cTn id="10" dur="500" fill="hold"/>
                                        <p:tgtEl>
                                          <p:spTgt spid="167940"/>
                                        </p:tgtEl>
                                        <p:attrNameLst>
                                          <p:attrName>ppt_x</p:attrName>
                                        </p:attrNameLst>
                                      </p:cBhvr>
                                      <p:tavLst>
                                        <p:tav tm="0">
                                          <p:val>
                                            <p:strVal val="1+#ppt_w/2"/>
                                          </p:val>
                                        </p:tav>
                                        <p:tav tm="100000">
                                          <p:val>
                                            <p:strVal val="#ppt_x"/>
                                          </p:val>
                                        </p:tav>
                                      </p:tavLst>
                                    </p:anim>
                                    <p:anim calcmode="lin" valueType="num">
                                      <p:cBhvr additive="base">
                                        <p:cTn id="11" dur="500" fill="hold"/>
                                        <p:tgtEl>
                                          <p:spTgt spid="167940"/>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500"/>
                            </p:stCondLst>
                            <p:childTnLst>
                              <p:par>
                                <p:cTn id="13" presetID="9" presetClass="entr" presetSubtype="0" fill="hold" nodeType="afterEffect">
                                  <p:stCondLst>
                                    <p:cond delay="500"/>
                                  </p:stCondLst>
                                  <p:childTnLst>
                                    <p:set>
                                      <p:cBhvr>
                                        <p:cTn id="14" dur="1" fill="hold">
                                          <p:stCondLst>
                                            <p:cond delay="0"/>
                                          </p:stCondLst>
                                        </p:cTn>
                                        <p:tgtEl>
                                          <p:spTgt spid="167941"/>
                                        </p:tgtEl>
                                        <p:attrNameLst>
                                          <p:attrName>style.visibility</p:attrName>
                                        </p:attrNameLst>
                                      </p:cBhvr>
                                      <p:to>
                                        <p:strVal val="visible"/>
                                      </p:to>
                                    </p:set>
                                    <p:animEffect transition="in" filter="dissolve">
                                      <p:cBhvr>
                                        <p:cTn id="15" dur="5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228600"/>
            <a:ext cx="7772400" cy="914400"/>
          </a:xfrm>
        </p:spPr>
        <p:txBody>
          <a:bodyPr/>
          <a:lstStyle/>
          <a:p>
            <a:pPr eaLnBrk="1" hangingPunct="1"/>
            <a:r>
              <a:rPr lang="en-US" dirty="0" smtClean="0">
                <a:solidFill>
                  <a:schemeClr val="bg1"/>
                </a:solidFill>
                <a:latin typeface="Calibri" charset="0"/>
                <a:ea typeface="MS PGothic" charset="0"/>
              </a:rPr>
              <a:t>Reviving Religion</a:t>
            </a:r>
            <a:endParaRPr lang="en-US" dirty="0">
              <a:solidFill>
                <a:schemeClr val="bg1"/>
              </a:solidFill>
              <a:latin typeface="Calibri" charset="0"/>
              <a:ea typeface="MS PGothic" charset="0"/>
            </a:endParaRPr>
          </a:p>
        </p:txBody>
      </p:sp>
      <p:sp>
        <p:nvSpPr>
          <p:cNvPr id="5123" name="Content Placeholder 2"/>
          <p:cNvSpPr>
            <a:spLocks noGrp="1"/>
          </p:cNvSpPr>
          <p:nvPr>
            <p:ph idx="1"/>
          </p:nvPr>
        </p:nvSpPr>
        <p:spPr>
          <a:xfrm>
            <a:off x="609600" y="1295400"/>
            <a:ext cx="7772400" cy="5410200"/>
          </a:xfrm>
        </p:spPr>
        <p:txBody>
          <a:bodyPr/>
          <a:lstStyle/>
          <a:p>
            <a:pPr eaLnBrk="1" hangingPunct="1"/>
            <a:r>
              <a:rPr lang="en-US" dirty="0">
                <a:solidFill>
                  <a:srgbClr val="FFFFFF"/>
                </a:solidFill>
                <a:latin typeface="Calibri" charset="0"/>
                <a:ea typeface="MS PGothic" charset="0"/>
              </a:rPr>
              <a:t>Religion, 1790-1860</a:t>
            </a:r>
            <a:r>
              <a:rPr lang="en-US" dirty="0" smtClean="0">
                <a:solidFill>
                  <a:srgbClr val="FFFFFF"/>
                </a:solidFill>
                <a:latin typeface="Calibri" charset="0"/>
                <a:ea typeface="MS PGothic" charset="0"/>
              </a:rPr>
              <a:t>:</a:t>
            </a:r>
          </a:p>
          <a:p>
            <a:pPr marL="0" indent="0" eaLnBrk="1" hangingPunct="1">
              <a:buNone/>
            </a:pPr>
            <a:endParaRPr lang="en-US" dirty="0">
              <a:solidFill>
                <a:srgbClr val="FFFFFF"/>
              </a:solidFill>
              <a:latin typeface="Calibri" charset="0"/>
              <a:ea typeface="MS PGothic" charset="0"/>
            </a:endParaRPr>
          </a:p>
          <a:p>
            <a:pPr lvl="1" eaLnBrk="1" hangingPunct="1"/>
            <a:r>
              <a:rPr lang="en-US" dirty="0">
                <a:solidFill>
                  <a:srgbClr val="FFFFFF"/>
                </a:solidFill>
                <a:latin typeface="Calibri" charset="0"/>
                <a:ea typeface="MS PGothic" charset="0"/>
              </a:rPr>
              <a:t>Church attendance still regular ritual for ¾ of 23 million Americans in 1850</a:t>
            </a:r>
          </a:p>
          <a:p>
            <a:pPr lvl="3" eaLnBrk="1" hangingPunct="1"/>
            <a:r>
              <a:rPr lang="en-US" dirty="0">
                <a:solidFill>
                  <a:srgbClr val="FFFFFF"/>
                </a:solidFill>
                <a:latin typeface="Calibri" charset="0"/>
                <a:ea typeface="MS PGothic" charset="0"/>
              </a:rPr>
              <a:t>Alexis de Tocqueville declared there was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no country in the world where the Christian religion retains a greater influence over the souls of men than in America.</a:t>
            </a:r>
            <a:r>
              <a:rPr lang="ja-JP" altLang="en-US" dirty="0" smtClean="0">
                <a:solidFill>
                  <a:srgbClr val="FFFFFF"/>
                </a:solidFill>
                <a:latin typeface="Calibri" charset="0"/>
                <a:ea typeface="MS PGothic" charset="0"/>
              </a:rPr>
              <a:t>”</a:t>
            </a:r>
            <a:endParaRPr lang="en-US" altLang="ja-JP" dirty="0" smtClean="0">
              <a:solidFill>
                <a:srgbClr val="FFFFFF"/>
              </a:solidFill>
              <a:latin typeface="Calibri" charset="0"/>
              <a:ea typeface="MS PGothic" charset="0"/>
            </a:endParaRPr>
          </a:p>
          <a:p>
            <a:pPr marL="1371600" lvl="3" indent="0" eaLnBrk="1" hangingPunct="1">
              <a:buNone/>
            </a:pPr>
            <a:endParaRPr lang="en-US" altLang="ja-JP" dirty="0">
              <a:solidFill>
                <a:srgbClr val="FFFFFF"/>
              </a:solidFill>
              <a:latin typeface="Calibri" charset="0"/>
              <a:ea typeface="MS PGothic" charset="0"/>
            </a:endParaRPr>
          </a:p>
          <a:p>
            <a:pPr lvl="1" eaLnBrk="1" hangingPunct="1"/>
            <a:r>
              <a:rPr lang="en-US" dirty="0">
                <a:solidFill>
                  <a:srgbClr val="FFFFFF"/>
                </a:solidFill>
                <a:latin typeface="Calibri" charset="0"/>
                <a:ea typeface="MS PGothic" charset="0"/>
              </a:rPr>
              <a:t>Yet religion of this era was not old-time religion of colonial </a:t>
            </a:r>
            <a:r>
              <a:rPr lang="en-US" dirty="0" smtClean="0">
                <a:solidFill>
                  <a:srgbClr val="FFFFFF"/>
                </a:solidFill>
                <a:latin typeface="Calibri" charset="0"/>
                <a:ea typeface="MS PGothic" charset="0"/>
              </a:rPr>
              <a:t>days.</a:t>
            </a:r>
          </a:p>
          <a:p>
            <a:pPr lvl="2" eaLnBrk="1" hangingPunct="1"/>
            <a:r>
              <a:rPr lang="en-US" dirty="0" smtClean="0">
                <a:solidFill>
                  <a:srgbClr val="FFFFFF"/>
                </a:solidFill>
                <a:latin typeface="Calibri" charset="0"/>
                <a:ea typeface="MS PGothic" charset="0"/>
              </a:rPr>
              <a:t>How was it different?  What had changed?</a:t>
            </a:r>
          </a:p>
        </p:txBody>
      </p:sp>
    </p:spTree>
    <p:extLst>
      <p:ext uri="{BB962C8B-B14F-4D97-AF65-F5344CB8AC3E}">
        <p14:creationId xmlns:p14="http://schemas.microsoft.com/office/powerpoint/2010/main" val="4224042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295400" y="457200"/>
            <a:ext cx="6629400" cy="1447800"/>
          </a:xfrm>
          <a:prstGeom prst="rect">
            <a:avLst/>
          </a:prstGeom>
          <a:noFill/>
          <a:ln w="9525">
            <a:noFill/>
            <a:miter lim="800000"/>
            <a:headEnd type="none" w="sm" len="sm"/>
            <a:tailEnd type="none" w="sm" len="sm"/>
          </a:ln>
          <a:effectLst>
            <a:outerShdw dist="35921" dir="2700000" algn="ctr" rotWithShape="0">
              <a:schemeClr val="tx1"/>
            </a:outerShdw>
          </a:effectLst>
        </p:spPr>
        <p:txBody>
          <a:bodyPr wrap="none" anchor="ctr"/>
          <a:lstStyle/>
          <a:p>
            <a:pPr algn="ctr">
              <a:defRPr/>
            </a:pPr>
            <a:r>
              <a:rPr lang="en-US" sz="4800" dirty="0">
                <a:solidFill>
                  <a:srgbClr val="FFFF00"/>
                </a:solidFill>
                <a:latin typeface="BlackChancery" pitchFamily="2" charset="0"/>
                <a:ea typeface="+mn-ea"/>
              </a:rPr>
              <a:t>2.</a:t>
            </a:r>
            <a:r>
              <a:rPr lang="en-US" sz="4800" dirty="0">
                <a:solidFill>
                  <a:schemeClr val="bg1"/>
                </a:solidFill>
                <a:latin typeface="BlackChancery" pitchFamily="2" charset="0"/>
                <a:ea typeface="+mn-ea"/>
              </a:rPr>
              <a:t>  </a:t>
            </a:r>
            <a:r>
              <a:rPr lang="en-US" sz="4800" dirty="0">
                <a:solidFill>
                  <a:srgbClr val="CCECFF"/>
                </a:solidFill>
                <a:latin typeface="BlackChancery" pitchFamily="2" charset="0"/>
                <a:ea typeface="+mn-ea"/>
              </a:rPr>
              <a:t>Transcendentalism</a:t>
            </a:r>
          </a:p>
          <a:p>
            <a:pPr algn="ctr">
              <a:defRPr/>
            </a:pPr>
            <a:r>
              <a:rPr lang="en-US" sz="3200" dirty="0">
                <a:solidFill>
                  <a:srgbClr val="E80000"/>
                </a:solidFill>
                <a:latin typeface="BlackChancery" pitchFamily="2" charset="0"/>
                <a:ea typeface="+mn-ea"/>
              </a:rPr>
              <a:t>(European Romanticism)</a:t>
            </a:r>
          </a:p>
        </p:txBody>
      </p:sp>
      <p:sp>
        <p:nvSpPr>
          <p:cNvPr id="192515" name="Text Box 3"/>
          <p:cNvSpPr txBox="1">
            <a:spLocks noChangeArrowheads="1"/>
          </p:cNvSpPr>
          <p:nvPr/>
        </p:nvSpPr>
        <p:spPr bwMode="auto">
          <a:xfrm>
            <a:off x="457200" y="2195513"/>
            <a:ext cx="8305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465138" indent="-46513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spcBef>
                <a:spcPct val="50000"/>
              </a:spcBef>
              <a:buClr>
                <a:srgbClr val="FF0000"/>
              </a:buClr>
              <a:buFont typeface="Arial"/>
              <a:buChar char="•"/>
            </a:pPr>
            <a:r>
              <a:rPr lang="en-US" sz="2800" dirty="0" smtClean="0">
                <a:solidFill>
                  <a:schemeClr val="bg1"/>
                </a:solidFill>
                <a:latin typeface="Calibri"/>
                <a:cs typeface="Calibri"/>
              </a:rPr>
              <a:t>an </a:t>
            </a:r>
            <a:r>
              <a:rPr lang="en-US" sz="2800" dirty="0">
                <a:solidFill>
                  <a:schemeClr val="bg1"/>
                </a:solidFill>
                <a:latin typeface="Calibri"/>
                <a:cs typeface="Calibri"/>
              </a:rPr>
              <a:t>American literary, political, and philosophical movement of the early nineteenth </a:t>
            </a:r>
            <a:r>
              <a:rPr lang="en-US" sz="2800" dirty="0" smtClean="0">
                <a:solidFill>
                  <a:schemeClr val="bg1"/>
                </a:solidFill>
                <a:latin typeface="Calibri"/>
                <a:cs typeface="Calibri"/>
              </a:rPr>
              <a:t>century</a:t>
            </a:r>
            <a:endParaRPr lang="en-US" sz="2800" dirty="0">
              <a:solidFill>
                <a:schemeClr val="bg1"/>
              </a:solidFill>
              <a:latin typeface="Calibri"/>
              <a:cs typeface="Calibri"/>
            </a:endParaRPr>
          </a:p>
          <a:p>
            <a:pPr marL="457200" indent="-457200" eaLnBrk="1" hangingPunct="1">
              <a:spcBef>
                <a:spcPct val="50000"/>
              </a:spcBef>
              <a:buClr>
                <a:srgbClr val="FF0000"/>
              </a:buClr>
              <a:buFont typeface="Arial"/>
              <a:buChar char="•"/>
            </a:pPr>
            <a:r>
              <a:rPr lang="en-US" sz="2800" dirty="0" smtClean="0">
                <a:solidFill>
                  <a:schemeClr val="bg1"/>
                </a:solidFill>
                <a:latin typeface="Calibri"/>
                <a:cs typeface="Calibri"/>
              </a:rPr>
              <a:t>They </a:t>
            </a:r>
            <a:r>
              <a:rPr lang="en-US" sz="2800" dirty="0">
                <a:solidFill>
                  <a:schemeClr val="bg1"/>
                </a:solidFill>
                <a:latin typeface="Calibri"/>
                <a:cs typeface="Calibri"/>
              </a:rPr>
              <a:t>were critics of their contemporary society for its unthinking conformity, and urged that each person find, in Emerson's words, “an original relation to the </a:t>
            </a:r>
            <a:r>
              <a:rPr lang="en-US" sz="2800" dirty="0" smtClean="0">
                <a:solidFill>
                  <a:schemeClr val="bg1"/>
                </a:solidFill>
                <a:latin typeface="Calibri"/>
                <a:cs typeface="Calibri"/>
              </a:rPr>
              <a:t>universe.”</a:t>
            </a:r>
            <a:endParaRPr lang="en-US" sz="2800" b="1" dirty="0">
              <a:solidFill>
                <a:schemeClr val="bg1"/>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10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fade">
                                      <p:cBhvr>
                                        <p:cTn id="12" dur="1000"/>
                                        <p:tgtEl>
                                          <p:spTgt spid="19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33400"/>
          </a:xfrm>
        </p:spPr>
        <p:txBody>
          <a:bodyPr rtlCol="0">
            <a:normAutofit fontScale="90000"/>
          </a:bodyPr>
          <a:lstStyle/>
          <a:p>
            <a:pPr eaLnBrk="1" fontAlgn="auto" hangingPunct="1">
              <a:spcAft>
                <a:spcPts val="0"/>
              </a:spcAft>
              <a:defRPr/>
            </a:pPr>
            <a:r>
              <a:rPr lang="en-US" dirty="0" smtClean="0">
                <a:solidFill>
                  <a:srgbClr val="FFFFFF"/>
                </a:solidFill>
                <a:ea typeface="+mj-ea"/>
                <a:cs typeface="+mj-cs"/>
              </a:rPr>
              <a:t>Transcendentalism</a:t>
            </a:r>
          </a:p>
        </p:txBody>
      </p:sp>
      <p:sp>
        <p:nvSpPr>
          <p:cNvPr id="105475" name="Content Placeholder 2"/>
          <p:cNvSpPr>
            <a:spLocks noGrp="1"/>
          </p:cNvSpPr>
          <p:nvPr>
            <p:ph idx="1"/>
          </p:nvPr>
        </p:nvSpPr>
        <p:spPr>
          <a:xfrm>
            <a:off x="457200" y="1219200"/>
            <a:ext cx="8305800" cy="4525963"/>
          </a:xfrm>
        </p:spPr>
        <p:txBody>
          <a:bodyPr/>
          <a:lstStyle/>
          <a:p>
            <a:pPr eaLnBrk="1" hangingPunct="1"/>
            <a:r>
              <a:rPr lang="en-US" b="1" dirty="0">
                <a:solidFill>
                  <a:srgbClr val="FFFFFF"/>
                </a:solidFill>
                <a:latin typeface="Calibri" charset="0"/>
                <a:ea typeface="MS PGothic" charset="0"/>
              </a:rPr>
              <a:t>Transcendentalism</a:t>
            </a:r>
            <a:r>
              <a:rPr lang="en-US" dirty="0">
                <a:solidFill>
                  <a:srgbClr val="FFFFFF"/>
                </a:solidFill>
                <a:latin typeface="Calibri" charset="0"/>
                <a:ea typeface="MS PGothic" charset="0"/>
              </a:rPr>
              <a:t>:</a:t>
            </a:r>
          </a:p>
          <a:p>
            <a:pPr lvl="1" eaLnBrk="1" hangingPunct="1"/>
            <a:r>
              <a:rPr lang="en-US" dirty="0">
                <a:solidFill>
                  <a:srgbClr val="FFFFFF"/>
                </a:solidFill>
                <a:latin typeface="Calibri" charset="0"/>
                <a:ea typeface="MS PGothic" charset="0"/>
              </a:rPr>
              <a:t>Resulted from liberalizing of straight-laced Puritan </a:t>
            </a:r>
            <a:r>
              <a:rPr lang="en-US" dirty="0" smtClean="0">
                <a:solidFill>
                  <a:srgbClr val="FFFFFF"/>
                </a:solidFill>
                <a:latin typeface="Calibri" charset="0"/>
                <a:ea typeface="MS PGothic" charset="0"/>
              </a:rPr>
              <a:t>theology</a:t>
            </a:r>
          </a:p>
          <a:p>
            <a:pPr marL="457200" lvl="1" indent="0" eaLnBrk="1" hangingPunct="1">
              <a:buNone/>
            </a:pPr>
            <a:endParaRPr lang="en-US" dirty="0">
              <a:solidFill>
                <a:srgbClr val="FFFFFF"/>
              </a:solidFill>
              <a:latin typeface="Calibri" charset="0"/>
              <a:ea typeface="MS PGothic" charset="0"/>
            </a:endParaRPr>
          </a:p>
          <a:p>
            <a:pPr lvl="1" eaLnBrk="1" hangingPunct="1"/>
            <a:r>
              <a:rPr lang="en-US" dirty="0">
                <a:solidFill>
                  <a:srgbClr val="FFFFFF"/>
                </a:solidFill>
                <a:latin typeface="Calibri" charset="0"/>
                <a:ea typeface="MS PGothic" charset="0"/>
              </a:rPr>
              <a:t>Rejected prevailing </a:t>
            </a:r>
            <a:r>
              <a:rPr lang="en-US" dirty="0" smtClean="0">
                <a:solidFill>
                  <a:srgbClr val="FFFFFF"/>
                </a:solidFill>
                <a:latin typeface="Calibri" charset="0"/>
                <a:ea typeface="MS PGothic" charset="0"/>
              </a:rPr>
              <a:t>empiricist </a:t>
            </a:r>
            <a:r>
              <a:rPr lang="en-US" dirty="0">
                <a:solidFill>
                  <a:srgbClr val="FFFFFF"/>
                </a:solidFill>
                <a:latin typeface="Calibri" charset="0"/>
                <a:ea typeface="MS PGothic" charset="0"/>
              </a:rPr>
              <a:t>theory of John Locke that all knowledge comes through senses</a:t>
            </a:r>
          </a:p>
          <a:p>
            <a:pPr lvl="1" eaLnBrk="1" hangingPunct="1"/>
            <a:r>
              <a:rPr lang="en-US" dirty="0">
                <a:solidFill>
                  <a:srgbClr val="FFFFFF"/>
                </a:solidFill>
                <a:latin typeface="Calibri" charset="0"/>
                <a:ea typeface="MS PGothic" charset="0"/>
              </a:rPr>
              <a:t>Truth, rather,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transcends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senses: it cannot be found by observation </a:t>
            </a:r>
            <a:r>
              <a:rPr lang="en-US" altLang="ja-JP" dirty="0" smtClean="0">
                <a:solidFill>
                  <a:srgbClr val="FFFFFF"/>
                </a:solidFill>
                <a:latin typeface="Calibri" charset="0"/>
                <a:ea typeface="MS PGothic" charset="0"/>
              </a:rPr>
              <a:t>alone</a:t>
            </a:r>
          </a:p>
          <a:p>
            <a:pPr lvl="1" eaLnBrk="1" hangingPunct="1"/>
            <a:endParaRPr lang="en-US" altLang="ja-JP" dirty="0">
              <a:solidFill>
                <a:srgbClr val="FFFFFF"/>
              </a:solidFill>
              <a:latin typeface="Calibri" charset="0"/>
              <a:ea typeface="MS PGothic" charset="0"/>
            </a:endParaRPr>
          </a:p>
          <a:p>
            <a:pPr lvl="1" eaLnBrk="1" hangingPunct="1"/>
            <a:r>
              <a:rPr lang="en-US" dirty="0">
                <a:solidFill>
                  <a:srgbClr val="FFFFFF"/>
                </a:solidFill>
                <a:latin typeface="Calibri" charset="0"/>
                <a:ea typeface="MS PGothic" charset="0"/>
              </a:rPr>
              <a:t>Every person possesses an inner light that can illuminate highest truth, and indirectly touch God</a:t>
            </a:r>
          </a:p>
        </p:txBody>
      </p:sp>
    </p:spTree>
    <p:extLst>
      <p:ext uri="{BB962C8B-B14F-4D97-AF65-F5344CB8AC3E}">
        <p14:creationId xmlns:p14="http://schemas.microsoft.com/office/powerpoint/2010/main" val="28819096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1295400" y="381000"/>
            <a:ext cx="6629400" cy="990600"/>
          </a:xfrm>
          <a:prstGeom prst="rect">
            <a:avLst/>
          </a:prstGeom>
          <a:noFill/>
          <a:ln w="9525">
            <a:noFill/>
            <a:miter lim="800000"/>
            <a:headEnd type="none" w="sm" len="sm"/>
            <a:tailEnd type="none" w="sm" len="sm"/>
          </a:ln>
          <a:effectLst>
            <a:outerShdw dist="35921" dir="2700000" algn="ctr" rotWithShape="0">
              <a:schemeClr val="tx1"/>
            </a:outerShdw>
          </a:effectLst>
        </p:spPr>
        <p:txBody>
          <a:bodyPr wrap="none"/>
          <a:lstStyle/>
          <a:p>
            <a:pPr algn="ctr">
              <a:defRPr/>
            </a:pPr>
            <a:r>
              <a:rPr lang="en-US" sz="4800">
                <a:solidFill>
                  <a:srgbClr val="CCECFF"/>
                </a:solidFill>
                <a:latin typeface="BlackChancery" pitchFamily="2" charset="0"/>
                <a:ea typeface="+mn-ea"/>
              </a:rPr>
              <a:t>Transcendentalist Thinking</a:t>
            </a:r>
            <a:endParaRPr lang="en-US" sz="3200">
              <a:solidFill>
                <a:srgbClr val="E80000"/>
              </a:solidFill>
              <a:latin typeface="BlackChancery" pitchFamily="2" charset="0"/>
              <a:ea typeface="+mn-ea"/>
            </a:endParaRPr>
          </a:p>
        </p:txBody>
      </p:sp>
      <p:sp>
        <p:nvSpPr>
          <p:cNvPr id="302083" name="Text Box 3"/>
          <p:cNvSpPr txBox="1">
            <a:spLocks noChangeArrowheads="1"/>
          </p:cNvSpPr>
          <p:nvPr/>
        </p:nvSpPr>
        <p:spPr bwMode="auto">
          <a:xfrm>
            <a:off x="762000" y="1295400"/>
            <a:ext cx="77724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10922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SzPct val="110000"/>
              <a:buFont typeface="Wingdings" charset="0"/>
              <a:buChar char="§"/>
            </a:pPr>
            <a:r>
              <a:rPr lang="en-US" sz="2600" b="1" dirty="0">
                <a:solidFill>
                  <a:schemeClr val="bg1"/>
                </a:solidFill>
                <a:latin typeface="+mj-lt"/>
              </a:rPr>
              <a:t>Man must acknowledge a body of moral truths that were intuitive and must TRANSCEND more sensational proof:</a:t>
            </a:r>
          </a:p>
          <a:p>
            <a:pPr lvl="1" eaLnBrk="1" hangingPunct="1">
              <a:spcBef>
                <a:spcPct val="50000"/>
              </a:spcBef>
              <a:buClr>
                <a:srgbClr val="FFFF00"/>
              </a:buClr>
              <a:buFontTx/>
              <a:buAutoNum type="arabicPeriod"/>
            </a:pPr>
            <a:r>
              <a:rPr lang="en-US" sz="2600" b="1" dirty="0">
                <a:solidFill>
                  <a:schemeClr val="bg1"/>
                </a:solidFill>
                <a:latin typeface="+mj-lt"/>
              </a:rPr>
              <a:t>The infinite benevolence of God.</a:t>
            </a:r>
          </a:p>
          <a:p>
            <a:pPr lvl="1" eaLnBrk="1" hangingPunct="1">
              <a:spcBef>
                <a:spcPct val="50000"/>
              </a:spcBef>
              <a:buClr>
                <a:srgbClr val="FFFF00"/>
              </a:buClr>
              <a:buFontTx/>
              <a:buAutoNum type="arabicPeriod"/>
            </a:pPr>
            <a:r>
              <a:rPr lang="en-US" sz="2600" b="1" dirty="0">
                <a:solidFill>
                  <a:schemeClr val="bg1"/>
                </a:solidFill>
                <a:latin typeface="+mj-lt"/>
              </a:rPr>
              <a:t>The infinite benevolence of nature.</a:t>
            </a:r>
          </a:p>
          <a:p>
            <a:pPr lvl="1" eaLnBrk="1" hangingPunct="1">
              <a:spcBef>
                <a:spcPct val="50000"/>
              </a:spcBef>
              <a:buClr>
                <a:srgbClr val="FFFF00"/>
              </a:buClr>
              <a:buFontTx/>
              <a:buAutoNum type="arabicPeriod"/>
            </a:pPr>
            <a:r>
              <a:rPr lang="en-US" sz="2600" b="1" dirty="0">
                <a:solidFill>
                  <a:schemeClr val="bg1"/>
                </a:solidFill>
                <a:latin typeface="+mj-lt"/>
              </a:rPr>
              <a:t>The divinity of man.</a:t>
            </a:r>
            <a:br>
              <a:rPr lang="en-US" sz="2600" b="1" dirty="0">
                <a:solidFill>
                  <a:schemeClr val="bg1"/>
                </a:solidFill>
                <a:latin typeface="+mj-lt"/>
              </a:rPr>
            </a:br>
            <a:endParaRPr lang="en-US" sz="2600" b="1" dirty="0">
              <a:solidFill>
                <a:schemeClr val="bg1"/>
              </a:solidFill>
              <a:latin typeface="+mj-lt"/>
            </a:endParaRPr>
          </a:p>
          <a:p>
            <a:pPr eaLnBrk="1" hangingPunct="1">
              <a:spcBef>
                <a:spcPct val="50000"/>
              </a:spcBef>
              <a:buClr>
                <a:srgbClr val="E80000"/>
              </a:buClr>
              <a:buSzPct val="110000"/>
              <a:buFont typeface="Wingdings" charset="0"/>
              <a:buChar char="§"/>
            </a:pPr>
            <a:r>
              <a:rPr lang="en-US" sz="2600" b="1" dirty="0">
                <a:solidFill>
                  <a:schemeClr val="bg1"/>
                </a:solidFill>
                <a:latin typeface="+mj-lt"/>
              </a:rPr>
              <a:t>They instinctively rejected all secular authority and the authority of organized churches and the Scriptures, of law, or of conventions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2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457200" y="457200"/>
            <a:ext cx="8229600" cy="1260475"/>
          </a:xfrm>
          <a:prstGeom prst="rect">
            <a:avLst/>
          </a:prstGeom>
          <a:noFill/>
          <a:ln w="9525">
            <a:solidFill>
              <a:schemeClr val="bg1"/>
            </a:solid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000">
                <a:solidFill>
                  <a:srgbClr val="CCECFF"/>
                </a:solidFill>
                <a:latin typeface="BlackChancery" pitchFamily="2" charset="0"/>
                <a:ea typeface="+mn-ea"/>
              </a:rPr>
              <a:t>Transcendentalist Intellectuals/Writers</a:t>
            </a:r>
            <a:r>
              <a:rPr lang="en-US" sz="3600">
                <a:solidFill>
                  <a:srgbClr val="FF0000"/>
                </a:solidFill>
                <a:latin typeface="BlackChancery" pitchFamily="2" charset="0"/>
                <a:ea typeface="+mn-ea"/>
              </a:rPr>
              <a:t/>
            </a:r>
            <a:br>
              <a:rPr lang="en-US" sz="3600">
                <a:solidFill>
                  <a:srgbClr val="FF0000"/>
                </a:solidFill>
                <a:latin typeface="BlackChancery" pitchFamily="2" charset="0"/>
                <a:ea typeface="+mn-ea"/>
              </a:rPr>
            </a:br>
            <a:r>
              <a:rPr lang="en-US" sz="3600">
                <a:solidFill>
                  <a:schemeClr val="bg1"/>
                </a:solidFill>
                <a:latin typeface="BlackChancery" pitchFamily="2" charset="0"/>
                <a:ea typeface="+mn-ea"/>
              </a:rPr>
              <a:t>Concord, MA</a:t>
            </a:r>
          </a:p>
        </p:txBody>
      </p:sp>
      <p:sp>
        <p:nvSpPr>
          <p:cNvPr id="193539" name="Line 3"/>
          <p:cNvSpPr>
            <a:spLocks noChangeShapeType="1"/>
          </p:cNvSpPr>
          <p:nvPr/>
        </p:nvSpPr>
        <p:spPr bwMode="auto">
          <a:xfrm flipH="1">
            <a:off x="2667000" y="1752600"/>
            <a:ext cx="533400" cy="1371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0" name="Oval 4"/>
          <p:cNvSpPr>
            <a:spLocks noChangeArrowheads="1"/>
          </p:cNvSpPr>
          <p:nvPr/>
        </p:nvSpPr>
        <p:spPr bwMode="auto">
          <a:xfrm>
            <a:off x="1524000" y="3124200"/>
            <a:ext cx="1828800" cy="10668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sz="2000" b="1">
                <a:latin typeface="Comic Sans MS" pitchFamily="66" charset="0"/>
                <a:ea typeface="+mn-ea"/>
              </a:rPr>
              <a:t>Ralph Waldo</a:t>
            </a:r>
          </a:p>
          <a:p>
            <a:pPr algn="ctr">
              <a:defRPr/>
            </a:pPr>
            <a:r>
              <a:rPr lang="en-US" sz="2000" b="1">
                <a:latin typeface="Comic Sans MS" pitchFamily="66" charset="0"/>
                <a:ea typeface="+mn-ea"/>
              </a:rPr>
              <a:t>Emerson</a:t>
            </a:r>
          </a:p>
        </p:txBody>
      </p:sp>
      <p:sp>
        <p:nvSpPr>
          <p:cNvPr id="193541" name="Line 5"/>
          <p:cNvSpPr>
            <a:spLocks noChangeShapeType="1"/>
          </p:cNvSpPr>
          <p:nvPr/>
        </p:nvSpPr>
        <p:spPr bwMode="auto">
          <a:xfrm>
            <a:off x="6324600" y="1752600"/>
            <a:ext cx="381000" cy="1371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2" name="Oval 6"/>
          <p:cNvSpPr>
            <a:spLocks noChangeArrowheads="1"/>
          </p:cNvSpPr>
          <p:nvPr/>
        </p:nvSpPr>
        <p:spPr bwMode="auto">
          <a:xfrm>
            <a:off x="5791200" y="3124200"/>
            <a:ext cx="1828800" cy="10668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sz="2000" b="1">
                <a:latin typeface="Comic Sans MS" pitchFamily="66" charset="0"/>
                <a:ea typeface="+mn-ea"/>
              </a:rPr>
              <a:t>Henry David</a:t>
            </a:r>
          </a:p>
          <a:p>
            <a:pPr algn="ctr">
              <a:defRPr/>
            </a:pPr>
            <a:r>
              <a:rPr lang="en-US" sz="2000" b="1">
                <a:latin typeface="Comic Sans MS" pitchFamily="66" charset="0"/>
                <a:ea typeface="+mn-ea"/>
              </a:rPr>
              <a:t>Thoreau</a:t>
            </a:r>
          </a:p>
        </p:txBody>
      </p:sp>
      <p:sp>
        <p:nvSpPr>
          <p:cNvPr id="193543" name="Line 7"/>
          <p:cNvSpPr>
            <a:spLocks noChangeShapeType="1"/>
          </p:cNvSpPr>
          <p:nvPr/>
        </p:nvSpPr>
        <p:spPr bwMode="auto">
          <a:xfrm flipH="1">
            <a:off x="1371600" y="4038600"/>
            <a:ext cx="609600" cy="4572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4" name="Text Box 8"/>
          <p:cNvSpPr txBox="1">
            <a:spLocks noChangeArrowheads="1"/>
          </p:cNvSpPr>
          <p:nvPr/>
        </p:nvSpPr>
        <p:spPr bwMode="auto">
          <a:xfrm>
            <a:off x="0" y="44958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i="1">
                <a:solidFill>
                  <a:srgbClr val="FFFF00"/>
                </a:solidFill>
                <a:latin typeface="Comic Sans MS" charset="0"/>
              </a:rPr>
              <a:t>Nature</a:t>
            </a:r>
            <a:br>
              <a:rPr lang="en-US" sz="2000" b="1" i="1">
                <a:solidFill>
                  <a:srgbClr val="FFFF00"/>
                </a:solidFill>
                <a:latin typeface="Comic Sans MS" charset="0"/>
              </a:rPr>
            </a:br>
            <a:r>
              <a:rPr lang="en-US" sz="2000" b="1">
                <a:solidFill>
                  <a:srgbClr val="FFFF00"/>
                </a:solidFill>
                <a:latin typeface="Comic Sans MS" charset="0"/>
              </a:rPr>
              <a:t>(1832)</a:t>
            </a:r>
          </a:p>
        </p:txBody>
      </p:sp>
      <p:sp>
        <p:nvSpPr>
          <p:cNvPr id="193545" name="Line 9"/>
          <p:cNvSpPr>
            <a:spLocks noChangeShapeType="1"/>
          </p:cNvSpPr>
          <p:nvPr/>
        </p:nvSpPr>
        <p:spPr bwMode="auto">
          <a:xfrm flipH="1">
            <a:off x="5410200" y="4038600"/>
            <a:ext cx="838200" cy="609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6" name="Text Box 10"/>
          <p:cNvSpPr txBox="1">
            <a:spLocks noChangeArrowheads="1"/>
          </p:cNvSpPr>
          <p:nvPr/>
        </p:nvSpPr>
        <p:spPr bwMode="auto">
          <a:xfrm>
            <a:off x="4267200" y="466407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i="1">
                <a:solidFill>
                  <a:srgbClr val="FFFF00"/>
                </a:solidFill>
                <a:latin typeface="Comic Sans MS" charset="0"/>
              </a:rPr>
              <a:t>Walden</a:t>
            </a:r>
            <a:br>
              <a:rPr lang="en-US" sz="2000" b="1" i="1">
                <a:solidFill>
                  <a:srgbClr val="FFFF00"/>
                </a:solidFill>
                <a:latin typeface="Comic Sans MS" charset="0"/>
              </a:rPr>
            </a:br>
            <a:r>
              <a:rPr lang="en-US" sz="2000" b="1">
                <a:solidFill>
                  <a:srgbClr val="FFFF00"/>
                </a:solidFill>
                <a:latin typeface="Comic Sans MS" charset="0"/>
              </a:rPr>
              <a:t>(1854)</a:t>
            </a:r>
          </a:p>
        </p:txBody>
      </p:sp>
      <p:sp>
        <p:nvSpPr>
          <p:cNvPr id="193547" name="Line 11"/>
          <p:cNvSpPr>
            <a:spLocks noChangeShapeType="1"/>
          </p:cNvSpPr>
          <p:nvPr/>
        </p:nvSpPr>
        <p:spPr bwMode="auto">
          <a:xfrm>
            <a:off x="7315200" y="4038600"/>
            <a:ext cx="381000" cy="5334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48" name="Text Box 12"/>
          <p:cNvSpPr txBox="1">
            <a:spLocks noChangeArrowheads="1"/>
          </p:cNvSpPr>
          <p:nvPr/>
        </p:nvSpPr>
        <p:spPr bwMode="auto">
          <a:xfrm>
            <a:off x="6324600" y="449580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i="1">
                <a:solidFill>
                  <a:srgbClr val="FFFF00"/>
                </a:solidFill>
                <a:latin typeface="Comic Sans MS" charset="0"/>
              </a:rPr>
              <a:t>Resistance to Civil Disobedience</a:t>
            </a:r>
            <a:br>
              <a:rPr lang="en-US" sz="2000" b="1" i="1">
                <a:solidFill>
                  <a:srgbClr val="FFFF00"/>
                </a:solidFill>
                <a:latin typeface="Comic Sans MS" charset="0"/>
              </a:rPr>
            </a:br>
            <a:r>
              <a:rPr lang="en-US" sz="2000" b="1">
                <a:solidFill>
                  <a:srgbClr val="FFFF00"/>
                </a:solidFill>
                <a:latin typeface="Comic Sans MS" charset="0"/>
              </a:rPr>
              <a:t>(1849)</a:t>
            </a:r>
          </a:p>
        </p:txBody>
      </p:sp>
      <p:sp>
        <p:nvSpPr>
          <p:cNvPr id="193549" name="Line 13"/>
          <p:cNvSpPr>
            <a:spLocks noChangeShapeType="1"/>
          </p:cNvSpPr>
          <p:nvPr/>
        </p:nvSpPr>
        <p:spPr bwMode="auto">
          <a:xfrm>
            <a:off x="2971800" y="4114800"/>
            <a:ext cx="457200" cy="609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50" name="Text Box 14"/>
          <p:cNvSpPr txBox="1">
            <a:spLocks noChangeArrowheads="1"/>
          </p:cNvSpPr>
          <p:nvPr/>
        </p:nvSpPr>
        <p:spPr bwMode="auto">
          <a:xfrm>
            <a:off x="2362200" y="46482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i="1">
                <a:solidFill>
                  <a:srgbClr val="FFFF00"/>
                </a:solidFill>
                <a:latin typeface="Comic Sans MS" charset="0"/>
              </a:rPr>
              <a:t>Self-Reliance</a:t>
            </a:r>
            <a:r>
              <a:rPr lang="en-US" sz="2000" b="1">
                <a:solidFill>
                  <a:srgbClr val="FFFF00"/>
                </a:solidFill>
                <a:latin typeface="Comic Sans MS" charset="0"/>
              </a:rPr>
              <a:t> (1841)</a:t>
            </a:r>
          </a:p>
        </p:txBody>
      </p:sp>
      <p:sp>
        <p:nvSpPr>
          <p:cNvPr id="193551" name="Line 15"/>
          <p:cNvSpPr>
            <a:spLocks noChangeShapeType="1"/>
          </p:cNvSpPr>
          <p:nvPr/>
        </p:nvSpPr>
        <p:spPr bwMode="auto">
          <a:xfrm>
            <a:off x="2438400" y="4114800"/>
            <a:ext cx="0" cy="1524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3552" name="Text Box 16"/>
          <p:cNvSpPr txBox="1">
            <a:spLocks noChangeArrowheads="1"/>
          </p:cNvSpPr>
          <p:nvPr/>
        </p:nvSpPr>
        <p:spPr bwMode="auto">
          <a:xfrm>
            <a:off x="1371600" y="56388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2000" b="1">
                <a:solidFill>
                  <a:srgbClr val="FFFF00"/>
                </a:solidFill>
                <a:latin typeface="Comic Sans MS" charset="0"/>
              </a:rPr>
              <a:t>“</a:t>
            </a:r>
            <a:r>
              <a:rPr lang="en-US" sz="2000" b="1">
                <a:solidFill>
                  <a:srgbClr val="FFFF00"/>
                </a:solidFill>
                <a:latin typeface="Comic Sans MS" charset="0"/>
              </a:rPr>
              <a:t>The American Scholar</a:t>
            </a:r>
            <a:r>
              <a:rPr lang="ja-JP" altLang="en-US" sz="2000" b="1">
                <a:solidFill>
                  <a:srgbClr val="FFFF00"/>
                </a:solidFill>
                <a:latin typeface="Comic Sans MS" charset="0"/>
              </a:rPr>
              <a:t>”</a:t>
            </a:r>
            <a:r>
              <a:rPr lang="en-US" sz="2000" b="1">
                <a:solidFill>
                  <a:srgbClr val="FFFF00"/>
                </a:solidFill>
                <a:latin typeface="Comic Sans MS" charset="0"/>
              </a:rPr>
              <a:t> </a:t>
            </a:r>
            <a:r>
              <a:rPr lang="en-US" sz="2000" b="1" i="1">
                <a:solidFill>
                  <a:srgbClr val="FFFF00"/>
                </a:solidFill>
                <a:latin typeface="Comic Sans MS" charset="0"/>
              </a:rPr>
              <a:t> </a:t>
            </a:r>
            <a:r>
              <a:rPr lang="en-US" sz="2000" b="1">
                <a:solidFill>
                  <a:srgbClr val="FFFF00"/>
                </a:solidFill>
                <a:latin typeface="Comic Sans MS" charset="0"/>
              </a:rPr>
              <a:t>(1837)</a:t>
            </a:r>
          </a:p>
        </p:txBody>
      </p:sp>
      <p:pic>
        <p:nvPicPr>
          <p:cNvPr id="193554" name="Picture 18" descr="henry-david-tho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81200"/>
            <a:ext cx="1049338"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3555" name="Picture 19" descr="Ralph Walso Emerso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57200" y="1981200"/>
            <a:ext cx="1085850" cy="144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3540"/>
                                        </p:tgtEl>
                                        <p:attrNameLst>
                                          <p:attrName>style.visibility</p:attrName>
                                        </p:attrNameLst>
                                      </p:cBhvr>
                                      <p:to>
                                        <p:strVal val="visible"/>
                                      </p:to>
                                    </p:set>
                                    <p:animEffect transition="in" filter="dissolve">
                                      <p:cBhvr>
                                        <p:cTn id="10" dur="500"/>
                                        <p:tgtEl>
                                          <p:spTgt spid="193540"/>
                                        </p:tgtEl>
                                      </p:cBhvr>
                                    </p:animEffect>
                                  </p:childTnLst>
                                </p:cTn>
                              </p:par>
                              <p:par>
                                <p:cTn id="11" presetID="1" presetClass="entr" presetSubtype="0" fill="hold" nodeType="withEffect">
                                  <p:stCondLst>
                                    <p:cond delay="0"/>
                                  </p:stCondLst>
                                  <p:childTnLst>
                                    <p:set>
                                      <p:cBhvr>
                                        <p:cTn id="12" dur="1" fill="hold">
                                          <p:stCondLst>
                                            <p:cond delay="0"/>
                                          </p:stCondLst>
                                        </p:cTn>
                                        <p:tgtEl>
                                          <p:spTgt spid="1935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43"/>
                                        </p:tgtEl>
                                        <p:attrNameLst>
                                          <p:attrName>style.visibility</p:attrName>
                                        </p:attrNameLst>
                                      </p:cBhvr>
                                      <p:to>
                                        <p:strVal val="visible"/>
                                      </p:to>
                                    </p:set>
                                    <p:animEffect transition="in" filter="fade">
                                      <p:cBhvr>
                                        <p:cTn id="17" dur="2000"/>
                                        <p:tgtEl>
                                          <p:spTgt spid="1935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3544"/>
                                        </p:tgtEl>
                                        <p:attrNameLst>
                                          <p:attrName>style.visibility</p:attrName>
                                        </p:attrNameLst>
                                      </p:cBhvr>
                                      <p:to>
                                        <p:strVal val="visible"/>
                                      </p:to>
                                    </p:set>
                                    <p:animEffect transition="in" filter="fade">
                                      <p:cBhvr>
                                        <p:cTn id="20" dur="2000"/>
                                        <p:tgtEl>
                                          <p:spTgt spid="1935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3549"/>
                                        </p:tgtEl>
                                        <p:attrNameLst>
                                          <p:attrName>style.visibility</p:attrName>
                                        </p:attrNameLst>
                                      </p:cBhvr>
                                      <p:to>
                                        <p:strVal val="visible"/>
                                      </p:to>
                                    </p:set>
                                    <p:animEffect transition="in" filter="fade">
                                      <p:cBhvr>
                                        <p:cTn id="25" dur="2000"/>
                                        <p:tgtEl>
                                          <p:spTgt spid="1935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3550"/>
                                        </p:tgtEl>
                                        <p:attrNameLst>
                                          <p:attrName>style.visibility</p:attrName>
                                        </p:attrNameLst>
                                      </p:cBhvr>
                                      <p:to>
                                        <p:strVal val="visible"/>
                                      </p:to>
                                    </p:set>
                                    <p:animEffect transition="in" filter="fade">
                                      <p:cBhvr>
                                        <p:cTn id="28" dur="2000"/>
                                        <p:tgtEl>
                                          <p:spTgt spid="1935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3551"/>
                                        </p:tgtEl>
                                        <p:attrNameLst>
                                          <p:attrName>style.visibility</p:attrName>
                                        </p:attrNameLst>
                                      </p:cBhvr>
                                      <p:to>
                                        <p:strVal val="visible"/>
                                      </p:to>
                                    </p:set>
                                    <p:animEffect transition="in" filter="fade">
                                      <p:cBhvr>
                                        <p:cTn id="33" dur="2000"/>
                                        <p:tgtEl>
                                          <p:spTgt spid="1935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3552"/>
                                        </p:tgtEl>
                                        <p:attrNameLst>
                                          <p:attrName>style.visibility</p:attrName>
                                        </p:attrNameLst>
                                      </p:cBhvr>
                                      <p:to>
                                        <p:strVal val="visible"/>
                                      </p:to>
                                    </p:set>
                                    <p:animEffect transition="in" filter="fade">
                                      <p:cBhvr>
                                        <p:cTn id="36" dur="2000"/>
                                        <p:tgtEl>
                                          <p:spTgt spid="19355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93541"/>
                                        </p:tgtEl>
                                        <p:attrNameLst>
                                          <p:attrName>style.visibility</p:attrName>
                                        </p:attrNameLst>
                                      </p:cBhvr>
                                      <p:to>
                                        <p:strVal val="visible"/>
                                      </p:to>
                                    </p:set>
                                    <p:animEffect transition="in" filter="dissolve">
                                      <p:cBhvr>
                                        <p:cTn id="41" dur="500"/>
                                        <p:tgtEl>
                                          <p:spTgt spid="1935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3542"/>
                                        </p:tgtEl>
                                        <p:attrNameLst>
                                          <p:attrName>style.visibility</p:attrName>
                                        </p:attrNameLst>
                                      </p:cBhvr>
                                      <p:to>
                                        <p:strVal val="visible"/>
                                      </p:to>
                                    </p:set>
                                    <p:animEffect transition="in" filter="dissolve">
                                      <p:cBhvr>
                                        <p:cTn id="44" dur="500"/>
                                        <p:tgtEl>
                                          <p:spTgt spid="193542"/>
                                        </p:tgtEl>
                                      </p:cBhvr>
                                    </p:animEffect>
                                  </p:childTnLst>
                                </p:cTn>
                              </p:par>
                              <p:par>
                                <p:cTn id="45" presetID="1" presetClass="entr" presetSubtype="0" fill="hold" nodeType="withEffect">
                                  <p:stCondLst>
                                    <p:cond delay="0"/>
                                  </p:stCondLst>
                                  <p:childTnLst>
                                    <p:set>
                                      <p:cBhvr>
                                        <p:cTn id="46" dur="1" fill="hold">
                                          <p:stCondLst>
                                            <p:cond delay="0"/>
                                          </p:stCondLst>
                                        </p:cTn>
                                        <p:tgtEl>
                                          <p:spTgt spid="1935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3545"/>
                                        </p:tgtEl>
                                        <p:attrNameLst>
                                          <p:attrName>style.visibility</p:attrName>
                                        </p:attrNameLst>
                                      </p:cBhvr>
                                      <p:to>
                                        <p:strVal val="visible"/>
                                      </p:to>
                                    </p:set>
                                    <p:animEffect transition="in" filter="fade">
                                      <p:cBhvr>
                                        <p:cTn id="51" dur="2000"/>
                                        <p:tgtEl>
                                          <p:spTgt spid="1935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3546"/>
                                        </p:tgtEl>
                                        <p:attrNameLst>
                                          <p:attrName>style.visibility</p:attrName>
                                        </p:attrNameLst>
                                      </p:cBhvr>
                                      <p:to>
                                        <p:strVal val="visible"/>
                                      </p:to>
                                    </p:set>
                                    <p:animEffect transition="in" filter="fade">
                                      <p:cBhvr>
                                        <p:cTn id="54" dur="2000"/>
                                        <p:tgtEl>
                                          <p:spTgt spid="19354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3547"/>
                                        </p:tgtEl>
                                        <p:attrNameLst>
                                          <p:attrName>style.visibility</p:attrName>
                                        </p:attrNameLst>
                                      </p:cBhvr>
                                      <p:to>
                                        <p:strVal val="visible"/>
                                      </p:to>
                                    </p:set>
                                    <p:animEffect transition="in" filter="fade">
                                      <p:cBhvr>
                                        <p:cTn id="59" dur="2000"/>
                                        <p:tgtEl>
                                          <p:spTgt spid="1935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3548"/>
                                        </p:tgtEl>
                                        <p:attrNameLst>
                                          <p:attrName>style.visibility</p:attrName>
                                        </p:attrNameLst>
                                      </p:cBhvr>
                                      <p:to>
                                        <p:strVal val="visible"/>
                                      </p:to>
                                    </p:set>
                                    <p:animEffect transition="in" filter="fade">
                                      <p:cBhvr>
                                        <p:cTn id="62" dur="20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p:bldP spid="193540" grpId="0" animBg="1"/>
      <p:bldP spid="193541" grpId="0" animBg="1"/>
      <p:bldP spid="193542" grpId="0" animBg="1"/>
      <p:bldP spid="193543" grpId="0" animBg="1"/>
      <p:bldP spid="193544" grpId="0"/>
      <p:bldP spid="193545" grpId="0" animBg="1"/>
      <p:bldP spid="193546" grpId="0"/>
      <p:bldP spid="193547" grpId="0" animBg="1"/>
      <p:bldP spid="193548" grpId="0"/>
      <p:bldP spid="193549" grpId="0" animBg="1"/>
      <p:bldP spid="193550" grpId="0"/>
      <p:bldP spid="193551" grpId="0" animBg="1"/>
      <p:bldP spid="1935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685800" y="304800"/>
            <a:ext cx="7772400" cy="1066800"/>
          </a:xfrm>
        </p:spPr>
        <p:txBody>
          <a:bodyPr/>
          <a:lstStyle/>
          <a:p>
            <a:r>
              <a:rPr lang="en-US" dirty="0" smtClean="0">
                <a:solidFill>
                  <a:srgbClr val="FFFFFF"/>
                </a:solidFill>
                <a:latin typeface="Calibri" charset="0"/>
                <a:ea typeface="MS PGothic" charset="0"/>
              </a:rPr>
              <a:t>Transcendentalism</a:t>
            </a:r>
            <a:endParaRPr lang="en-US" dirty="0">
              <a:solidFill>
                <a:srgbClr val="FFFFFF"/>
              </a:solidFill>
              <a:latin typeface="Calibri" charset="0"/>
              <a:ea typeface="MS PGothic" charset="0"/>
            </a:endParaRPr>
          </a:p>
        </p:txBody>
      </p:sp>
      <p:sp>
        <p:nvSpPr>
          <p:cNvPr id="107523" name="Content Placeholder 2"/>
          <p:cNvSpPr>
            <a:spLocks noGrp="1"/>
          </p:cNvSpPr>
          <p:nvPr>
            <p:ph idx="1"/>
          </p:nvPr>
        </p:nvSpPr>
        <p:spPr>
          <a:xfrm>
            <a:off x="685800" y="1600200"/>
            <a:ext cx="8153400" cy="4525963"/>
          </a:xfrm>
        </p:spPr>
        <p:txBody>
          <a:bodyPr/>
          <a:lstStyle/>
          <a:p>
            <a:r>
              <a:rPr lang="en-US" dirty="0">
                <a:solidFill>
                  <a:srgbClr val="FFFFFF"/>
                </a:solidFill>
                <a:latin typeface="Calibri" charset="0"/>
                <a:ea typeface="MS PGothic" charset="0"/>
              </a:rPr>
              <a:t>Best known transcendentalist was Ralph Waldo Emerson (1803-1882):</a:t>
            </a:r>
          </a:p>
          <a:p>
            <a:pPr lvl="1"/>
            <a:r>
              <a:rPr lang="en-US" dirty="0">
                <a:solidFill>
                  <a:srgbClr val="FFFFFF"/>
                </a:solidFill>
                <a:latin typeface="Calibri" charset="0"/>
                <a:ea typeface="MS PGothic" charset="0"/>
              </a:rPr>
              <a:t>Most thrilling effort was </a:t>
            </a:r>
            <a:r>
              <a:rPr lang="ja-JP" altLang="en-US" b="1" dirty="0">
                <a:solidFill>
                  <a:srgbClr val="FFFFFF"/>
                </a:solidFill>
                <a:latin typeface="Calibri" charset="0"/>
                <a:ea typeface="MS PGothic" charset="0"/>
              </a:rPr>
              <a:t>“</a:t>
            </a:r>
            <a:r>
              <a:rPr lang="en-US" altLang="ja-JP" b="1" dirty="0">
                <a:solidFill>
                  <a:srgbClr val="FFFFFF"/>
                </a:solidFill>
                <a:latin typeface="Calibri" charset="0"/>
                <a:ea typeface="MS PGothic" charset="0"/>
              </a:rPr>
              <a:t>The American Scholar</a:t>
            </a:r>
            <a:r>
              <a:rPr lang="ja-JP" altLang="en-US" b="1" dirty="0">
                <a:solidFill>
                  <a:srgbClr val="FFFFFF"/>
                </a:solidFill>
                <a:latin typeface="Calibri" charset="0"/>
                <a:ea typeface="MS PGothic" charset="0"/>
              </a:rPr>
              <a:t>”</a:t>
            </a:r>
            <a:r>
              <a:rPr lang="en-US" altLang="ja-JP" dirty="0">
                <a:solidFill>
                  <a:srgbClr val="FFFFFF"/>
                </a:solidFill>
                <a:latin typeface="Calibri" charset="0"/>
                <a:ea typeface="MS PGothic" charset="0"/>
              </a:rPr>
              <a:t>:</a:t>
            </a:r>
          </a:p>
          <a:p>
            <a:pPr lvl="2"/>
            <a:r>
              <a:rPr lang="en-US" dirty="0">
                <a:solidFill>
                  <a:srgbClr val="FFFFFF"/>
                </a:solidFill>
                <a:latin typeface="Calibri" charset="0"/>
                <a:ea typeface="MS PGothic" charset="0"/>
              </a:rPr>
              <a:t>Delivered at Harvard College in 1837</a:t>
            </a:r>
          </a:p>
          <a:p>
            <a:pPr lvl="2"/>
            <a:r>
              <a:rPr lang="en-US" dirty="0">
                <a:solidFill>
                  <a:srgbClr val="FFFFFF"/>
                </a:solidFill>
                <a:latin typeface="Calibri" charset="0"/>
                <a:ea typeface="MS PGothic" charset="0"/>
              </a:rPr>
              <a:t>Intellectual declaration of independence</a:t>
            </a:r>
          </a:p>
          <a:p>
            <a:pPr lvl="2"/>
            <a:r>
              <a:rPr lang="en-US" dirty="0">
                <a:solidFill>
                  <a:srgbClr val="FFFFFF"/>
                </a:solidFill>
                <a:latin typeface="Calibri" charset="0"/>
                <a:ea typeface="MS PGothic" charset="0"/>
              </a:rPr>
              <a:t>Urged American writers to throw off European traditions and delve into cultural riches surrounding them</a:t>
            </a:r>
          </a:p>
          <a:p>
            <a:pPr lvl="1"/>
            <a:r>
              <a:rPr lang="en-US" dirty="0">
                <a:solidFill>
                  <a:srgbClr val="FFFFFF"/>
                </a:solidFill>
                <a:latin typeface="Calibri" charset="0"/>
                <a:ea typeface="MS PGothic" charset="0"/>
              </a:rPr>
              <a:t>Stressed self-reliance, self-improvement, self-confidence, optimism, and freedom</a:t>
            </a:r>
          </a:p>
        </p:txBody>
      </p:sp>
    </p:spTree>
    <p:extLst>
      <p:ext uri="{BB962C8B-B14F-4D97-AF65-F5344CB8AC3E}">
        <p14:creationId xmlns:p14="http://schemas.microsoft.com/office/powerpoint/2010/main" val="24552001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85800" y="304800"/>
            <a:ext cx="7772400" cy="609600"/>
          </a:xfrm>
        </p:spPr>
        <p:txBody>
          <a:bodyPr/>
          <a:lstStyle/>
          <a:p>
            <a:r>
              <a:rPr lang="en-US" dirty="0" smtClean="0">
                <a:solidFill>
                  <a:srgbClr val="FFFFFF"/>
                </a:solidFill>
                <a:latin typeface="Calibri" charset="0"/>
                <a:ea typeface="MS PGothic" charset="0"/>
              </a:rPr>
              <a:t>Transcendentalism</a:t>
            </a:r>
            <a:endParaRPr lang="en-US" dirty="0">
              <a:solidFill>
                <a:srgbClr val="FFFFFF"/>
              </a:solidFill>
              <a:latin typeface="Calibri" charset="0"/>
              <a:ea typeface="MS PGothic" charset="0"/>
            </a:endParaRPr>
          </a:p>
        </p:txBody>
      </p:sp>
      <p:sp>
        <p:nvSpPr>
          <p:cNvPr id="108547" name="Content Placeholder 2"/>
          <p:cNvSpPr>
            <a:spLocks noGrp="1"/>
          </p:cNvSpPr>
          <p:nvPr>
            <p:ph idx="1"/>
          </p:nvPr>
        </p:nvSpPr>
        <p:spPr>
          <a:xfrm>
            <a:off x="381000" y="1219200"/>
            <a:ext cx="8305800" cy="4906963"/>
          </a:xfrm>
        </p:spPr>
        <p:txBody>
          <a:bodyPr/>
          <a:lstStyle/>
          <a:p>
            <a:pPr lvl="1"/>
            <a:r>
              <a:rPr lang="en-US" dirty="0">
                <a:solidFill>
                  <a:srgbClr val="FFFFFF"/>
                </a:solidFill>
                <a:latin typeface="Calibri" charset="0"/>
                <a:ea typeface="MS PGothic" charset="0"/>
              </a:rPr>
              <a:t>Henry David Thoreau (1817-1862):</a:t>
            </a:r>
          </a:p>
          <a:p>
            <a:pPr lvl="2"/>
            <a:r>
              <a:rPr lang="en-US" dirty="0">
                <a:solidFill>
                  <a:srgbClr val="FFFFFF"/>
                </a:solidFill>
                <a:latin typeface="Calibri" charset="0"/>
                <a:ea typeface="MS PGothic" charset="0"/>
              </a:rPr>
              <a:t>Condemning a government that supported slavery, he refused to pay his Mass. poll </a:t>
            </a:r>
            <a:r>
              <a:rPr lang="en-US" dirty="0" smtClean="0">
                <a:solidFill>
                  <a:srgbClr val="FFFFFF"/>
                </a:solidFill>
                <a:latin typeface="Calibri" charset="0"/>
                <a:ea typeface="MS PGothic" charset="0"/>
              </a:rPr>
              <a:t>tax</a:t>
            </a:r>
          </a:p>
          <a:p>
            <a:pPr marL="914400" lvl="2" indent="0">
              <a:buNone/>
            </a:pPr>
            <a:endParaRPr lang="en-US" dirty="0">
              <a:solidFill>
                <a:srgbClr val="FFFFFF"/>
              </a:solidFill>
              <a:latin typeface="Calibri" charset="0"/>
              <a:ea typeface="MS PGothic" charset="0"/>
            </a:endParaRPr>
          </a:p>
          <a:p>
            <a:pPr lvl="2"/>
            <a:r>
              <a:rPr lang="en-US" i="1" dirty="0">
                <a:solidFill>
                  <a:srgbClr val="FFFFFF"/>
                </a:solidFill>
                <a:latin typeface="Calibri" charset="0"/>
                <a:ea typeface="MS PGothic" charset="0"/>
              </a:rPr>
              <a:t>Walden: Or Life in the Woods </a:t>
            </a:r>
            <a:r>
              <a:rPr lang="en-US" dirty="0">
                <a:solidFill>
                  <a:srgbClr val="FFFFFF"/>
                </a:solidFill>
                <a:latin typeface="Calibri" charset="0"/>
                <a:ea typeface="MS PGothic" charset="0"/>
              </a:rPr>
              <a:t>(1854):</a:t>
            </a:r>
          </a:p>
          <a:p>
            <a:pPr lvl="3"/>
            <a:r>
              <a:rPr lang="en-US" dirty="0">
                <a:solidFill>
                  <a:srgbClr val="FFFFFF"/>
                </a:solidFill>
                <a:latin typeface="Calibri" charset="0"/>
                <a:ea typeface="MS PGothic" charset="0"/>
              </a:rPr>
              <a:t>His two year life on edge of Walden Pond</a:t>
            </a:r>
          </a:p>
          <a:p>
            <a:pPr lvl="3"/>
            <a:r>
              <a:rPr lang="en-US" dirty="0">
                <a:solidFill>
                  <a:srgbClr val="FFFFFF"/>
                </a:solidFill>
                <a:latin typeface="Calibri" charset="0"/>
                <a:ea typeface="MS PGothic" charset="0"/>
              </a:rPr>
              <a:t>Epitomized romantic quest for isolation from society</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a:t>
            </a:r>
            <a:r>
              <a:rPr lang="en-US" dirty="0" smtClean="0">
                <a:solidFill>
                  <a:srgbClr val="FFFFFF"/>
                </a:solidFill>
                <a:latin typeface="Calibri" charset="0"/>
                <a:ea typeface="MS PGothic" charset="0"/>
              </a:rPr>
              <a:t>corruptions</a:t>
            </a:r>
          </a:p>
          <a:p>
            <a:pPr marL="1371600" lvl="3" indent="0">
              <a:buNone/>
            </a:pPr>
            <a:endParaRPr lang="en-US" dirty="0">
              <a:solidFill>
                <a:srgbClr val="FFFFFF"/>
              </a:solidFill>
              <a:latin typeface="Calibri" charset="0"/>
              <a:ea typeface="MS PGothic" charset="0"/>
            </a:endParaRPr>
          </a:p>
          <a:p>
            <a:pPr lvl="2"/>
            <a:r>
              <a:rPr lang="en-US" dirty="0">
                <a:solidFill>
                  <a:srgbClr val="FFFFFF"/>
                </a:solidFill>
                <a:latin typeface="Calibri" charset="0"/>
                <a:ea typeface="MS PGothic" charset="0"/>
              </a:rPr>
              <a:t>His essay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On the Duty of Civil Disobedience</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(1849):</a:t>
            </a:r>
          </a:p>
          <a:p>
            <a:pPr lvl="3"/>
            <a:r>
              <a:rPr lang="en-US" dirty="0">
                <a:solidFill>
                  <a:srgbClr val="FFFFFF"/>
                </a:solidFill>
                <a:latin typeface="Calibri" charset="0"/>
                <a:ea typeface="MS PGothic" charset="0"/>
              </a:rPr>
              <a:t>Influenced Mahatma Gandhi to resist British rule in India</a:t>
            </a:r>
          </a:p>
          <a:p>
            <a:pPr lvl="3"/>
            <a:r>
              <a:rPr lang="en-US" dirty="0">
                <a:solidFill>
                  <a:srgbClr val="FFFFFF"/>
                </a:solidFill>
                <a:latin typeface="Calibri" charset="0"/>
                <a:ea typeface="MS PGothic" charset="0"/>
              </a:rPr>
              <a:t>Influenced Martin Luther King, Jr.</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ideas about nonviolence</a:t>
            </a:r>
          </a:p>
        </p:txBody>
      </p:sp>
    </p:spTree>
    <p:extLst>
      <p:ext uri="{BB962C8B-B14F-4D97-AF65-F5344CB8AC3E}">
        <p14:creationId xmlns:p14="http://schemas.microsoft.com/office/powerpoint/2010/main" val="20704836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1066800" y="304800"/>
            <a:ext cx="7239000" cy="838200"/>
          </a:xfrm>
          <a:prstGeom prst="rect">
            <a:avLst/>
          </a:prstGeom>
          <a:noFill/>
          <a:ln w="9525">
            <a:noFill/>
            <a:miter lim="800000"/>
            <a:headEnd type="none" w="sm" len="sm"/>
            <a:tailEnd type="none" w="sm" len="sm"/>
          </a:ln>
          <a:effectLst>
            <a:outerShdw dist="35921" dir="2700000" algn="ctr" rotWithShape="0">
              <a:schemeClr val="tx1"/>
            </a:outerShdw>
          </a:effectLst>
        </p:spPr>
        <p:txBody>
          <a:bodyPr wrap="none"/>
          <a:lstStyle/>
          <a:p>
            <a:pPr algn="ctr">
              <a:defRPr/>
            </a:pPr>
            <a:r>
              <a:rPr lang="en-US" sz="4600">
                <a:solidFill>
                  <a:srgbClr val="CCECFF"/>
                </a:solidFill>
                <a:latin typeface="BlackChancery" pitchFamily="2" charset="0"/>
                <a:ea typeface="+mn-ea"/>
              </a:rPr>
              <a:t>The Transcendentalist Agenda</a:t>
            </a:r>
            <a:endParaRPr lang="en-US" sz="4600">
              <a:solidFill>
                <a:srgbClr val="E80000"/>
              </a:solidFill>
              <a:latin typeface="BlackChancery" pitchFamily="2" charset="0"/>
              <a:ea typeface="+mn-ea"/>
            </a:endParaRPr>
          </a:p>
        </p:txBody>
      </p:sp>
      <p:sp>
        <p:nvSpPr>
          <p:cNvPr id="306179" name="Text Box 3"/>
          <p:cNvSpPr txBox="1">
            <a:spLocks noChangeArrowheads="1"/>
          </p:cNvSpPr>
          <p:nvPr/>
        </p:nvSpPr>
        <p:spPr bwMode="auto">
          <a:xfrm>
            <a:off x="1219200" y="1219200"/>
            <a:ext cx="6934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0000"/>
              </a:buClr>
              <a:buSzPct val="110000"/>
              <a:buFont typeface="Wingdings" charset="0"/>
              <a:buChar char="§"/>
            </a:pPr>
            <a:r>
              <a:rPr lang="en-US" sz="2800" b="1" dirty="0">
                <a:solidFill>
                  <a:schemeClr val="bg1"/>
                </a:solidFill>
                <a:latin typeface="Calibri"/>
                <a:cs typeface="Calibri"/>
              </a:rPr>
              <a:t>Give freedom to the slave.</a:t>
            </a:r>
            <a:br>
              <a:rPr lang="en-US" sz="2800" b="1" dirty="0">
                <a:solidFill>
                  <a:schemeClr val="bg1"/>
                </a:solidFill>
                <a:latin typeface="Calibri"/>
                <a:cs typeface="Calibri"/>
              </a:rPr>
            </a:br>
            <a:endParaRPr lang="en-US" sz="2800" b="1" dirty="0">
              <a:solidFill>
                <a:schemeClr val="bg1"/>
              </a:solidFill>
              <a:latin typeface="Calibri"/>
              <a:cs typeface="Calibri"/>
            </a:endParaRPr>
          </a:p>
          <a:p>
            <a:pPr eaLnBrk="1" hangingPunct="1">
              <a:spcBef>
                <a:spcPct val="50000"/>
              </a:spcBef>
              <a:buClr>
                <a:srgbClr val="FF0000"/>
              </a:buClr>
              <a:buSzPct val="110000"/>
              <a:buFont typeface="Wingdings" charset="0"/>
              <a:buChar char="§"/>
            </a:pPr>
            <a:r>
              <a:rPr lang="en-US" sz="2800" b="1" dirty="0">
                <a:solidFill>
                  <a:schemeClr val="bg1"/>
                </a:solidFill>
                <a:latin typeface="Calibri"/>
                <a:cs typeface="Calibri"/>
              </a:rPr>
              <a:t>Give well-being to the poor and the miserable.</a:t>
            </a:r>
            <a:br>
              <a:rPr lang="en-US" sz="2800" b="1" dirty="0">
                <a:solidFill>
                  <a:schemeClr val="bg1"/>
                </a:solidFill>
                <a:latin typeface="Calibri"/>
                <a:cs typeface="Calibri"/>
              </a:rPr>
            </a:br>
            <a:endParaRPr lang="en-US" sz="2800" b="1" dirty="0">
              <a:solidFill>
                <a:schemeClr val="bg1"/>
              </a:solidFill>
              <a:latin typeface="Calibri"/>
              <a:cs typeface="Calibri"/>
            </a:endParaRPr>
          </a:p>
          <a:p>
            <a:pPr eaLnBrk="1" hangingPunct="1">
              <a:spcBef>
                <a:spcPct val="50000"/>
              </a:spcBef>
              <a:buClr>
                <a:srgbClr val="FF0000"/>
              </a:buClr>
              <a:buSzPct val="110000"/>
              <a:buFont typeface="Wingdings" charset="0"/>
              <a:buChar char="§"/>
            </a:pPr>
            <a:r>
              <a:rPr lang="en-US" sz="2800" b="1" dirty="0">
                <a:solidFill>
                  <a:schemeClr val="bg1"/>
                </a:solidFill>
                <a:latin typeface="Calibri"/>
                <a:cs typeface="Calibri"/>
              </a:rPr>
              <a:t>Give learning to the ignorant.</a:t>
            </a:r>
            <a:br>
              <a:rPr lang="en-US" sz="2800" b="1" dirty="0">
                <a:solidFill>
                  <a:schemeClr val="bg1"/>
                </a:solidFill>
                <a:latin typeface="Calibri"/>
                <a:cs typeface="Calibri"/>
              </a:rPr>
            </a:br>
            <a:endParaRPr lang="en-US" sz="2800" b="1" dirty="0">
              <a:solidFill>
                <a:schemeClr val="bg1"/>
              </a:solidFill>
              <a:latin typeface="Calibri"/>
              <a:cs typeface="Calibri"/>
            </a:endParaRPr>
          </a:p>
          <a:p>
            <a:pPr eaLnBrk="1" hangingPunct="1">
              <a:spcBef>
                <a:spcPct val="50000"/>
              </a:spcBef>
              <a:buClr>
                <a:srgbClr val="FF0000"/>
              </a:buClr>
              <a:buSzPct val="110000"/>
              <a:buFont typeface="Wingdings" charset="0"/>
              <a:buChar char="§"/>
            </a:pPr>
            <a:r>
              <a:rPr lang="en-US" sz="2800" b="1" dirty="0">
                <a:solidFill>
                  <a:schemeClr val="bg1"/>
                </a:solidFill>
                <a:latin typeface="Calibri"/>
                <a:cs typeface="Calibri"/>
              </a:rPr>
              <a:t>Give health to the sick.</a:t>
            </a:r>
            <a:br>
              <a:rPr lang="en-US" sz="2800" b="1" dirty="0">
                <a:solidFill>
                  <a:schemeClr val="bg1"/>
                </a:solidFill>
                <a:latin typeface="Calibri"/>
                <a:cs typeface="Calibri"/>
              </a:rPr>
            </a:br>
            <a:endParaRPr lang="en-US" sz="2800" b="1" dirty="0">
              <a:solidFill>
                <a:schemeClr val="bg1"/>
              </a:solidFill>
              <a:latin typeface="Calibri"/>
              <a:cs typeface="Calibri"/>
            </a:endParaRPr>
          </a:p>
          <a:p>
            <a:pPr eaLnBrk="1" hangingPunct="1">
              <a:spcBef>
                <a:spcPct val="50000"/>
              </a:spcBef>
              <a:buClr>
                <a:srgbClr val="FF0000"/>
              </a:buClr>
              <a:buSzPct val="110000"/>
              <a:buFont typeface="Wingdings" charset="0"/>
              <a:buChar char="§"/>
            </a:pPr>
            <a:r>
              <a:rPr lang="en-US" sz="2800" b="1" dirty="0">
                <a:solidFill>
                  <a:schemeClr val="bg1"/>
                </a:solidFill>
                <a:latin typeface="Calibri"/>
                <a:cs typeface="Calibri"/>
              </a:rPr>
              <a:t>Give peace and justice to society.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505200" y="1905000"/>
            <a:ext cx="54102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spcBef>
                <a:spcPct val="50000"/>
              </a:spcBef>
              <a:buClr>
                <a:srgbClr val="FF0000"/>
              </a:buClr>
              <a:buFont typeface="Arial"/>
              <a:buChar char="•"/>
            </a:pPr>
            <a:r>
              <a:rPr lang="en-US" sz="2600" b="1" dirty="0">
                <a:solidFill>
                  <a:schemeClr val="bg1"/>
                </a:solidFill>
                <a:latin typeface="Comic Sans MS" charset="0"/>
              </a:rPr>
              <a:t>Their pursuit of the ideal led to a distorted view of human</a:t>
            </a:r>
            <a:br>
              <a:rPr lang="en-US" sz="2600" b="1" dirty="0">
                <a:solidFill>
                  <a:schemeClr val="bg1"/>
                </a:solidFill>
                <a:latin typeface="Comic Sans MS" charset="0"/>
              </a:rPr>
            </a:br>
            <a:r>
              <a:rPr lang="en-US" sz="2600" b="1" dirty="0">
                <a:solidFill>
                  <a:schemeClr val="bg1"/>
                </a:solidFill>
                <a:latin typeface="Comic Sans MS" charset="0"/>
              </a:rPr>
              <a:t>nature and possibilities:</a:t>
            </a:r>
            <a:br>
              <a:rPr lang="en-US" sz="2600" b="1" dirty="0">
                <a:solidFill>
                  <a:schemeClr val="bg1"/>
                </a:solidFill>
                <a:latin typeface="Comic Sans MS" charset="0"/>
              </a:rPr>
            </a:br>
            <a:r>
              <a:rPr lang="en-US" sz="2600" b="1" dirty="0">
                <a:solidFill>
                  <a:schemeClr val="bg1"/>
                </a:solidFill>
                <a:latin typeface="Comic Sans MS" charset="0"/>
              </a:rPr>
              <a:t>    </a:t>
            </a:r>
            <a:r>
              <a:rPr lang="en-US" sz="2600" b="1" dirty="0">
                <a:solidFill>
                  <a:srgbClr val="FFFF00"/>
                </a:solidFill>
                <a:latin typeface="Comic Sans MS" charset="0"/>
              </a:rPr>
              <a:t>*</a:t>
            </a:r>
            <a:r>
              <a:rPr lang="en-US" sz="2600" b="1" dirty="0">
                <a:solidFill>
                  <a:schemeClr val="bg1"/>
                </a:solidFill>
                <a:latin typeface="Comic Sans MS" charset="0"/>
              </a:rPr>
              <a:t> </a:t>
            </a:r>
            <a:r>
              <a:rPr lang="en-US" sz="2600" b="1" i="1" dirty="0">
                <a:solidFill>
                  <a:schemeClr val="bg1"/>
                </a:solidFill>
                <a:latin typeface="Comic Sans MS" charset="0"/>
              </a:rPr>
              <a:t>The </a:t>
            </a:r>
            <a:r>
              <a:rPr lang="en-US" sz="2600" b="1" i="1" dirty="0" err="1">
                <a:solidFill>
                  <a:schemeClr val="bg1"/>
                </a:solidFill>
                <a:latin typeface="Comic Sans MS" charset="0"/>
              </a:rPr>
              <a:t>Blithedale</a:t>
            </a:r>
            <a:r>
              <a:rPr lang="en-US" sz="2600" b="1" i="1" dirty="0">
                <a:solidFill>
                  <a:schemeClr val="bg1"/>
                </a:solidFill>
                <a:latin typeface="Comic Sans MS" charset="0"/>
              </a:rPr>
              <a:t> Romance</a:t>
            </a:r>
            <a:endParaRPr lang="en-US" sz="2600" b="1" dirty="0">
              <a:solidFill>
                <a:schemeClr val="bg1"/>
              </a:solidFill>
              <a:latin typeface="Comic Sans MS" charset="0"/>
            </a:endParaRPr>
          </a:p>
        </p:txBody>
      </p:sp>
      <p:sp>
        <p:nvSpPr>
          <p:cNvPr id="194563" name="Text Box 3"/>
          <p:cNvSpPr txBox="1">
            <a:spLocks noChangeArrowheads="1"/>
          </p:cNvSpPr>
          <p:nvPr/>
        </p:nvSpPr>
        <p:spPr bwMode="auto">
          <a:xfrm>
            <a:off x="838200" y="228600"/>
            <a:ext cx="7772400" cy="13716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A Transcendentalist Critic:</a:t>
            </a:r>
            <a:r>
              <a:rPr lang="en-US" sz="4400">
                <a:solidFill>
                  <a:schemeClr val="bg1"/>
                </a:solidFill>
                <a:latin typeface="BlackChancery" pitchFamily="2" charset="0"/>
                <a:ea typeface="+mn-ea"/>
              </a:rPr>
              <a:t/>
            </a:r>
            <a:br>
              <a:rPr lang="en-US" sz="4400">
                <a:solidFill>
                  <a:schemeClr val="bg1"/>
                </a:solidFill>
                <a:latin typeface="BlackChancery" pitchFamily="2" charset="0"/>
                <a:ea typeface="+mn-ea"/>
              </a:rPr>
            </a:br>
            <a:r>
              <a:rPr lang="en-US" sz="4000">
                <a:solidFill>
                  <a:srgbClr val="FF0000"/>
                </a:solidFill>
                <a:latin typeface="BlackChancery" pitchFamily="2" charset="0"/>
                <a:ea typeface="+mn-ea"/>
              </a:rPr>
              <a:t>Nathaniel Hawthorne</a:t>
            </a:r>
            <a:r>
              <a:rPr lang="en-US" sz="4000">
                <a:solidFill>
                  <a:schemeClr val="bg1"/>
                </a:solidFill>
                <a:latin typeface="BlackChancery" pitchFamily="2" charset="0"/>
                <a:ea typeface="+mn-ea"/>
              </a:rPr>
              <a:t> </a:t>
            </a:r>
            <a:r>
              <a:rPr lang="en-US" sz="3600">
                <a:solidFill>
                  <a:srgbClr val="CCECFF"/>
                </a:solidFill>
                <a:latin typeface="BlackChancery" pitchFamily="2" charset="0"/>
                <a:ea typeface="+mn-ea"/>
              </a:rPr>
              <a:t>(1804-1864)</a:t>
            </a:r>
          </a:p>
        </p:txBody>
      </p:sp>
      <p:pic>
        <p:nvPicPr>
          <p:cNvPr id="24580" name="Picture 4" descr="hawthorn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81000" y="1752600"/>
            <a:ext cx="3013075"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65" name="Text Box 5"/>
          <p:cNvSpPr txBox="1">
            <a:spLocks noChangeArrowheads="1"/>
          </p:cNvSpPr>
          <p:nvPr/>
        </p:nvSpPr>
        <p:spPr bwMode="auto">
          <a:xfrm>
            <a:off x="3505200" y="4114800"/>
            <a:ext cx="5334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eaLnBrk="1" hangingPunct="1">
              <a:spcBef>
                <a:spcPct val="50000"/>
              </a:spcBef>
              <a:buClr>
                <a:srgbClr val="FF0000"/>
              </a:buClr>
              <a:buFont typeface="Arial"/>
              <a:buChar char="•"/>
            </a:pPr>
            <a:r>
              <a:rPr lang="en-US" sz="2600" b="1" dirty="0">
                <a:solidFill>
                  <a:schemeClr val="bg1"/>
                </a:solidFill>
                <a:latin typeface="Comic Sans MS" charset="0"/>
              </a:rPr>
              <a:t>One should accept the world as an imperfect place:</a:t>
            </a:r>
            <a:br>
              <a:rPr lang="en-US" sz="2600" b="1" dirty="0">
                <a:solidFill>
                  <a:schemeClr val="bg1"/>
                </a:solidFill>
                <a:latin typeface="Comic Sans MS" charset="0"/>
              </a:rPr>
            </a:br>
            <a:r>
              <a:rPr lang="en-US" sz="2600" b="1" dirty="0">
                <a:solidFill>
                  <a:schemeClr val="bg1"/>
                </a:solidFill>
                <a:latin typeface="Comic Sans MS" charset="0"/>
              </a:rPr>
              <a:t>    </a:t>
            </a:r>
            <a:r>
              <a:rPr lang="en-US" sz="2600" b="1" dirty="0">
                <a:solidFill>
                  <a:srgbClr val="FFFF00"/>
                </a:solidFill>
                <a:latin typeface="Comic Sans MS" charset="0"/>
              </a:rPr>
              <a:t>*</a:t>
            </a:r>
            <a:r>
              <a:rPr lang="en-US" sz="2600" b="1" dirty="0">
                <a:solidFill>
                  <a:schemeClr val="bg1"/>
                </a:solidFill>
                <a:latin typeface="Comic Sans MS" charset="0"/>
              </a:rPr>
              <a:t> </a:t>
            </a:r>
            <a:r>
              <a:rPr lang="en-US" sz="2600" b="1" i="1" dirty="0">
                <a:solidFill>
                  <a:schemeClr val="bg1"/>
                </a:solidFill>
                <a:latin typeface="Comic Sans MS" charset="0"/>
              </a:rPr>
              <a:t>Scarlet Letter</a:t>
            </a:r>
            <a:br>
              <a:rPr lang="en-US" sz="2600" b="1" i="1" dirty="0">
                <a:solidFill>
                  <a:schemeClr val="bg1"/>
                </a:solidFill>
                <a:latin typeface="Comic Sans MS" charset="0"/>
              </a:rPr>
            </a:br>
            <a:r>
              <a:rPr lang="en-US" sz="2600" b="1" i="1" dirty="0">
                <a:solidFill>
                  <a:schemeClr val="bg1"/>
                </a:solidFill>
                <a:latin typeface="Comic Sans MS" charset="0"/>
              </a:rPr>
              <a:t>    </a:t>
            </a:r>
            <a:r>
              <a:rPr lang="en-US" sz="2600" b="1" dirty="0">
                <a:solidFill>
                  <a:srgbClr val="FFFF00"/>
                </a:solidFill>
                <a:latin typeface="Comic Sans MS" charset="0"/>
              </a:rPr>
              <a:t>*</a:t>
            </a:r>
            <a:r>
              <a:rPr lang="en-US" sz="2600" b="1" dirty="0">
                <a:solidFill>
                  <a:schemeClr val="bg1"/>
                </a:solidFill>
                <a:latin typeface="Comic Sans MS" charset="0"/>
              </a:rPr>
              <a:t> </a:t>
            </a:r>
            <a:r>
              <a:rPr lang="en-US" sz="2600" b="1" i="1" dirty="0">
                <a:solidFill>
                  <a:schemeClr val="bg1"/>
                </a:solidFill>
                <a:latin typeface="Comic Sans MS" charset="0"/>
              </a:rPr>
              <a:t>House of the Seven</a:t>
            </a:r>
            <a:br>
              <a:rPr lang="en-US" sz="2600" b="1" i="1" dirty="0">
                <a:solidFill>
                  <a:schemeClr val="bg1"/>
                </a:solidFill>
                <a:latin typeface="Comic Sans MS" charset="0"/>
              </a:rPr>
            </a:br>
            <a:r>
              <a:rPr lang="en-US" sz="2600" b="1" i="1" dirty="0">
                <a:solidFill>
                  <a:schemeClr val="bg1"/>
                </a:solidFill>
                <a:latin typeface="Comic Sans MS" charset="0"/>
              </a:rPr>
              <a:t>      Gables</a:t>
            </a:r>
            <a:endParaRPr lang="en-US" sz="2600" b="1" dirty="0">
              <a:solidFill>
                <a:schemeClr val="bg1"/>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wipe(up)">
                                      <p:cBhvr>
                                        <p:cTn id="7" dur="5000"/>
                                        <p:tgtEl>
                                          <p:spTgt spid="19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565"/>
                                        </p:tgtEl>
                                        <p:attrNameLst>
                                          <p:attrName>style.visibility</p:attrName>
                                        </p:attrNameLst>
                                      </p:cBhvr>
                                      <p:to>
                                        <p:strVal val="visible"/>
                                      </p:to>
                                    </p:set>
                                    <p:animEffect transition="in" filter="wipe(up)">
                                      <p:cBhvr>
                                        <p:cTn id="12" dur="50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304690_m_10_03"/>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066800" y="1252538"/>
            <a:ext cx="7086600" cy="522446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5587" name="Text Box 3"/>
          <p:cNvSpPr txBox="1">
            <a:spLocks noChangeArrowheads="1"/>
          </p:cNvSpPr>
          <p:nvPr/>
        </p:nvSpPr>
        <p:spPr bwMode="auto">
          <a:xfrm>
            <a:off x="685800" y="228600"/>
            <a:ext cx="7772400" cy="9144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400">
                <a:solidFill>
                  <a:srgbClr val="FFFF00"/>
                </a:solidFill>
                <a:latin typeface="BlackChancery" pitchFamily="2" charset="0"/>
                <a:ea typeface="+mn-ea"/>
              </a:rPr>
              <a:t>3</a:t>
            </a:r>
            <a:r>
              <a:rPr lang="en-US" sz="4800">
                <a:solidFill>
                  <a:srgbClr val="FFFF00"/>
                </a:solidFill>
                <a:latin typeface="BlackChancery" pitchFamily="2" charset="0"/>
                <a:ea typeface="+mn-ea"/>
              </a:rPr>
              <a:t>.</a:t>
            </a:r>
            <a:r>
              <a:rPr lang="en-US" sz="4800">
                <a:solidFill>
                  <a:schemeClr val="bg1"/>
                </a:solidFill>
                <a:latin typeface="BlackChancery" pitchFamily="2" charset="0"/>
                <a:ea typeface="+mn-ea"/>
              </a:rPr>
              <a:t>  </a:t>
            </a:r>
            <a:r>
              <a:rPr lang="en-US" sz="4800">
                <a:solidFill>
                  <a:srgbClr val="CCECFF"/>
                </a:solidFill>
                <a:latin typeface="BlackChancery" pitchFamily="2" charset="0"/>
                <a:ea typeface="+mn-ea"/>
              </a:rPr>
              <a:t>Utopian Communities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762000" y="228600"/>
            <a:ext cx="7772400" cy="1373188"/>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4800">
                <a:solidFill>
                  <a:srgbClr val="CCECFF"/>
                </a:solidFill>
                <a:latin typeface="BlackChancery" pitchFamily="2" charset="0"/>
                <a:ea typeface="+mn-ea"/>
              </a:rPr>
              <a:t>The Oneida Community</a:t>
            </a:r>
            <a:br>
              <a:rPr lang="en-US" sz="4800">
                <a:solidFill>
                  <a:srgbClr val="CCECFF"/>
                </a:solidFill>
                <a:latin typeface="BlackChancery" pitchFamily="2" charset="0"/>
                <a:ea typeface="+mn-ea"/>
              </a:rPr>
            </a:br>
            <a:r>
              <a:rPr lang="en-US" sz="3600">
                <a:solidFill>
                  <a:srgbClr val="CCECFF"/>
                </a:solidFill>
                <a:latin typeface="BlackChancery" pitchFamily="2" charset="0"/>
                <a:ea typeface="+mn-ea"/>
              </a:rPr>
              <a:t>New York, 1848</a:t>
            </a:r>
          </a:p>
        </p:txBody>
      </p:sp>
      <p:sp>
        <p:nvSpPr>
          <p:cNvPr id="26627" name="Text Box 3"/>
          <p:cNvSpPr txBox="1">
            <a:spLocks noChangeArrowheads="1"/>
          </p:cNvSpPr>
          <p:nvPr/>
        </p:nvSpPr>
        <p:spPr bwMode="auto">
          <a:xfrm>
            <a:off x="152400" y="54864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200" b="1">
                <a:solidFill>
                  <a:srgbClr val="FFFF00"/>
                </a:solidFill>
                <a:latin typeface="Comic Sans MS" charset="0"/>
              </a:rPr>
              <a:t>John Humphrey Noyes</a:t>
            </a:r>
            <a:br>
              <a:rPr lang="en-US" sz="2200" b="1">
                <a:solidFill>
                  <a:srgbClr val="FFFF00"/>
                </a:solidFill>
                <a:latin typeface="Comic Sans MS" charset="0"/>
              </a:rPr>
            </a:br>
            <a:r>
              <a:rPr lang="en-US" sz="2200" b="1">
                <a:solidFill>
                  <a:schemeClr val="bg1"/>
                </a:solidFill>
                <a:latin typeface="Comic Sans MS" charset="0"/>
              </a:rPr>
              <a:t>(1811-1886)</a:t>
            </a:r>
          </a:p>
        </p:txBody>
      </p:sp>
      <p:pic>
        <p:nvPicPr>
          <p:cNvPr id="26628" name="Picture 4" descr="fronti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b="6383"/>
          <a:stretch>
            <a:fillRect/>
          </a:stretch>
        </p:blipFill>
        <p:spPr bwMode="auto">
          <a:xfrm>
            <a:off x="914400" y="1524000"/>
            <a:ext cx="2916238"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8661" name="Rectangle 5"/>
          <p:cNvSpPr>
            <a:spLocks noChangeArrowheads="1"/>
          </p:cNvSpPr>
          <p:nvPr/>
        </p:nvSpPr>
        <p:spPr bwMode="auto">
          <a:xfrm>
            <a:off x="4267200" y="1676400"/>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0000"/>
              </a:buClr>
            </a:pPr>
            <a:r>
              <a:rPr lang="en-US" sz="3600" b="1" dirty="0">
                <a:solidFill>
                  <a:schemeClr val="bg1"/>
                </a:solidFill>
                <a:latin typeface="BlackChancery" charset="0"/>
              </a:rPr>
              <a:t> </a:t>
            </a:r>
            <a:r>
              <a:rPr lang="en-US" b="1" dirty="0">
                <a:solidFill>
                  <a:srgbClr val="FF0000"/>
                </a:solidFill>
                <a:latin typeface="Comic Sans MS" charset="0"/>
              </a:rPr>
              <a:t>Millenarianism </a:t>
            </a:r>
            <a:r>
              <a:rPr lang="en-US" b="1" dirty="0">
                <a:solidFill>
                  <a:schemeClr val="bg1"/>
                </a:solidFill>
                <a:latin typeface="Comic Sans MS" charset="0"/>
              </a:rPr>
              <a:t>--&gt; the 2</a:t>
            </a:r>
            <a:r>
              <a:rPr lang="en-US" b="1" baseline="30000" dirty="0">
                <a:solidFill>
                  <a:schemeClr val="bg1"/>
                </a:solidFill>
                <a:latin typeface="Comic Sans MS" charset="0"/>
              </a:rPr>
              <a:t>nd</a:t>
            </a:r>
            <a:r>
              <a:rPr lang="en-US" b="1" dirty="0">
                <a:solidFill>
                  <a:schemeClr val="bg1"/>
                </a:solidFill>
                <a:latin typeface="Comic Sans MS" charset="0"/>
              </a:rPr>
              <a:t/>
            </a:r>
            <a:br>
              <a:rPr lang="en-US" b="1" dirty="0">
                <a:solidFill>
                  <a:schemeClr val="bg1"/>
                </a:solidFill>
                <a:latin typeface="Comic Sans MS" charset="0"/>
              </a:rPr>
            </a:br>
            <a:r>
              <a:rPr lang="en-US" b="1" dirty="0">
                <a:solidFill>
                  <a:schemeClr val="bg1"/>
                </a:solidFill>
                <a:latin typeface="Comic Sans MS" charset="0"/>
              </a:rPr>
              <a:t>   coming of Christ had</a:t>
            </a:r>
            <a:br>
              <a:rPr lang="en-US" b="1" dirty="0">
                <a:solidFill>
                  <a:schemeClr val="bg1"/>
                </a:solidFill>
                <a:latin typeface="Comic Sans MS" charset="0"/>
              </a:rPr>
            </a:br>
            <a:r>
              <a:rPr lang="en-US" b="1" dirty="0">
                <a:solidFill>
                  <a:schemeClr val="bg1"/>
                </a:solidFill>
                <a:latin typeface="Comic Sans MS" charset="0"/>
              </a:rPr>
              <a:t>   already occurred.</a:t>
            </a:r>
          </a:p>
        </p:txBody>
      </p:sp>
      <p:sp>
        <p:nvSpPr>
          <p:cNvPr id="198662" name="Rectangle 6"/>
          <p:cNvSpPr>
            <a:spLocks noChangeArrowheads="1"/>
          </p:cNvSpPr>
          <p:nvPr/>
        </p:nvSpPr>
        <p:spPr bwMode="auto">
          <a:xfrm>
            <a:off x="4267200" y="3152775"/>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0000"/>
              </a:buClr>
            </a:pPr>
            <a:r>
              <a:rPr lang="en-US" sz="3600" b="1" dirty="0">
                <a:solidFill>
                  <a:schemeClr val="bg1"/>
                </a:solidFill>
                <a:latin typeface="BlackChancery" charset="0"/>
              </a:rPr>
              <a:t> </a:t>
            </a:r>
            <a:r>
              <a:rPr lang="en-US" sz="3600" b="1" dirty="0" smtClean="0">
                <a:solidFill>
                  <a:schemeClr val="bg1"/>
                </a:solidFill>
                <a:latin typeface="BlackChancery" charset="0"/>
              </a:rPr>
              <a:t>  </a:t>
            </a:r>
            <a:r>
              <a:rPr lang="en-US" b="1" dirty="0" smtClean="0">
                <a:solidFill>
                  <a:schemeClr val="bg1"/>
                </a:solidFill>
                <a:latin typeface="Comic Sans MS" charset="0"/>
              </a:rPr>
              <a:t>Humans </a:t>
            </a:r>
            <a:r>
              <a:rPr lang="en-US" b="1" dirty="0">
                <a:solidFill>
                  <a:schemeClr val="bg1"/>
                </a:solidFill>
                <a:latin typeface="Comic Sans MS" charset="0"/>
              </a:rPr>
              <a:t>were no longer</a:t>
            </a:r>
            <a:br>
              <a:rPr lang="en-US" b="1" dirty="0">
                <a:solidFill>
                  <a:schemeClr val="bg1"/>
                </a:solidFill>
                <a:latin typeface="Comic Sans MS" charset="0"/>
              </a:rPr>
            </a:br>
            <a:r>
              <a:rPr lang="en-US" b="1" dirty="0">
                <a:solidFill>
                  <a:schemeClr val="bg1"/>
                </a:solidFill>
                <a:latin typeface="Comic Sans MS" charset="0"/>
              </a:rPr>
              <a:t>   obliged to follow the moral</a:t>
            </a:r>
            <a:br>
              <a:rPr lang="en-US" b="1" dirty="0">
                <a:solidFill>
                  <a:schemeClr val="bg1"/>
                </a:solidFill>
                <a:latin typeface="Comic Sans MS" charset="0"/>
              </a:rPr>
            </a:br>
            <a:r>
              <a:rPr lang="en-US" b="1" dirty="0">
                <a:solidFill>
                  <a:schemeClr val="bg1"/>
                </a:solidFill>
                <a:latin typeface="Comic Sans MS" charset="0"/>
              </a:rPr>
              <a:t>   rules of the past.</a:t>
            </a:r>
          </a:p>
        </p:txBody>
      </p:sp>
      <p:sp>
        <p:nvSpPr>
          <p:cNvPr id="198663" name="Rectangle 7"/>
          <p:cNvSpPr>
            <a:spLocks noChangeArrowheads="1"/>
          </p:cNvSpPr>
          <p:nvPr/>
        </p:nvSpPr>
        <p:spPr bwMode="auto">
          <a:xfrm>
            <a:off x="5181600" y="4524375"/>
            <a:ext cx="373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FF00"/>
              </a:buClr>
              <a:buFontTx/>
              <a:buChar char="•"/>
            </a:pPr>
            <a:r>
              <a:rPr lang="en-US" sz="3600" b="1" dirty="0">
                <a:solidFill>
                  <a:schemeClr val="bg1"/>
                </a:solidFill>
                <a:latin typeface="BlackChancery" charset="0"/>
              </a:rPr>
              <a:t> </a:t>
            </a:r>
            <a:r>
              <a:rPr lang="en-US" b="1" dirty="0">
                <a:solidFill>
                  <a:schemeClr val="bg1"/>
                </a:solidFill>
                <a:latin typeface="Comic Sans MS" charset="0"/>
              </a:rPr>
              <a:t>all residents married</a:t>
            </a:r>
            <a:br>
              <a:rPr lang="en-US" b="1" dirty="0">
                <a:solidFill>
                  <a:schemeClr val="bg1"/>
                </a:solidFill>
                <a:latin typeface="Comic Sans MS" charset="0"/>
              </a:rPr>
            </a:br>
            <a:r>
              <a:rPr lang="en-US" b="1" dirty="0">
                <a:solidFill>
                  <a:schemeClr val="bg1"/>
                </a:solidFill>
                <a:latin typeface="Comic Sans MS" charset="0"/>
              </a:rPr>
              <a:t>   to each other.</a:t>
            </a:r>
          </a:p>
        </p:txBody>
      </p:sp>
      <p:sp>
        <p:nvSpPr>
          <p:cNvPr id="198664" name="Rectangle 8"/>
          <p:cNvSpPr>
            <a:spLocks noChangeArrowheads="1"/>
          </p:cNvSpPr>
          <p:nvPr/>
        </p:nvSpPr>
        <p:spPr bwMode="auto">
          <a:xfrm>
            <a:off x="5181600" y="5394325"/>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FF00"/>
              </a:buClr>
              <a:buFontTx/>
              <a:buChar char="•"/>
            </a:pPr>
            <a:r>
              <a:rPr lang="en-US" sz="3600" b="1">
                <a:solidFill>
                  <a:schemeClr val="bg1"/>
                </a:solidFill>
                <a:latin typeface="BlackChancery" charset="0"/>
              </a:rPr>
              <a:t> </a:t>
            </a:r>
            <a:r>
              <a:rPr lang="en-US" b="1">
                <a:solidFill>
                  <a:schemeClr val="bg1"/>
                </a:solidFill>
                <a:latin typeface="Comic Sans MS" charset="0"/>
              </a:rPr>
              <a:t>carefully regulated</a:t>
            </a:r>
            <a:br>
              <a:rPr lang="en-US" b="1">
                <a:solidFill>
                  <a:schemeClr val="bg1"/>
                </a:solidFill>
                <a:latin typeface="Comic Sans MS" charset="0"/>
              </a:rPr>
            </a:br>
            <a:r>
              <a:rPr lang="en-US" b="1">
                <a:solidFill>
                  <a:schemeClr val="bg1"/>
                </a:solidFill>
                <a:latin typeface="Comic Sans MS" charset="0"/>
              </a:rPr>
              <a:t>  </a:t>
            </a:r>
            <a:r>
              <a:rPr lang="ja-JP" altLang="en-US" b="1">
                <a:solidFill>
                  <a:schemeClr val="bg1"/>
                </a:solidFill>
                <a:latin typeface="Comic Sans MS" charset="0"/>
              </a:rPr>
              <a:t>“</a:t>
            </a:r>
            <a:r>
              <a:rPr lang="en-US" b="1">
                <a:solidFill>
                  <a:schemeClr val="bg1"/>
                </a:solidFill>
                <a:latin typeface="Comic Sans MS" charset="0"/>
              </a:rPr>
              <a:t>free love.</a:t>
            </a:r>
            <a:r>
              <a:rPr lang="ja-JP" altLang="en-US" b="1">
                <a:solidFill>
                  <a:schemeClr val="bg1"/>
                </a:solidFill>
                <a:latin typeface="Comic Sans MS" charset="0"/>
              </a:rPr>
              <a:t>”</a:t>
            </a:r>
            <a:endParaRPr lang="en-US" b="1">
              <a:solidFill>
                <a:schemeClr val="bg1"/>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P spid="198662" grpId="0"/>
      <p:bldP spid="198663" grpId="0"/>
      <p:bldP spid="1986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152400"/>
            <a:ext cx="7772400" cy="1066800"/>
          </a:xfrm>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6147" name="Content Placeholder 2"/>
          <p:cNvSpPr>
            <a:spLocks noGrp="1"/>
          </p:cNvSpPr>
          <p:nvPr>
            <p:ph idx="1"/>
          </p:nvPr>
        </p:nvSpPr>
        <p:spPr>
          <a:xfrm>
            <a:off x="533400" y="1295400"/>
            <a:ext cx="7772400" cy="4495800"/>
          </a:xfrm>
        </p:spPr>
        <p:txBody>
          <a:bodyPr/>
          <a:lstStyle/>
          <a:p>
            <a:r>
              <a:rPr lang="en-US" dirty="0">
                <a:solidFill>
                  <a:srgbClr val="FFFFFF"/>
                </a:solidFill>
                <a:latin typeface="Calibri" charset="0"/>
                <a:ea typeface="MS PGothic" charset="0"/>
              </a:rPr>
              <a:t>Rationalist ideas of French Revolutionary era softened older orthodoxy:</a:t>
            </a:r>
          </a:p>
          <a:p>
            <a:pPr lvl="1"/>
            <a:r>
              <a:rPr lang="en-US" dirty="0">
                <a:solidFill>
                  <a:srgbClr val="FFFFFF"/>
                </a:solidFill>
                <a:latin typeface="Calibri" charset="0"/>
                <a:ea typeface="MS PGothic" charset="0"/>
              </a:rPr>
              <a:t>Thomas Paine</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a:t>
            </a:r>
            <a:r>
              <a:rPr lang="en-US" b="1" dirty="0">
                <a:solidFill>
                  <a:srgbClr val="FFFFFF"/>
                </a:solidFill>
                <a:latin typeface="Calibri" charset="0"/>
                <a:ea typeface="MS PGothic" charset="0"/>
              </a:rPr>
              <a:t>The Age of Reason</a:t>
            </a:r>
            <a:r>
              <a:rPr lang="en-US" dirty="0">
                <a:solidFill>
                  <a:srgbClr val="FFFFFF"/>
                </a:solidFill>
                <a:latin typeface="Calibri" charset="0"/>
                <a:ea typeface="MS PGothic" charset="0"/>
              </a:rPr>
              <a:t> (1794) declared churches were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set up to terrify and enslave mankind, and monopolize power and profit.</a:t>
            </a:r>
            <a:r>
              <a:rPr lang="ja-JP" altLang="en-US" dirty="0">
                <a:solidFill>
                  <a:srgbClr val="FFFFFF"/>
                </a:solidFill>
                <a:latin typeface="Calibri" charset="0"/>
                <a:ea typeface="MS PGothic" charset="0"/>
              </a:rPr>
              <a:t>”</a:t>
            </a:r>
            <a:endParaRPr lang="en-US" altLang="ja-JP" dirty="0">
              <a:solidFill>
                <a:srgbClr val="FFFFFF"/>
              </a:solidFill>
              <a:latin typeface="Calibri" charset="0"/>
              <a:ea typeface="MS PGothic" charset="0"/>
            </a:endParaRPr>
          </a:p>
          <a:p>
            <a:pPr lvl="1"/>
            <a:r>
              <a:rPr lang="en-US" dirty="0">
                <a:solidFill>
                  <a:srgbClr val="FFFFFF"/>
                </a:solidFill>
                <a:latin typeface="Calibri" charset="0"/>
                <a:ea typeface="MS PGothic" charset="0"/>
              </a:rPr>
              <a:t>Many Founding Fathers, including Jefferson and Franklin, embraced Paine</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liberal </a:t>
            </a:r>
            <a:r>
              <a:rPr lang="en-US" b="1" dirty="0" smtClean="0">
                <a:solidFill>
                  <a:srgbClr val="FFFFFF"/>
                </a:solidFill>
                <a:latin typeface="Calibri" charset="0"/>
                <a:ea typeface="MS PGothic" charset="0"/>
              </a:rPr>
              <a:t>Deism</a:t>
            </a:r>
          </a:p>
        </p:txBody>
      </p:sp>
    </p:spTree>
    <p:extLst>
      <p:ext uri="{BB962C8B-B14F-4D97-AF65-F5344CB8AC3E}">
        <p14:creationId xmlns:p14="http://schemas.microsoft.com/office/powerpoint/2010/main" val="27391098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990600" y="381000"/>
            <a:ext cx="7239000" cy="1616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a:solidFill>
                  <a:srgbClr val="CCECFF"/>
                </a:solidFill>
                <a:latin typeface="BlackChancery" pitchFamily="2" charset="0"/>
                <a:ea typeface="+mn-ea"/>
              </a:rPr>
              <a:t>Secular Utopian Communities</a:t>
            </a:r>
          </a:p>
        </p:txBody>
      </p:sp>
      <p:sp>
        <p:nvSpPr>
          <p:cNvPr id="199683" name="Rectangle 3"/>
          <p:cNvSpPr>
            <a:spLocks noChangeArrowheads="1"/>
          </p:cNvSpPr>
          <p:nvPr/>
        </p:nvSpPr>
        <p:spPr bwMode="auto">
          <a:xfrm>
            <a:off x="457200" y="2897188"/>
            <a:ext cx="2514600" cy="914400"/>
          </a:xfrm>
          <a:prstGeom prst="rect">
            <a:avLst/>
          </a:prstGeom>
          <a:solidFill>
            <a:schemeClr val="tx1"/>
          </a:solidFill>
          <a:ln w="9525">
            <a:solidFill>
              <a:srgbClr val="FF0000"/>
            </a:solidFill>
            <a:miter lim="800000"/>
            <a:headEnd type="none" w="sm" len="sm"/>
            <a:tailEnd type="none" w="sm" len="sm"/>
          </a:ln>
        </p:spPr>
        <p:txBody>
          <a:bodyPr wrap="none" anchor="ctr"/>
          <a:lstStyle/>
          <a:p>
            <a:pPr algn="ctr"/>
            <a:r>
              <a:rPr lang="en-US" b="1">
                <a:solidFill>
                  <a:srgbClr val="FFFF00"/>
                </a:solidFill>
                <a:latin typeface="Comic Sans MS" charset="0"/>
              </a:rPr>
              <a:t>Individual</a:t>
            </a:r>
            <a:br>
              <a:rPr lang="en-US" b="1">
                <a:solidFill>
                  <a:srgbClr val="FFFF00"/>
                </a:solidFill>
                <a:latin typeface="Comic Sans MS" charset="0"/>
              </a:rPr>
            </a:br>
            <a:r>
              <a:rPr lang="en-US" b="1">
                <a:solidFill>
                  <a:srgbClr val="FFFF00"/>
                </a:solidFill>
                <a:latin typeface="Comic Sans MS" charset="0"/>
              </a:rPr>
              <a:t>Freedom</a:t>
            </a:r>
          </a:p>
        </p:txBody>
      </p:sp>
      <p:sp>
        <p:nvSpPr>
          <p:cNvPr id="199684" name="Rectangle 4"/>
          <p:cNvSpPr>
            <a:spLocks noChangeArrowheads="1"/>
          </p:cNvSpPr>
          <p:nvPr/>
        </p:nvSpPr>
        <p:spPr bwMode="auto">
          <a:xfrm>
            <a:off x="6019800" y="2897188"/>
            <a:ext cx="2590800" cy="914400"/>
          </a:xfrm>
          <a:prstGeom prst="rect">
            <a:avLst/>
          </a:prstGeom>
          <a:solidFill>
            <a:schemeClr val="tx1"/>
          </a:solidFill>
          <a:ln w="9525">
            <a:solidFill>
              <a:srgbClr val="FF0000"/>
            </a:solidFill>
            <a:miter lim="800000"/>
            <a:headEnd type="none" w="sm" len="sm"/>
            <a:tailEnd type="none" w="sm" len="sm"/>
          </a:ln>
        </p:spPr>
        <p:txBody>
          <a:bodyPr wrap="none" anchor="ctr"/>
          <a:lstStyle/>
          <a:p>
            <a:pPr algn="ctr"/>
            <a:r>
              <a:rPr lang="en-US" b="1">
                <a:solidFill>
                  <a:srgbClr val="FFFF00"/>
                </a:solidFill>
                <a:latin typeface="Comic Sans MS" charset="0"/>
              </a:rPr>
              <a:t>Demands of</a:t>
            </a:r>
            <a:br>
              <a:rPr lang="en-US" b="1">
                <a:solidFill>
                  <a:srgbClr val="FFFF00"/>
                </a:solidFill>
                <a:latin typeface="Comic Sans MS" charset="0"/>
              </a:rPr>
            </a:br>
            <a:r>
              <a:rPr lang="en-US" b="1">
                <a:solidFill>
                  <a:srgbClr val="FFFF00"/>
                </a:solidFill>
                <a:latin typeface="Comic Sans MS" charset="0"/>
              </a:rPr>
              <a:t>Community Life</a:t>
            </a:r>
          </a:p>
        </p:txBody>
      </p:sp>
      <p:sp>
        <p:nvSpPr>
          <p:cNvPr id="199685" name="Line 5"/>
          <p:cNvSpPr>
            <a:spLocks noChangeShapeType="1"/>
          </p:cNvSpPr>
          <p:nvPr/>
        </p:nvSpPr>
        <p:spPr bwMode="auto">
          <a:xfrm>
            <a:off x="2971800" y="3278188"/>
            <a:ext cx="533400" cy="0"/>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flipH="1">
            <a:off x="5486400" y="3278188"/>
            <a:ext cx="533400" cy="0"/>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9687" name="AutoShape 7"/>
          <p:cNvSpPr>
            <a:spLocks noChangeArrowheads="1"/>
          </p:cNvSpPr>
          <p:nvPr/>
        </p:nvSpPr>
        <p:spPr bwMode="auto">
          <a:xfrm rot="1953465">
            <a:off x="3505200" y="2360613"/>
            <a:ext cx="2133600" cy="1971675"/>
          </a:xfrm>
          <a:prstGeom prst="irregularSeal2">
            <a:avLst/>
          </a:prstGeom>
          <a:solidFill>
            <a:srgbClr val="FFFF00"/>
          </a:solidFill>
          <a:ln>
            <a:noFill/>
          </a:ln>
          <a:effectLst>
            <a:prstShdw prst="shdw17" dist="68392" dir="12108085">
              <a:schemeClr val="tx1">
                <a:alpha val="74998"/>
              </a:schemeClr>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p>
        </p:txBody>
      </p:sp>
      <p:sp>
        <p:nvSpPr>
          <p:cNvPr id="199688" name="Text Box 8"/>
          <p:cNvSpPr txBox="1">
            <a:spLocks noChangeArrowheads="1"/>
          </p:cNvSpPr>
          <p:nvPr/>
        </p:nvSpPr>
        <p:spPr bwMode="auto">
          <a:xfrm>
            <a:off x="685800" y="4192588"/>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280988" indent="-28098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Clr>
                <a:srgbClr val="FF0000"/>
              </a:buClr>
              <a:buFont typeface="Arial"/>
              <a:buChar char="•"/>
            </a:pPr>
            <a:r>
              <a:rPr lang="en-US" b="1" dirty="0">
                <a:solidFill>
                  <a:schemeClr val="bg1"/>
                </a:solidFill>
                <a:latin typeface="Comic Sans MS" charset="0"/>
              </a:rPr>
              <a:t>spontaneity</a:t>
            </a:r>
          </a:p>
          <a:p>
            <a:pPr marL="342900" indent="-342900" eaLnBrk="1" hangingPunct="1">
              <a:spcBef>
                <a:spcPct val="50000"/>
              </a:spcBef>
              <a:buClr>
                <a:srgbClr val="FF0000"/>
              </a:buClr>
              <a:buFont typeface="Arial"/>
              <a:buChar char="•"/>
            </a:pPr>
            <a:r>
              <a:rPr lang="en-US" b="1" dirty="0">
                <a:solidFill>
                  <a:schemeClr val="bg1"/>
                </a:solidFill>
                <a:latin typeface="Comic Sans MS" charset="0"/>
              </a:rPr>
              <a:t>self-fulfillment</a:t>
            </a:r>
          </a:p>
        </p:txBody>
      </p:sp>
      <p:sp>
        <p:nvSpPr>
          <p:cNvPr id="199689" name="Text Box 9"/>
          <p:cNvSpPr txBox="1">
            <a:spLocks noChangeArrowheads="1"/>
          </p:cNvSpPr>
          <p:nvPr/>
        </p:nvSpPr>
        <p:spPr bwMode="auto">
          <a:xfrm>
            <a:off x="6096000" y="4192588"/>
            <a:ext cx="281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marL="280988" indent="-280988"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Clr>
                <a:srgbClr val="FF0000"/>
              </a:buClr>
              <a:buFont typeface="Arial"/>
              <a:buChar char="•"/>
            </a:pPr>
            <a:r>
              <a:rPr lang="en-US" b="1" dirty="0">
                <a:solidFill>
                  <a:schemeClr val="bg1"/>
                </a:solidFill>
                <a:latin typeface="Comic Sans MS" charset="0"/>
              </a:rPr>
              <a:t>discipline</a:t>
            </a:r>
          </a:p>
          <a:p>
            <a:pPr marL="342900" indent="-342900" eaLnBrk="1" hangingPunct="1">
              <a:spcBef>
                <a:spcPct val="50000"/>
              </a:spcBef>
              <a:buClr>
                <a:srgbClr val="FF0000"/>
              </a:buClr>
              <a:buFont typeface="Arial"/>
              <a:buChar char="•"/>
            </a:pPr>
            <a:r>
              <a:rPr lang="en-US" b="1" dirty="0">
                <a:solidFill>
                  <a:schemeClr val="bg1"/>
                </a:solidFill>
                <a:latin typeface="Comic Sans MS" charset="0"/>
              </a:rPr>
              <a:t>organizational</a:t>
            </a:r>
            <a:br>
              <a:rPr lang="en-US" b="1" dirty="0">
                <a:solidFill>
                  <a:schemeClr val="bg1"/>
                </a:solidFill>
                <a:latin typeface="Comic Sans MS" charset="0"/>
              </a:rPr>
            </a:br>
            <a:r>
              <a:rPr lang="en-US" b="1" dirty="0">
                <a:solidFill>
                  <a:schemeClr val="bg1"/>
                </a:solidFill>
                <a:latin typeface="Comic Sans MS" charset="0"/>
              </a:rPr>
              <a:t>hierarchy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 calcmode="lin" valueType="num">
                                      <p:cBhvr additive="base">
                                        <p:cTn id="7" dur="500" fill="hold"/>
                                        <p:tgtEl>
                                          <p:spTgt spid="199683"/>
                                        </p:tgtEl>
                                        <p:attrNameLst>
                                          <p:attrName>ppt_x</p:attrName>
                                        </p:attrNameLst>
                                      </p:cBhvr>
                                      <p:tavLst>
                                        <p:tav tm="0">
                                          <p:val>
                                            <p:strVal val="0-#ppt_w/2"/>
                                          </p:val>
                                        </p:tav>
                                        <p:tav tm="100000">
                                          <p:val>
                                            <p:strVal val="#ppt_x"/>
                                          </p:val>
                                        </p:tav>
                                      </p:tavLst>
                                    </p:anim>
                                    <p:anim calcmode="lin" valueType="num">
                                      <p:cBhvr additive="base">
                                        <p:cTn id="8" dur="500" fill="hold"/>
                                        <p:tgtEl>
                                          <p:spTgt spid="199683"/>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99685"/>
                                        </p:tgtEl>
                                        <p:attrNameLst>
                                          <p:attrName>style.visibility</p:attrName>
                                        </p:attrNameLst>
                                      </p:cBhvr>
                                      <p:to>
                                        <p:strVal val="visible"/>
                                      </p:to>
                                    </p:set>
                                    <p:anim calcmode="lin" valueType="num">
                                      <p:cBhvr additive="base">
                                        <p:cTn id="11" dur="500" fill="hold"/>
                                        <p:tgtEl>
                                          <p:spTgt spid="199685"/>
                                        </p:tgtEl>
                                        <p:attrNameLst>
                                          <p:attrName>ppt_x</p:attrName>
                                        </p:attrNameLst>
                                      </p:cBhvr>
                                      <p:tavLst>
                                        <p:tav tm="0">
                                          <p:val>
                                            <p:strVal val="0-#ppt_w/2"/>
                                          </p:val>
                                        </p:tav>
                                        <p:tav tm="100000">
                                          <p:val>
                                            <p:strVal val="#ppt_x"/>
                                          </p:val>
                                        </p:tav>
                                      </p:tavLst>
                                    </p:anim>
                                    <p:anim calcmode="lin" valueType="num">
                                      <p:cBhvr additive="base">
                                        <p:cTn id="12" dur="500" fill="hold"/>
                                        <p:tgtEl>
                                          <p:spTgt spid="199685"/>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199688"/>
                                        </p:tgtEl>
                                        <p:attrNameLst>
                                          <p:attrName>style.visibility</p:attrName>
                                        </p:attrNameLst>
                                      </p:cBhvr>
                                      <p:to>
                                        <p:strVal val="visible"/>
                                      </p:to>
                                    </p:set>
                                    <p:anim calcmode="lin" valueType="num">
                                      <p:cBhvr additive="base">
                                        <p:cTn id="15" dur="2000" fill="hold"/>
                                        <p:tgtEl>
                                          <p:spTgt spid="199688"/>
                                        </p:tgtEl>
                                        <p:attrNameLst>
                                          <p:attrName>ppt_x</p:attrName>
                                        </p:attrNameLst>
                                      </p:cBhvr>
                                      <p:tavLst>
                                        <p:tav tm="0">
                                          <p:val>
                                            <p:strVal val="0-#ppt_w/2"/>
                                          </p:val>
                                        </p:tav>
                                        <p:tav tm="100000">
                                          <p:val>
                                            <p:strVal val="#ppt_x"/>
                                          </p:val>
                                        </p:tav>
                                      </p:tavLst>
                                    </p:anim>
                                    <p:anim calcmode="lin" valueType="num">
                                      <p:cBhvr additive="base">
                                        <p:cTn id="16" dur="2000" fill="hold"/>
                                        <p:tgtEl>
                                          <p:spTgt spid="19968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199687"/>
                                        </p:tgtEl>
                                        <p:attrNameLst>
                                          <p:attrName>style.visibility</p:attrName>
                                        </p:attrNameLst>
                                      </p:cBhvr>
                                      <p:to>
                                        <p:strVal val="visible"/>
                                      </p:to>
                                    </p:set>
                                    <p:anim calcmode="lin" valueType="num">
                                      <p:cBhvr>
                                        <p:cTn id="21" dur="500" fill="hold"/>
                                        <p:tgtEl>
                                          <p:spTgt spid="199687"/>
                                        </p:tgtEl>
                                        <p:attrNameLst>
                                          <p:attrName>ppt_w</p:attrName>
                                        </p:attrNameLst>
                                      </p:cBhvr>
                                      <p:tavLst>
                                        <p:tav tm="0">
                                          <p:val>
                                            <p:strVal val="4*#ppt_w"/>
                                          </p:val>
                                        </p:tav>
                                        <p:tav tm="100000">
                                          <p:val>
                                            <p:strVal val="#ppt_w"/>
                                          </p:val>
                                        </p:tav>
                                      </p:tavLst>
                                    </p:anim>
                                    <p:anim calcmode="lin" valueType="num">
                                      <p:cBhvr>
                                        <p:cTn id="22" dur="500" fill="hold"/>
                                        <p:tgtEl>
                                          <p:spTgt spid="199687"/>
                                        </p:tgtEl>
                                        <p:attrNameLst>
                                          <p:attrName>ppt_h</p:attrName>
                                        </p:attrNameLst>
                                      </p:cBhvr>
                                      <p:tavLst>
                                        <p:tav tm="0">
                                          <p:val>
                                            <p:strVal val="4*#ppt_h"/>
                                          </p:val>
                                        </p:tav>
                                        <p:tav tm="100000">
                                          <p:val>
                                            <p:strVal val="#ppt_h"/>
                                          </p:val>
                                        </p:tav>
                                      </p:tavLst>
                                    </p:anim>
                                  </p:childTnLst>
                                  <p:subTnLst>
                                    <p:audio>
                                      <p:cMediaNode vol="70000">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199684"/>
                                        </p:tgtEl>
                                        <p:attrNameLst>
                                          <p:attrName>style.visibility</p:attrName>
                                        </p:attrNameLst>
                                      </p:cBhvr>
                                      <p:to>
                                        <p:strVal val="visible"/>
                                      </p:to>
                                    </p:set>
                                    <p:anim calcmode="lin" valueType="num">
                                      <p:cBhvr additive="base">
                                        <p:cTn id="27" dur="500" fill="hold"/>
                                        <p:tgtEl>
                                          <p:spTgt spid="199684"/>
                                        </p:tgtEl>
                                        <p:attrNameLst>
                                          <p:attrName>ppt_x</p:attrName>
                                        </p:attrNameLst>
                                      </p:cBhvr>
                                      <p:tavLst>
                                        <p:tav tm="0">
                                          <p:val>
                                            <p:strVal val="1+#ppt_w/2"/>
                                          </p:val>
                                        </p:tav>
                                        <p:tav tm="100000">
                                          <p:val>
                                            <p:strVal val="#ppt_x"/>
                                          </p:val>
                                        </p:tav>
                                      </p:tavLst>
                                    </p:anim>
                                    <p:anim calcmode="lin" valueType="num">
                                      <p:cBhvr additive="base">
                                        <p:cTn id="28" dur="500" fill="hold"/>
                                        <p:tgtEl>
                                          <p:spTgt spid="199684"/>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199686"/>
                                        </p:tgtEl>
                                        <p:attrNameLst>
                                          <p:attrName>style.visibility</p:attrName>
                                        </p:attrNameLst>
                                      </p:cBhvr>
                                      <p:to>
                                        <p:strVal val="visible"/>
                                      </p:to>
                                    </p:set>
                                    <p:anim calcmode="lin" valueType="num">
                                      <p:cBhvr additive="base">
                                        <p:cTn id="31" dur="500" fill="hold"/>
                                        <p:tgtEl>
                                          <p:spTgt spid="199686"/>
                                        </p:tgtEl>
                                        <p:attrNameLst>
                                          <p:attrName>ppt_x</p:attrName>
                                        </p:attrNameLst>
                                      </p:cBhvr>
                                      <p:tavLst>
                                        <p:tav tm="0">
                                          <p:val>
                                            <p:strVal val="1+#ppt_w/2"/>
                                          </p:val>
                                        </p:tav>
                                        <p:tav tm="100000">
                                          <p:val>
                                            <p:strVal val="#ppt_x"/>
                                          </p:val>
                                        </p:tav>
                                      </p:tavLst>
                                    </p:anim>
                                    <p:anim calcmode="lin" valueType="num">
                                      <p:cBhvr additive="base">
                                        <p:cTn id="32" dur="500" fill="hold"/>
                                        <p:tgtEl>
                                          <p:spTgt spid="199686"/>
                                        </p:tgtEl>
                                        <p:attrNameLst>
                                          <p:attrName>ppt_y</p:attrName>
                                        </p:attrNameLst>
                                      </p:cBhvr>
                                      <p:tavLst>
                                        <p:tav tm="0">
                                          <p:val>
                                            <p:strVal val="#ppt_y"/>
                                          </p:val>
                                        </p:tav>
                                        <p:tav tm="100000">
                                          <p:val>
                                            <p:strVal val="#ppt_y"/>
                                          </p:val>
                                        </p:tav>
                                      </p:tavLst>
                                    </p:anim>
                                  </p:childTnLst>
                                </p:cTn>
                              </p:par>
                              <p:par>
                                <p:cTn id="33" presetID="7" presetClass="entr" presetSubtype="2" fill="hold" grpId="0" nodeType="withEffect">
                                  <p:stCondLst>
                                    <p:cond delay="0"/>
                                  </p:stCondLst>
                                  <p:childTnLst>
                                    <p:set>
                                      <p:cBhvr>
                                        <p:cTn id="34" dur="1" fill="hold">
                                          <p:stCondLst>
                                            <p:cond delay="0"/>
                                          </p:stCondLst>
                                        </p:cTn>
                                        <p:tgtEl>
                                          <p:spTgt spid="199689"/>
                                        </p:tgtEl>
                                        <p:attrNameLst>
                                          <p:attrName>style.visibility</p:attrName>
                                        </p:attrNameLst>
                                      </p:cBhvr>
                                      <p:to>
                                        <p:strVal val="visible"/>
                                      </p:to>
                                    </p:set>
                                    <p:anim calcmode="lin" valueType="num">
                                      <p:cBhvr additive="base">
                                        <p:cTn id="35" dur="1000" fill="hold"/>
                                        <p:tgtEl>
                                          <p:spTgt spid="199689"/>
                                        </p:tgtEl>
                                        <p:attrNameLst>
                                          <p:attrName>ppt_x</p:attrName>
                                        </p:attrNameLst>
                                      </p:cBhvr>
                                      <p:tavLst>
                                        <p:tav tm="0">
                                          <p:val>
                                            <p:strVal val="1+#ppt_w/2"/>
                                          </p:val>
                                        </p:tav>
                                        <p:tav tm="100000">
                                          <p:val>
                                            <p:strVal val="#ppt_x"/>
                                          </p:val>
                                        </p:tav>
                                      </p:tavLst>
                                    </p:anim>
                                    <p:anim calcmode="lin" valueType="num">
                                      <p:cBhvr additive="base">
                                        <p:cTn id="36" dur="1000" fill="hold"/>
                                        <p:tgtEl>
                                          <p:spTgt spid="199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P spid="199685" grpId="0" animBg="1"/>
      <p:bldP spid="199686" grpId="0" animBg="1"/>
      <p:bldP spid="199687" grpId="0" animBg="1"/>
      <p:bldP spid="199688" grpId="0"/>
      <p:bldP spid="1996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4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2633663" cy="3748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0707" name="Picture 3" descr="Hive"/>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114800" y="1676400"/>
            <a:ext cx="4089940" cy="3276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0708" name="Text Box 4"/>
          <p:cNvSpPr txBox="1">
            <a:spLocks noChangeArrowheads="1"/>
          </p:cNvSpPr>
          <p:nvPr/>
        </p:nvSpPr>
        <p:spPr bwMode="auto">
          <a:xfrm>
            <a:off x="3124200" y="11430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dirty="0">
                <a:solidFill>
                  <a:srgbClr val="FFFF00"/>
                </a:solidFill>
                <a:latin typeface="Comic Sans MS" charset="0"/>
              </a:rPr>
              <a:t>Brook </a:t>
            </a:r>
            <a:r>
              <a:rPr lang="en-US" sz="2800" b="1" dirty="0" smtClean="0">
                <a:solidFill>
                  <a:srgbClr val="FFFF00"/>
                </a:solidFill>
                <a:latin typeface="Comic Sans MS" charset="0"/>
              </a:rPr>
              <a:t>Farm </a:t>
            </a:r>
            <a:r>
              <a:rPr lang="en-US" sz="2800" b="1" dirty="0" smtClean="0">
                <a:solidFill>
                  <a:schemeClr val="bg1"/>
                </a:solidFill>
                <a:latin typeface="Comic Sans MS" charset="0"/>
              </a:rPr>
              <a:t>West </a:t>
            </a:r>
            <a:r>
              <a:rPr lang="en-US" sz="2800" b="1" dirty="0">
                <a:solidFill>
                  <a:schemeClr val="bg1"/>
                </a:solidFill>
                <a:latin typeface="Comic Sans MS" charset="0"/>
              </a:rPr>
              <a:t>Roxbury, MA</a:t>
            </a:r>
          </a:p>
        </p:txBody>
      </p:sp>
      <p:sp>
        <p:nvSpPr>
          <p:cNvPr id="200709" name="Text Box 5"/>
          <p:cNvSpPr txBox="1">
            <a:spLocks noChangeArrowheads="1"/>
          </p:cNvSpPr>
          <p:nvPr/>
        </p:nvSpPr>
        <p:spPr bwMode="auto">
          <a:xfrm>
            <a:off x="457200" y="228600"/>
            <a:ext cx="7848600" cy="82391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800" dirty="0" smtClean="0">
                <a:solidFill>
                  <a:srgbClr val="CCECFF"/>
                </a:solidFill>
                <a:latin typeface="BlackChancery" pitchFamily="2" charset="0"/>
                <a:ea typeface="+mn-ea"/>
              </a:rPr>
              <a:t>George Ripley</a:t>
            </a:r>
            <a:r>
              <a:rPr lang="en-US" sz="4400" dirty="0" smtClean="0">
                <a:solidFill>
                  <a:srgbClr val="CCECFF"/>
                </a:solidFill>
                <a:latin typeface="BlackChancery" pitchFamily="2" charset="0"/>
                <a:ea typeface="+mn-ea"/>
              </a:rPr>
              <a:t> (1802-1880)</a:t>
            </a:r>
            <a:endParaRPr lang="en-US" sz="4400" dirty="0">
              <a:solidFill>
                <a:srgbClr val="CCECFF"/>
              </a:solidFill>
              <a:latin typeface="BlackChancery" pitchFamily="2" charset="0"/>
              <a:ea typeface="+mn-ea"/>
            </a:endParaRPr>
          </a:p>
        </p:txBody>
      </p:sp>
      <p:sp>
        <p:nvSpPr>
          <p:cNvPr id="2" name="Rectangle 1"/>
          <p:cNvSpPr/>
          <p:nvPr/>
        </p:nvSpPr>
        <p:spPr>
          <a:xfrm>
            <a:off x="-457200" y="5181600"/>
            <a:ext cx="9525000" cy="1569660"/>
          </a:xfrm>
          <a:prstGeom prst="rect">
            <a:avLst/>
          </a:prstGeom>
        </p:spPr>
        <p:txBody>
          <a:bodyPr wrap="square">
            <a:spAutoFit/>
          </a:bodyPr>
          <a:lstStyle/>
          <a:p>
            <a:pPr lvl="2" eaLnBrk="1" hangingPunct="1"/>
            <a:r>
              <a:rPr lang="en-US" b="1" dirty="0">
                <a:solidFill>
                  <a:srgbClr val="FFFFFF"/>
                </a:solidFill>
                <a:latin typeface="Calibri" charset="0"/>
                <a:ea typeface="MS PGothic" charset="0"/>
              </a:rPr>
              <a:t>Brook Farm</a:t>
            </a:r>
            <a:r>
              <a:rPr lang="en-US" dirty="0">
                <a:solidFill>
                  <a:srgbClr val="FFFFFF"/>
                </a:solidFill>
                <a:latin typeface="Calibri" charset="0"/>
                <a:ea typeface="MS PGothic" charset="0"/>
              </a:rPr>
              <a:t>, Mass. started in 1841 with about 20 intellectuals committed to transcendentalism:</a:t>
            </a:r>
          </a:p>
          <a:p>
            <a:pPr lvl="3" eaLnBrk="1" hangingPunct="1"/>
            <a:r>
              <a:rPr lang="en-US" dirty="0">
                <a:solidFill>
                  <a:srgbClr val="FFFFFF"/>
                </a:solidFill>
                <a:latin typeface="Calibri" charset="0"/>
                <a:ea typeface="MS PGothic" charset="0"/>
              </a:rPr>
              <a:t>Destroyed by fire, adventure in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plain living and high thinking</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collapsed in debt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070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20070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838200" y="34925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Robert Owen </a:t>
            </a:r>
            <a:r>
              <a:rPr lang="en-US" sz="4400">
                <a:solidFill>
                  <a:srgbClr val="CCECFF"/>
                </a:solidFill>
                <a:latin typeface="BlackChancery" pitchFamily="2" charset="0"/>
                <a:ea typeface="+mn-ea"/>
              </a:rPr>
              <a:t>(1771-1858)</a:t>
            </a:r>
          </a:p>
        </p:txBody>
      </p:sp>
      <p:sp>
        <p:nvSpPr>
          <p:cNvPr id="29699" name="Text Box 4"/>
          <p:cNvSpPr txBox="1">
            <a:spLocks noChangeArrowheads="1"/>
          </p:cNvSpPr>
          <p:nvPr/>
        </p:nvSpPr>
        <p:spPr bwMode="auto">
          <a:xfrm>
            <a:off x="4114800" y="1981200"/>
            <a:ext cx="152400" cy="533400"/>
          </a:xfrm>
          <a:prstGeom prst="rect">
            <a:avLst/>
          </a:prstGeom>
          <a:solidFill>
            <a:srgbClr val="000066"/>
          </a:solidFill>
          <a:ln w="9525">
            <a:solidFill>
              <a:schemeClr val="bg1"/>
            </a:solidFill>
            <a:miter lim="800000"/>
            <a:headEnd/>
            <a:tailEnd/>
          </a:ln>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3200" b="1" dirty="0">
              <a:solidFill>
                <a:srgbClr val="FF0000"/>
              </a:solidFill>
              <a:latin typeface="Comic Sans MS" charset="0"/>
            </a:endParaRPr>
          </a:p>
        </p:txBody>
      </p:sp>
      <p:sp>
        <p:nvSpPr>
          <p:cNvPr id="29700" name="Text Box 5"/>
          <p:cNvSpPr txBox="1">
            <a:spLocks noChangeArrowheads="1"/>
          </p:cNvSpPr>
          <p:nvPr/>
        </p:nvSpPr>
        <p:spPr bwMode="auto">
          <a:xfrm>
            <a:off x="2133600" y="61102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2800" b="1">
                <a:solidFill>
                  <a:schemeClr val="bg1"/>
                </a:solidFill>
                <a:latin typeface="Comic Sans MS" charset="0"/>
              </a:rPr>
              <a:t>“</a:t>
            </a:r>
            <a:r>
              <a:rPr lang="en-US" sz="2800" b="1">
                <a:solidFill>
                  <a:schemeClr val="bg1"/>
                </a:solidFill>
                <a:latin typeface="Comic Sans MS" charset="0"/>
              </a:rPr>
              <a:t>Village of Cooperation</a:t>
            </a:r>
            <a:r>
              <a:rPr lang="ja-JP" altLang="en-US" sz="2800" b="1">
                <a:solidFill>
                  <a:schemeClr val="bg1"/>
                </a:solidFill>
                <a:latin typeface="Comic Sans MS" charset="0"/>
              </a:rPr>
              <a:t>”</a:t>
            </a:r>
            <a:endParaRPr lang="en-US" sz="2800" b="1">
              <a:solidFill>
                <a:schemeClr val="bg1"/>
              </a:solidFill>
              <a:latin typeface="Comic Sans MS" charset="0"/>
            </a:endParaRPr>
          </a:p>
        </p:txBody>
      </p:sp>
      <p:pic>
        <p:nvPicPr>
          <p:cNvPr id="29701" name="Picture 6" descr="robert-ow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1371600"/>
            <a:ext cx="3182937" cy="3575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5181600"/>
            <a:ext cx="7848600" cy="830997"/>
          </a:xfrm>
          <a:prstGeom prst="rect">
            <a:avLst/>
          </a:prstGeom>
        </p:spPr>
        <p:txBody>
          <a:bodyPr wrap="square">
            <a:spAutoFit/>
          </a:bodyPr>
          <a:lstStyle/>
          <a:p>
            <a:pPr lvl="2" eaLnBrk="1" hangingPunct="1"/>
            <a:r>
              <a:rPr lang="en-US" dirty="0">
                <a:solidFill>
                  <a:srgbClr val="FFFFFF"/>
                </a:solidFill>
                <a:latin typeface="Calibri" charset="0"/>
                <a:ea typeface="MS PGothic" charset="0"/>
              </a:rPr>
              <a:t>Robert Owen founded communal society of 1,000 people in 1825 at </a:t>
            </a:r>
            <a:r>
              <a:rPr lang="en-US" b="1" dirty="0">
                <a:solidFill>
                  <a:srgbClr val="FFFFFF"/>
                </a:solidFill>
                <a:latin typeface="Calibri" charset="0"/>
                <a:ea typeface="MS PGothic" charset="0"/>
              </a:rPr>
              <a:t>New Harmony</a:t>
            </a:r>
            <a:r>
              <a:rPr lang="en-US" dirty="0">
                <a:solidFill>
                  <a:srgbClr val="FFFFFF"/>
                </a:solidFill>
                <a:latin typeface="Calibri" charset="0"/>
                <a:ea typeface="MS PGothic" charset="0"/>
              </a:rPr>
              <a:t>, Indiana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457200" y="288925"/>
            <a:ext cx="8382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000">
                <a:solidFill>
                  <a:srgbClr val="CCECFF"/>
                </a:solidFill>
                <a:latin typeface="BlackChancery" pitchFamily="2" charset="0"/>
                <a:ea typeface="+mn-ea"/>
              </a:rPr>
              <a:t>Original Plans for New Harmony, IN</a:t>
            </a:r>
          </a:p>
        </p:txBody>
      </p:sp>
      <p:pic>
        <p:nvPicPr>
          <p:cNvPr id="202756" name="Picture 4" descr="nwharmn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209800" y="4510088"/>
            <a:ext cx="4953000" cy="1517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2757" name="Text Box 5"/>
          <p:cNvSpPr txBox="1">
            <a:spLocks noChangeArrowheads="1"/>
          </p:cNvSpPr>
          <p:nvPr/>
        </p:nvSpPr>
        <p:spPr bwMode="auto">
          <a:xfrm>
            <a:off x="762000" y="6110288"/>
            <a:ext cx="7772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800" b="1">
                <a:solidFill>
                  <a:schemeClr val="bg1"/>
                </a:solidFill>
                <a:latin typeface="Comic Sans MS" charset="0"/>
              </a:rPr>
              <a:t>New Harmony in 1832</a:t>
            </a:r>
          </a:p>
        </p:txBody>
      </p:sp>
      <p:pic>
        <p:nvPicPr>
          <p:cNvPr id="30725" name="Picture 6" descr="New_Harmo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5314950" cy="3175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1000" fill="hold"/>
                                        <p:tgtEl>
                                          <p:spTgt spid="202756"/>
                                        </p:tgtEl>
                                        <p:attrNameLst>
                                          <p:attrName>ppt_x</p:attrName>
                                        </p:attrNameLst>
                                      </p:cBhvr>
                                      <p:tavLst>
                                        <p:tav tm="0">
                                          <p:val>
                                            <p:strVal val="#ppt_x"/>
                                          </p:val>
                                        </p:tav>
                                        <p:tav tm="100000">
                                          <p:val>
                                            <p:strVal val="#ppt_x"/>
                                          </p:val>
                                        </p:tav>
                                      </p:tavLst>
                                    </p:anim>
                                    <p:anim calcmode="lin" valueType="num">
                                      <p:cBhvr additive="base">
                                        <p:cTn id="8" dur="1000" fill="hold"/>
                                        <p:tgtEl>
                                          <p:spTgt spid="20275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02757"/>
                                        </p:tgtEl>
                                        <p:attrNameLst>
                                          <p:attrName>style.visibility</p:attrName>
                                        </p:attrNameLst>
                                      </p:cBhvr>
                                      <p:to>
                                        <p:strVal val="visible"/>
                                      </p:to>
                                    </p:set>
                                    <p:anim calcmode="lin" valueType="num">
                                      <p:cBhvr additive="base">
                                        <p:cTn id="11" dur="1000" fill="hold"/>
                                        <p:tgtEl>
                                          <p:spTgt spid="202757"/>
                                        </p:tgtEl>
                                        <p:attrNameLst>
                                          <p:attrName>ppt_x</p:attrName>
                                        </p:attrNameLst>
                                      </p:cBhvr>
                                      <p:tavLst>
                                        <p:tav tm="0">
                                          <p:val>
                                            <p:strVal val="#ppt_x"/>
                                          </p:val>
                                        </p:tav>
                                        <p:tav tm="100000">
                                          <p:val>
                                            <p:strVal val="#ppt_x"/>
                                          </p:val>
                                        </p:tav>
                                      </p:tavLst>
                                    </p:anim>
                                    <p:anim calcmode="lin" valueType="num">
                                      <p:cBhvr additive="base">
                                        <p:cTn id="12" dur="1000" fill="hold"/>
                                        <p:tgtEl>
                                          <p:spTgt spid="202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4267200" y="685800"/>
            <a:ext cx="4495800" cy="14319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New Harmony, IN</a:t>
            </a:r>
          </a:p>
        </p:txBody>
      </p:sp>
      <p:pic>
        <p:nvPicPr>
          <p:cNvPr id="203779" name="Picture 3" descr="lenzhouse-1">
            <a:hlinkClick r:id="rId3"/>
          </p:cNvPr>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85800" y="642938"/>
            <a:ext cx="3124200" cy="2673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3780" name="Picture 4" descr="inn-1">
            <a:hlinkClick r:id="rId3"/>
          </p:cNvPr>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5105400" y="2416175"/>
            <a:ext cx="3429000" cy="3222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3781" name="Picture 5" descr="labyrinth-1">
            <a:hlinkClick r:id="rId3"/>
          </p:cNvPr>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1371600" y="3624263"/>
            <a:ext cx="3276600" cy="2817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2037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20378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0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381000"/>
            <a:ext cx="7772400" cy="609600"/>
          </a:xfrm>
        </p:spPr>
        <p:txBody>
          <a:bodyPr/>
          <a:lstStyle/>
          <a:p>
            <a:r>
              <a:rPr lang="en-US" dirty="0" smtClean="0">
                <a:solidFill>
                  <a:srgbClr val="FFFFFF"/>
                </a:solidFill>
                <a:latin typeface="Calibri" charset="0"/>
                <a:ea typeface="MS PGothic" charset="0"/>
              </a:rPr>
              <a:t>An </a:t>
            </a:r>
            <a:r>
              <a:rPr lang="en-US" dirty="0">
                <a:solidFill>
                  <a:srgbClr val="FFFFFF"/>
                </a:solidFill>
                <a:latin typeface="Calibri" charset="0"/>
                <a:ea typeface="MS PGothic" charset="0"/>
              </a:rPr>
              <a:t>Age of Reform</a:t>
            </a:r>
          </a:p>
        </p:txBody>
      </p:sp>
      <p:sp>
        <p:nvSpPr>
          <p:cNvPr id="49155" name="Content Placeholder 2"/>
          <p:cNvSpPr>
            <a:spLocks noGrp="1"/>
          </p:cNvSpPr>
          <p:nvPr>
            <p:ph idx="1"/>
          </p:nvPr>
        </p:nvSpPr>
        <p:spPr>
          <a:xfrm>
            <a:off x="685800" y="1600200"/>
            <a:ext cx="7772400" cy="4495800"/>
          </a:xfrm>
        </p:spPr>
        <p:txBody>
          <a:bodyPr/>
          <a:lstStyle/>
          <a:p>
            <a:r>
              <a:rPr lang="en-US" dirty="0">
                <a:solidFill>
                  <a:srgbClr val="FFFFFF"/>
                </a:solidFill>
                <a:latin typeface="Calibri" charset="0"/>
                <a:ea typeface="MS PGothic" charset="0"/>
              </a:rPr>
              <a:t>Reformers:</a:t>
            </a:r>
          </a:p>
          <a:p>
            <a:pPr lvl="2"/>
            <a:r>
              <a:rPr lang="en-US" dirty="0">
                <a:solidFill>
                  <a:srgbClr val="FFFFFF"/>
                </a:solidFill>
                <a:latin typeface="Calibri" charset="0"/>
                <a:ea typeface="MS PGothic" charset="0"/>
              </a:rPr>
              <a:t>Most were intelligent, inspired idealists, touched by evangelical religion:</a:t>
            </a:r>
          </a:p>
          <a:p>
            <a:pPr lvl="3"/>
            <a:r>
              <a:rPr lang="en-US" dirty="0">
                <a:solidFill>
                  <a:srgbClr val="FFFFFF"/>
                </a:solidFill>
                <a:latin typeface="Calibri" charset="0"/>
                <a:ea typeface="MS PGothic" charset="0"/>
              </a:rPr>
              <a:t>Dreamed of freeing world from earthly evils</a:t>
            </a:r>
          </a:p>
          <a:p>
            <a:pPr lvl="2"/>
            <a:r>
              <a:rPr lang="en-US" dirty="0">
                <a:solidFill>
                  <a:srgbClr val="FFFFFF"/>
                </a:solidFill>
                <a:latin typeface="Calibri" charset="0"/>
                <a:ea typeface="MS PGothic" charset="0"/>
              </a:rPr>
              <a:t>Women prominent in reform, especially for suffrage:</a:t>
            </a:r>
          </a:p>
          <a:p>
            <a:pPr lvl="3"/>
            <a:r>
              <a:rPr lang="en-US" dirty="0">
                <a:solidFill>
                  <a:srgbClr val="FFFFFF"/>
                </a:solidFill>
                <a:latin typeface="Calibri" charset="0"/>
                <a:ea typeface="MS PGothic" charset="0"/>
              </a:rPr>
              <a:t>Reform provided opportunity to escape home and enter public </a:t>
            </a:r>
            <a:r>
              <a:rPr lang="en-US" dirty="0" smtClean="0">
                <a:solidFill>
                  <a:srgbClr val="FFFFFF"/>
                </a:solidFill>
                <a:latin typeface="Calibri" charset="0"/>
                <a:ea typeface="MS PGothic" charset="0"/>
              </a:rPr>
              <a:t>arena</a:t>
            </a:r>
          </a:p>
        </p:txBody>
      </p:sp>
    </p:spTree>
    <p:extLst>
      <p:ext uri="{BB962C8B-B14F-4D97-AF65-F5344CB8AC3E}">
        <p14:creationId xmlns:p14="http://schemas.microsoft.com/office/powerpoint/2010/main" val="10141908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152400"/>
            <a:ext cx="7772400" cy="1066800"/>
          </a:xfrm>
        </p:spPr>
        <p:txBody>
          <a:bodyPr/>
          <a:lstStyle/>
          <a:p>
            <a:r>
              <a:rPr lang="en-US" dirty="0" smtClean="0">
                <a:solidFill>
                  <a:srgbClr val="FFFFFF"/>
                </a:solidFill>
                <a:latin typeface="Calibri" charset="0"/>
                <a:ea typeface="MS PGothic" charset="0"/>
              </a:rPr>
              <a:t>An </a:t>
            </a:r>
            <a:r>
              <a:rPr lang="en-US" dirty="0">
                <a:solidFill>
                  <a:srgbClr val="FFFFFF"/>
                </a:solidFill>
                <a:latin typeface="Calibri" charset="0"/>
                <a:ea typeface="MS PGothic" charset="0"/>
              </a:rPr>
              <a:t>Age of </a:t>
            </a:r>
            <a:r>
              <a:rPr lang="en-US" dirty="0" smtClean="0">
                <a:solidFill>
                  <a:srgbClr val="FFFFFF"/>
                </a:solidFill>
                <a:latin typeface="Calibri" charset="0"/>
                <a:ea typeface="MS PGothic" charset="0"/>
              </a:rPr>
              <a:t>Reform</a:t>
            </a:r>
            <a:endParaRPr lang="en-US" dirty="0">
              <a:solidFill>
                <a:srgbClr val="FFFFFF"/>
              </a:solidFill>
              <a:latin typeface="Calibri" charset="0"/>
              <a:ea typeface="MS PGothic" charset="0"/>
            </a:endParaRPr>
          </a:p>
        </p:txBody>
      </p:sp>
      <p:sp>
        <p:nvSpPr>
          <p:cNvPr id="50179" name="Content Placeholder 2"/>
          <p:cNvSpPr>
            <a:spLocks noGrp="1"/>
          </p:cNvSpPr>
          <p:nvPr>
            <p:ph idx="1"/>
          </p:nvPr>
        </p:nvSpPr>
        <p:spPr>
          <a:xfrm>
            <a:off x="685800" y="1447800"/>
            <a:ext cx="7772400" cy="4648200"/>
          </a:xfrm>
        </p:spPr>
        <p:txBody>
          <a:bodyPr/>
          <a:lstStyle/>
          <a:p>
            <a:pPr marL="514350" lvl="1" indent="0">
              <a:buNone/>
            </a:pPr>
            <a:r>
              <a:rPr lang="en-US" dirty="0">
                <a:solidFill>
                  <a:srgbClr val="FFFFFF"/>
                </a:solidFill>
                <a:latin typeface="Calibri" charset="0"/>
                <a:ea typeface="MS PGothic" charset="0"/>
              </a:rPr>
              <a:t>Imprisonment for debt continued to be a nightmare</a:t>
            </a:r>
            <a:r>
              <a:rPr lang="en-US" dirty="0" smtClean="0">
                <a:solidFill>
                  <a:srgbClr val="FFFFFF"/>
                </a:solidFill>
                <a:latin typeface="Calibri" charset="0"/>
                <a:ea typeface="MS PGothic" charset="0"/>
              </a:rPr>
              <a:t>:</a:t>
            </a:r>
          </a:p>
          <a:p>
            <a:pPr marL="514350" lvl="1" indent="0">
              <a:buNone/>
            </a:pPr>
            <a:endParaRPr lang="en-US" dirty="0" smtClean="0">
              <a:solidFill>
                <a:srgbClr val="FFFFFF"/>
              </a:solidFill>
              <a:latin typeface="Calibri" charset="0"/>
              <a:ea typeface="MS PGothic" charset="0"/>
            </a:endParaRPr>
          </a:p>
          <a:p>
            <a:pPr lvl="2"/>
            <a:r>
              <a:rPr lang="en-US" dirty="0" smtClean="0">
                <a:solidFill>
                  <a:srgbClr val="FFFFFF"/>
                </a:solidFill>
                <a:latin typeface="Calibri" charset="0"/>
                <a:ea typeface="MS PGothic" charset="0"/>
              </a:rPr>
              <a:t>Criminal </a:t>
            </a:r>
            <a:r>
              <a:rPr lang="en-US" dirty="0">
                <a:solidFill>
                  <a:srgbClr val="FFFFFF"/>
                </a:solidFill>
                <a:latin typeface="Calibri" charset="0"/>
                <a:ea typeface="MS PGothic" charset="0"/>
              </a:rPr>
              <a:t>codes in states were softened:</a:t>
            </a:r>
          </a:p>
          <a:p>
            <a:pPr lvl="3"/>
            <a:r>
              <a:rPr lang="en-US" dirty="0">
                <a:solidFill>
                  <a:srgbClr val="FFFFFF"/>
                </a:solidFill>
                <a:latin typeface="Calibri" charset="0"/>
                <a:ea typeface="MS PGothic" charset="0"/>
              </a:rPr>
              <a:t>Number of capital offenses reduced</a:t>
            </a:r>
          </a:p>
          <a:p>
            <a:pPr lvl="3"/>
            <a:r>
              <a:rPr lang="en-US" dirty="0">
                <a:solidFill>
                  <a:srgbClr val="FFFFFF"/>
                </a:solidFill>
                <a:latin typeface="Calibri" charset="0"/>
                <a:ea typeface="MS PGothic" charset="0"/>
              </a:rPr>
              <a:t>Brutal punishments slowly eliminated</a:t>
            </a:r>
          </a:p>
          <a:p>
            <a:pPr lvl="3"/>
            <a:r>
              <a:rPr lang="en-US" dirty="0">
                <a:solidFill>
                  <a:srgbClr val="FFFFFF"/>
                </a:solidFill>
                <a:latin typeface="Calibri" charset="0"/>
                <a:ea typeface="MS PGothic" charset="0"/>
              </a:rPr>
              <a:t>Idea that prisons should reform as well as punish—hence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reformatories,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houses of correction,</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and </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penitentiaries</a:t>
            </a:r>
            <a:r>
              <a:rPr lang="ja-JP" altLang="en-US" dirty="0">
                <a:solidFill>
                  <a:srgbClr val="FFFFFF"/>
                </a:solidFill>
                <a:latin typeface="Calibri" charset="0"/>
                <a:ea typeface="MS PGothic" charset="0"/>
              </a:rPr>
              <a:t>”</a:t>
            </a:r>
            <a:r>
              <a:rPr lang="en-US" altLang="ja-JP" dirty="0">
                <a:solidFill>
                  <a:srgbClr val="FFFFFF"/>
                </a:solidFill>
                <a:latin typeface="Calibri" charset="0"/>
                <a:ea typeface="MS PGothic" charset="0"/>
              </a:rPr>
              <a:t> (for penance</a:t>
            </a:r>
            <a:r>
              <a:rPr lang="en-US" altLang="ja-JP" dirty="0" smtClean="0">
                <a:solidFill>
                  <a:srgbClr val="FFFFFF"/>
                </a:solidFill>
                <a:latin typeface="Calibri" charset="0"/>
                <a:ea typeface="MS PGothic" charset="0"/>
              </a:rPr>
              <a:t>)</a:t>
            </a:r>
          </a:p>
          <a:p>
            <a:pPr lvl="3"/>
            <a:endParaRPr lang="en-US" altLang="ja-JP" dirty="0">
              <a:solidFill>
                <a:srgbClr val="FFFFFF"/>
              </a:solidFill>
              <a:latin typeface="Calibri" charset="0"/>
              <a:ea typeface="MS PGothic" charset="0"/>
            </a:endParaRPr>
          </a:p>
          <a:p>
            <a:pPr lvl="2"/>
            <a:r>
              <a:rPr lang="en-US" dirty="0">
                <a:solidFill>
                  <a:srgbClr val="FFFFFF"/>
                </a:solidFill>
                <a:latin typeface="Calibri" charset="0"/>
                <a:ea typeface="MS PGothic" charset="0"/>
              </a:rPr>
              <a:t>Insane still treated with cruelty</a:t>
            </a:r>
          </a:p>
          <a:p>
            <a:pPr lvl="3"/>
            <a:r>
              <a:rPr lang="en-US" dirty="0">
                <a:solidFill>
                  <a:srgbClr val="FFFFFF"/>
                </a:solidFill>
                <a:latin typeface="Calibri" charset="0"/>
                <a:ea typeface="MS PGothic" charset="0"/>
              </a:rPr>
              <a:t>Many chained in jails or poor house</a:t>
            </a:r>
          </a:p>
          <a:p>
            <a:pPr marL="1828800" lvl="4" indent="0">
              <a:buNone/>
            </a:pPr>
            <a:endParaRPr lang="en-US" dirty="0">
              <a:solidFill>
                <a:srgbClr val="FFFFFF"/>
              </a:solidFill>
              <a:latin typeface="Calibri" charset="0"/>
              <a:ea typeface="MS PGothic" charset="0"/>
            </a:endParaRPr>
          </a:p>
          <a:p>
            <a:pPr lvl="2"/>
            <a:endParaRPr lang="en-US" dirty="0">
              <a:solidFill>
                <a:srgbClr val="FFFFFF"/>
              </a:solidFill>
              <a:latin typeface="Calibri" charset="0"/>
              <a:ea typeface="MS PGothic" charset="0"/>
            </a:endParaRPr>
          </a:p>
        </p:txBody>
      </p:sp>
    </p:spTree>
    <p:extLst>
      <p:ext uri="{BB962C8B-B14F-4D97-AF65-F5344CB8AC3E}">
        <p14:creationId xmlns:p14="http://schemas.microsoft.com/office/powerpoint/2010/main" val="228771273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838200" y="441325"/>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FF00"/>
                </a:solidFill>
                <a:latin typeface="BlackChancery" pitchFamily="2" charset="0"/>
                <a:ea typeface="+mn-ea"/>
              </a:rPr>
              <a:t>4.</a:t>
            </a:r>
            <a:r>
              <a:rPr lang="en-US" sz="4800" dirty="0">
                <a:solidFill>
                  <a:schemeClr val="bg1"/>
                </a:solidFill>
                <a:latin typeface="BlackChancery" pitchFamily="2" charset="0"/>
                <a:ea typeface="+mn-ea"/>
              </a:rPr>
              <a:t>  </a:t>
            </a:r>
            <a:r>
              <a:rPr lang="en-US" sz="4800" dirty="0">
                <a:solidFill>
                  <a:srgbClr val="CCECFF"/>
                </a:solidFill>
                <a:latin typeface="BlackChancery" pitchFamily="2" charset="0"/>
                <a:ea typeface="+mn-ea"/>
              </a:rPr>
              <a:t>Penitentiary Reform</a:t>
            </a:r>
          </a:p>
        </p:txBody>
      </p:sp>
      <p:sp>
        <p:nvSpPr>
          <p:cNvPr id="32771" name="Rectangle 3"/>
          <p:cNvSpPr>
            <a:spLocks noChangeArrowheads="1"/>
          </p:cNvSpPr>
          <p:nvPr/>
        </p:nvSpPr>
        <p:spPr bwMode="auto">
          <a:xfrm>
            <a:off x="4648200" y="1524000"/>
            <a:ext cx="31289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3600" b="1" dirty="0">
                <a:solidFill>
                  <a:srgbClr val="FF0000"/>
                </a:solidFill>
                <a:latin typeface="Comic Sans MS" charset="0"/>
              </a:rPr>
              <a:t>Dorothea Dix</a:t>
            </a:r>
          </a:p>
          <a:p>
            <a:pPr algn="ctr"/>
            <a:r>
              <a:rPr lang="en-US" sz="2800" b="1" dirty="0">
                <a:solidFill>
                  <a:schemeClr val="bg1"/>
                </a:solidFill>
                <a:latin typeface="Comic Sans MS" charset="0"/>
              </a:rPr>
              <a:t>(1802-1887)</a:t>
            </a:r>
          </a:p>
        </p:txBody>
      </p:sp>
      <p:pic>
        <p:nvPicPr>
          <p:cNvPr id="32772" name="Picture 4" descr="Dorothea Dix"/>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200" y="1295400"/>
            <a:ext cx="3348037"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4038600" y="2895600"/>
            <a:ext cx="441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dirty="0">
                <a:solidFill>
                  <a:schemeClr val="bg1"/>
                </a:solidFill>
                <a:latin typeface="Calibri"/>
                <a:cs typeface="Calibri"/>
              </a:rPr>
              <a:t>1821 </a:t>
            </a:r>
            <a:r>
              <a:rPr lang="en-US" sz="3000" b="1" dirty="0">
                <a:solidFill>
                  <a:schemeClr val="bg1"/>
                </a:solidFill>
                <a:latin typeface="Calibri"/>
                <a:cs typeface="Calibri"/>
                <a:sym typeface="Wingdings" charset="0"/>
              </a:rPr>
              <a:t></a:t>
            </a:r>
            <a:r>
              <a:rPr lang="en-US" sz="3000" b="1" dirty="0">
                <a:solidFill>
                  <a:schemeClr val="bg1"/>
                </a:solidFill>
                <a:latin typeface="Calibri"/>
                <a:cs typeface="Calibri"/>
              </a:rPr>
              <a:t> first penitentiary </a:t>
            </a:r>
            <a:r>
              <a:rPr lang="en-US" sz="3000" b="1" dirty="0" smtClean="0">
                <a:solidFill>
                  <a:schemeClr val="bg1"/>
                </a:solidFill>
                <a:latin typeface="Calibri"/>
                <a:cs typeface="Calibri"/>
              </a:rPr>
              <a:t>founded in </a:t>
            </a:r>
            <a:r>
              <a:rPr lang="en-US" sz="3000" b="1" dirty="0">
                <a:solidFill>
                  <a:schemeClr val="bg1"/>
                </a:solidFill>
                <a:latin typeface="Calibri"/>
                <a:cs typeface="Calibri"/>
              </a:rPr>
              <a:t>Auburn, NY</a:t>
            </a:r>
          </a:p>
        </p:txBody>
      </p:sp>
      <p:sp>
        <p:nvSpPr>
          <p:cNvPr id="2" name="Rectangle 1"/>
          <p:cNvSpPr/>
          <p:nvPr/>
        </p:nvSpPr>
        <p:spPr>
          <a:xfrm>
            <a:off x="3581400" y="4419600"/>
            <a:ext cx="5410200" cy="1938992"/>
          </a:xfrm>
          <a:prstGeom prst="rect">
            <a:avLst/>
          </a:prstGeom>
        </p:spPr>
        <p:txBody>
          <a:bodyPr wrap="square">
            <a:spAutoFit/>
          </a:bodyPr>
          <a:lstStyle/>
          <a:p>
            <a:pPr marL="800100" lvl="1" indent="-342900">
              <a:buFont typeface="Arial"/>
              <a:buChar char="•"/>
            </a:pPr>
            <a:r>
              <a:rPr lang="en-US" dirty="0" smtClean="0">
                <a:solidFill>
                  <a:srgbClr val="FFFFFF"/>
                </a:solidFill>
                <a:latin typeface="Calibri" charset="0"/>
                <a:ea typeface="MS PGothic" charset="0"/>
              </a:rPr>
              <a:t>Possessed </a:t>
            </a:r>
            <a:r>
              <a:rPr lang="en-US" dirty="0">
                <a:solidFill>
                  <a:srgbClr val="FFFFFF"/>
                </a:solidFill>
                <a:latin typeface="Calibri" charset="0"/>
                <a:ea typeface="MS PGothic" charset="0"/>
              </a:rPr>
              <a:t>infinite compassion and will-power</a:t>
            </a:r>
          </a:p>
          <a:p>
            <a:pPr marL="800100" lvl="1" indent="-342900">
              <a:buFont typeface="Arial"/>
              <a:buChar char="•"/>
            </a:pPr>
            <a:r>
              <a:rPr lang="en-US" dirty="0">
                <a:solidFill>
                  <a:srgbClr val="FFFFFF"/>
                </a:solidFill>
                <a:latin typeface="Calibri" charset="0"/>
                <a:ea typeface="MS PGothic" charset="0"/>
              </a:rPr>
              <a:t>Travelled 60,000 miles in 8 years to document firsthand observation of insanity and asylums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6591300" cy="513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5410200"/>
            <a:ext cx="8686800" cy="1200329"/>
          </a:xfrm>
          <a:prstGeom prst="rect">
            <a:avLst/>
          </a:prstGeom>
        </p:spPr>
        <p:txBody>
          <a:bodyPr wrap="square">
            <a:spAutoFit/>
          </a:bodyPr>
          <a:lstStyle/>
          <a:p>
            <a:pPr algn="ctr" eaLnBrk="1" hangingPunct="1"/>
            <a:r>
              <a:rPr lang="en-US" sz="1800" b="1" dirty="0" smtClean="0">
                <a:solidFill>
                  <a:srgbClr val="FFFF00"/>
                </a:solidFill>
                <a:latin typeface="Calibri" charset="0"/>
                <a:ea typeface="MS PGothic" charset="0"/>
              </a:rPr>
              <a:t>The </a:t>
            </a:r>
            <a:r>
              <a:rPr lang="en-US" sz="1800" b="1" dirty="0">
                <a:solidFill>
                  <a:srgbClr val="FFFF00"/>
                </a:solidFill>
                <a:latin typeface="Calibri" charset="0"/>
                <a:ea typeface="MS PGothic" charset="0"/>
              </a:rPr>
              <a:t>Stepping Mill, Auburn Prison, New York, </a:t>
            </a:r>
            <a:r>
              <a:rPr lang="en-US" sz="1800" b="1" dirty="0" smtClean="0">
                <a:solidFill>
                  <a:srgbClr val="FFFF00"/>
                </a:solidFill>
                <a:latin typeface="Calibri" charset="0"/>
                <a:ea typeface="MS PGothic" charset="0"/>
              </a:rPr>
              <a:t>1823</a:t>
            </a:r>
          </a:p>
          <a:p>
            <a:pPr eaLnBrk="1" hangingPunct="1"/>
            <a:r>
              <a:rPr lang="en-US" sz="1800" dirty="0" smtClean="0">
                <a:solidFill>
                  <a:srgbClr val="FFFFFF"/>
                </a:solidFill>
                <a:latin typeface="Calibri" charset="0"/>
                <a:ea typeface="MS PGothic" charset="0"/>
              </a:rPr>
              <a:t>Dorothea </a:t>
            </a:r>
            <a:r>
              <a:rPr lang="en-US" sz="1800" dirty="0">
                <a:solidFill>
                  <a:srgbClr val="FFFFFF"/>
                </a:solidFill>
                <a:latin typeface="Calibri" charset="0"/>
                <a:ea typeface="MS PGothic" charset="0"/>
              </a:rPr>
              <a:t>Dix believed that idleness was a scourge </a:t>
            </a:r>
            <a:r>
              <a:rPr lang="en-US" sz="1800" dirty="0" smtClean="0">
                <a:solidFill>
                  <a:srgbClr val="FFFFFF"/>
                </a:solidFill>
                <a:latin typeface="Calibri" charset="0"/>
                <a:ea typeface="MS PGothic" charset="0"/>
              </a:rPr>
              <a:t>and prescribed </a:t>
            </a:r>
            <a:r>
              <a:rPr lang="en-US" sz="1800" dirty="0">
                <a:solidFill>
                  <a:srgbClr val="FFFFFF"/>
                </a:solidFill>
                <a:latin typeface="Calibri" charset="0"/>
                <a:ea typeface="MS PGothic" charset="0"/>
              </a:rPr>
              <a:t>rigorous exercise regimens for prisoners. At the experimental prison in Auburn, </a:t>
            </a:r>
            <a:r>
              <a:rPr lang="en-US" sz="1800" dirty="0" smtClean="0">
                <a:solidFill>
                  <a:srgbClr val="FFFFFF"/>
                </a:solidFill>
                <a:latin typeface="Calibri" charset="0"/>
                <a:ea typeface="MS PGothic" charset="0"/>
              </a:rPr>
              <a:t>chained prisoners </a:t>
            </a:r>
            <a:r>
              <a:rPr lang="en-US" sz="1800" dirty="0">
                <a:solidFill>
                  <a:srgbClr val="FFFFFF"/>
                </a:solidFill>
                <a:latin typeface="Calibri" charset="0"/>
                <a:ea typeface="MS PGothic" charset="0"/>
              </a:rPr>
              <a:t>were obliged to turn this wheel for long periods of time.</a:t>
            </a:r>
          </a:p>
        </p:txBody>
      </p:sp>
    </p:spTree>
    <p:extLst>
      <p:ext uri="{BB962C8B-B14F-4D97-AF65-F5344CB8AC3E}">
        <p14:creationId xmlns:p14="http://schemas.microsoft.com/office/powerpoint/2010/main" val="24662416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838200" y="441325"/>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Dorothea Dix Asylum - 1849</a:t>
            </a:r>
          </a:p>
        </p:txBody>
      </p:sp>
      <p:pic>
        <p:nvPicPr>
          <p:cNvPr id="33795" name="Picture 7" descr="Dorothea Dix Lunatic Asylum"/>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838200" y="1790700"/>
            <a:ext cx="7620000" cy="4152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7171" name="Content Placeholder 2"/>
          <p:cNvSpPr>
            <a:spLocks noGrp="1"/>
          </p:cNvSpPr>
          <p:nvPr>
            <p:ph idx="1"/>
          </p:nvPr>
        </p:nvSpPr>
        <p:spPr>
          <a:xfrm>
            <a:off x="685800" y="1600200"/>
            <a:ext cx="8305800" cy="4525963"/>
          </a:xfrm>
        </p:spPr>
        <p:txBody>
          <a:bodyPr/>
          <a:lstStyle/>
          <a:p>
            <a:r>
              <a:rPr lang="en-US" b="1" dirty="0">
                <a:solidFill>
                  <a:srgbClr val="FFFFFF"/>
                </a:solidFill>
                <a:latin typeface="Calibri" charset="0"/>
                <a:ea typeface="MS PGothic" charset="0"/>
              </a:rPr>
              <a:t>Deism</a:t>
            </a:r>
            <a:r>
              <a:rPr lang="en-US" dirty="0">
                <a:solidFill>
                  <a:srgbClr val="FFFFFF"/>
                </a:solidFill>
                <a:latin typeface="Calibri" charset="0"/>
                <a:ea typeface="MS PGothic" charset="0"/>
              </a:rPr>
              <a:t>:</a:t>
            </a:r>
          </a:p>
          <a:p>
            <a:pPr lvl="1"/>
            <a:r>
              <a:rPr lang="en-US" dirty="0">
                <a:solidFill>
                  <a:srgbClr val="FFFFFF"/>
                </a:solidFill>
                <a:latin typeface="Calibri" charset="0"/>
                <a:ea typeface="MS PGothic" charset="0"/>
              </a:rPr>
              <a:t>Relied on reason rather than revelation</a:t>
            </a:r>
          </a:p>
          <a:p>
            <a:pPr lvl="1"/>
            <a:r>
              <a:rPr lang="en-US" dirty="0">
                <a:solidFill>
                  <a:srgbClr val="FFFFFF"/>
                </a:solidFill>
                <a:latin typeface="Calibri" charset="0"/>
                <a:ea typeface="MS PGothic" charset="0"/>
              </a:rPr>
              <a:t>On science rather than Bible</a:t>
            </a:r>
          </a:p>
          <a:p>
            <a:pPr lvl="1"/>
            <a:r>
              <a:rPr lang="en-US" dirty="0">
                <a:solidFill>
                  <a:srgbClr val="FFFFFF"/>
                </a:solidFill>
                <a:latin typeface="Calibri" charset="0"/>
                <a:ea typeface="MS PGothic" charset="0"/>
              </a:rPr>
              <a:t>Rejected concept of original sin</a:t>
            </a:r>
          </a:p>
          <a:p>
            <a:pPr lvl="1"/>
            <a:r>
              <a:rPr lang="en-US" dirty="0">
                <a:solidFill>
                  <a:srgbClr val="FFFFFF"/>
                </a:solidFill>
                <a:latin typeface="Calibri" charset="0"/>
                <a:ea typeface="MS PGothic" charset="0"/>
              </a:rPr>
              <a:t>Denied Christ</a:t>
            </a:r>
            <a:r>
              <a:rPr lang="fr-FR" altLang="ja-JP" dirty="0">
                <a:solidFill>
                  <a:srgbClr val="FFFFFF"/>
                </a:solidFill>
                <a:latin typeface="Calibri" charset="0"/>
                <a:ea typeface="MS PGothic" charset="0"/>
              </a:rPr>
              <a:t>'</a:t>
            </a:r>
            <a:r>
              <a:rPr lang="en-US" dirty="0">
                <a:solidFill>
                  <a:srgbClr val="FFFFFF"/>
                </a:solidFill>
                <a:latin typeface="Calibri" charset="0"/>
                <a:ea typeface="MS PGothic" charset="0"/>
              </a:rPr>
              <a:t>s divinity</a:t>
            </a:r>
          </a:p>
          <a:p>
            <a:pPr lvl="1"/>
            <a:r>
              <a:rPr lang="en-US" dirty="0">
                <a:solidFill>
                  <a:srgbClr val="FFFFFF"/>
                </a:solidFill>
                <a:latin typeface="Calibri" charset="0"/>
                <a:ea typeface="MS PGothic" charset="0"/>
              </a:rPr>
              <a:t>Yet Deists believed:</a:t>
            </a:r>
          </a:p>
          <a:p>
            <a:pPr lvl="2"/>
            <a:r>
              <a:rPr lang="en-US" dirty="0">
                <a:solidFill>
                  <a:srgbClr val="FFFFFF"/>
                </a:solidFill>
                <a:latin typeface="Calibri" charset="0"/>
                <a:ea typeface="MS PGothic" charset="0"/>
              </a:rPr>
              <a:t>In Supreme Being who created knowable universe </a:t>
            </a:r>
          </a:p>
          <a:p>
            <a:pPr lvl="2"/>
            <a:r>
              <a:rPr lang="en-US" dirty="0">
                <a:solidFill>
                  <a:srgbClr val="FFFFFF"/>
                </a:solidFill>
                <a:latin typeface="Calibri" charset="0"/>
                <a:ea typeface="MS PGothic" charset="0"/>
              </a:rPr>
              <a:t>Who endowed human beings with capacity for moral behavior</a:t>
            </a:r>
          </a:p>
          <a:p>
            <a:pPr lvl="1"/>
            <a:endParaRPr lang="en-US" dirty="0">
              <a:solidFill>
                <a:srgbClr val="000000"/>
              </a:solidFill>
              <a:latin typeface="Calibri" charset="0"/>
              <a:ea typeface="MS PGothic" charset="0"/>
            </a:endParaRPr>
          </a:p>
          <a:p>
            <a:pPr lvl="1"/>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28297476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838200" y="152400"/>
            <a:ext cx="7772400" cy="762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FFFF00"/>
                </a:solidFill>
                <a:latin typeface="BlackChancery" pitchFamily="2" charset="0"/>
                <a:ea typeface="+mn-ea"/>
              </a:rPr>
              <a:t>5.</a:t>
            </a:r>
            <a:r>
              <a:rPr lang="en-US" sz="4400">
                <a:solidFill>
                  <a:schemeClr val="bg1"/>
                </a:solidFill>
                <a:latin typeface="BlackChancery" pitchFamily="2" charset="0"/>
                <a:ea typeface="+mn-ea"/>
              </a:rPr>
              <a:t>  </a:t>
            </a:r>
            <a:r>
              <a:rPr lang="en-US" sz="4400">
                <a:solidFill>
                  <a:srgbClr val="CCECFF"/>
                </a:solidFill>
                <a:latin typeface="BlackChancery" pitchFamily="2" charset="0"/>
                <a:ea typeface="+mn-ea"/>
              </a:rPr>
              <a:t>Temperance Movement</a:t>
            </a:r>
          </a:p>
        </p:txBody>
      </p:sp>
      <p:pic>
        <p:nvPicPr>
          <p:cNvPr id="171011" name="Picture 3" descr="fwillard.jpg (31194 byt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09600" y="2224088"/>
            <a:ext cx="264795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ChangeArrowheads="1"/>
          </p:cNvSpPr>
          <p:nvPr/>
        </p:nvSpPr>
        <p:spPr bwMode="auto">
          <a:xfrm>
            <a:off x="685800" y="5686425"/>
            <a:ext cx="2903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800" b="1">
                <a:solidFill>
                  <a:schemeClr val="bg1"/>
                </a:solidFill>
                <a:latin typeface="Comic Sans MS" charset="0"/>
              </a:rPr>
              <a:t>Frances Willard</a:t>
            </a:r>
          </a:p>
        </p:txBody>
      </p:sp>
      <p:pic>
        <p:nvPicPr>
          <p:cNvPr id="171013" name="Picture 5" descr="beecher_001"/>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810000" y="2147888"/>
            <a:ext cx="4762500" cy="3667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4" name="Rectangle 6"/>
          <p:cNvSpPr>
            <a:spLocks noChangeArrowheads="1"/>
          </p:cNvSpPr>
          <p:nvPr/>
        </p:nvSpPr>
        <p:spPr bwMode="auto">
          <a:xfrm>
            <a:off x="4191000" y="59436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en-US" sz="2800" b="1">
                <a:solidFill>
                  <a:schemeClr val="bg1"/>
                </a:solidFill>
                <a:latin typeface="Comic Sans MS" charset="0"/>
              </a:rPr>
              <a:t>The Beecher Family</a:t>
            </a:r>
          </a:p>
        </p:txBody>
      </p:sp>
      <p:sp>
        <p:nvSpPr>
          <p:cNvPr id="34823" name="Rectangle 7"/>
          <p:cNvSpPr>
            <a:spLocks noChangeArrowheads="1"/>
          </p:cNvSpPr>
          <p:nvPr/>
        </p:nvSpPr>
        <p:spPr bwMode="auto">
          <a:xfrm>
            <a:off x="1295400" y="1009650"/>
            <a:ext cx="6629400" cy="895350"/>
          </a:xfrm>
          <a:prstGeom prst="rect">
            <a:avLst/>
          </a:prstGeom>
          <a:solidFill>
            <a:srgbClr val="000066">
              <a:alpha val="50195"/>
            </a:srgbClr>
          </a:solidFill>
          <a:ln w="9525">
            <a:solidFill>
              <a:srgbClr val="FFFFCC"/>
            </a:solidFill>
            <a:miter lim="800000"/>
            <a:headEnd type="none" w="sm" len="sm"/>
            <a:tailEnd type="none" w="sm" len="sm"/>
          </a:ln>
        </p:spPr>
        <p:txBody>
          <a:bodyPr>
            <a:spAutoFit/>
          </a:bodyPr>
          <a:lstStyle/>
          <a:p>
            <a:pPr algn="ctr"/>
            <a:r>
              <a:rPr lang="en-US" sz="2600" b="1">
                <a:solidFill>
                  <a:srgbClr val="FF0000"/>
                </a:solidFill>
                <a:latin typeface="Comic Sans MS" charset="0"/>
              </a:rPr>
              <a:t>1826 - American Temperance Society</a:t>
            </a:r>
            <a:br>
              <a:rPr lang="en-US" sz="2600" b="1">
                <a:solidFill>
                  <a:srgbClr val="FF0000"/>
                </a:solidFill>
                <a:latin typeface="Comic Sans MS" charset="0"/>
              </a:rPr>
            </a:br>
            <a:r>
              <a:rPr lang="ja-JP" altLang="en-US" sz="2600" b="1">
                <a:solidFill>
                  <a:srgbClr val="FFFF00"/>
                </a:solidFill>
                <a:latin typeface="Comic Sans MS" charset="0"/>
              </a:rPr>
              <a:t>“</a:t>
            </a:r>
            <a:r>
              <a:rPr lang="en-US" sz="2600" b="1">
                <a:solidFill>
                  <a:srgbClr val="FFFF00"/>
                </a:solidFill>
                <a:latin typeface="Comic Sans MS" charset="0"/>
              </a:rPr>
              <a:t>Demon Rum</a:t>
            </a:r>
            <a:r>
              <a:rPr lang="ja-JP" altLang="en-US" sz="2600" b="1">
                <a:solidFill>
                  <a:srgbClr val="FFFF00"/>
                </a:solidFill>
                <a:latin typeface="Comic Sans MS" charset="0"/>
              </a:rPr>
              <a:t>”</a:t>
            </a:r>
            <a:r>
              <a:rPr lang="en-US" sz="2600" b="1">
                <a:solidFill>
                  <a:srgbClr val="FFFF00"/>
                </a:solidFill>
                <a:latin typeface="Comic Sans MS"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10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685800" y="441325"/>
            <a:ext cx="7772400" cy="70788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000" dirty="0">
                <a:solidFill>
                  <a:srgbClr val="CCECFF"/>
                </a:solidFill>
                <a:latin typeface="BlackChancery" pitchFamily="2" charset="0"/>
                <a:ea typeface="+mn-ea"/>
              </a:rPr>
              <a:t>Annual Consumption of Alcohol</a:t>
            </a:r>
          </a:p>
        </p:txBody>
      </p:sp>
      <p:pic>
        <p:nvPicPr>
          <p:cNvPr id="35843" name="Picture 12" descr="Alcohol Consumption"/>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l="50150" t="23293" r="3163" b="21490"/>
          <a:stretch>
            <a:fillRect/>
          </a:stretch>
        </p:blipFill>
        <p:spPr bwMode="auto">
          <a:xfrm>
            <a:off x="1524000" y="1142999"/>
            <a:ext cx="6172200" cy="54753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685800" y="319088"/>
            <a:ext cx="7772400" cy="823912"/>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sz="4800">
                <a:solidFill>
                  <a:srgbClr val="CCECFF"/>
                </a:solidFill>
                <a:latin typeface="BlackChancery" charset="0"/>
              </a:rPr>
              <a:t>“</a:t>
            </a:r>
            <a:r>
              <a:rPr lang="en-US" sz="4800">
                <a:solidFill>
                  <a:srgbClr val="CCECFF"/>
                </a:solidFill>
                <a:latin typeface="BlackChancery" charset="0"/>
              </a:rPr>
              <a:t>The Drunkard</a:t>
            </a:r>
            <a:r>
              <a:rPr lang="ja-JP" altLang="en-US" sz="4800">
                <a:solidFill>
                  <a:srgbClr val="CCECFF"/>
                </a:solidFill>
                <a:latin typeface="BlackChancery" charset="0"/>
              </a:rPr>
              <a:t>’</a:t>
            </a:r>
            <a:r>
              <a:rPr lang="en-US" sz="4800">
                <a:solidFill>
                  <a:srgbClr val="CCECFF"/>
                </a:solidFill>
                <a:latin typeface="BlackChancery" charset="0"/>
              </a:rPr>
              <a:t>s Progress</a:t>
            </a:r>
            <a:r>
              <a:rPr lang="ja-JP" altLang="en-US" sz="4800">
                <a:solidFill>
                  <a:srgbClr val="CCECFF"/>
                </a:solidFill>
                <a:latin typeface="BlackChancery" charset="0"/>
              </a:rPr>
              <a:t>”</a:t>
            </a:r>
            <a:endParaRPr lang="en-US" sz="4800">
              <a:solidFill>
                <a:srgbClr val="CCECFF"/>
              </a:solidFill>
              <a:latin typeface="BlackChancery" charset="0"/>
            </a:endParaRPr>
          </a:p>
        </p:txBody>
      </p:sp>
      <p:sp>
        <p:nvSpPr>
          <p:cNvPr id="36867" name="Rectangle 4"/>
          <p:cNvSpPr>
            <a:spLocks noChangeArrowheads="1"/>
          </p:cNvSpPr>
          <p:nvPr/>
        </p:nvSpPr>
        <p:spPr bwMode="auto">
          <a:xfrm>
            <a:off x="609600" y="57912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en-US" sz="2800" b="1" i="1">
                <a:solidFill>
                  <a:schemeClr val="bg1"/>
                </a:solidFill>
                <a:latin typeface="Comic Sans MS" charset="0"/>
              </a:rPr>
              <a:t>From the first glass to the grave</a:t>
            </a:r>
            <a:r>
              <a:rPr lang="en-US" sz="2800" b="1">
                <a:solidFill>
                  <a:schemeClr val="bg1"/>
                </a:solidFill>
                <a:latin typeface="Comic Sans MS" charset="0"/>
              </a:rPr>
              <a:t>, 1846</a:t>
            </a:r>
          </a:p>
        </p:txBody>
      </p:sp>
      <p:pic>
        <p:nvPicPr>
          <p:cNvPr id="36868" name="Picture 6" descr="Drunkard's Pro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1460500"/>
            <a:ext cx="5880100" cy="4102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228600"/>
            <a:ext cx="7772400" cy="685800"/>
          </a:xfrm>
        </p:spPr>
        <p:txBody>
          <a:bodyPr/>
          <a:lstStyle/>
          <a:p>
            <a:r>
              <a:rPr lang="en-US" dirty="0" smtClean="0">
                <a:solidFill>
                  <a:srgbClr val="F8F8F8"/>
                </a:solidFill>
                <a:latin typeface="Calibri" charset="0"/>
                <a:ea typeface="MS PGothic" charset="0"/>
              </a:rPr>
              <a:t>Temperance Movement</a:t>
            </a:r>
            <a:endParaRPr lang="en-US" dirty="0">
              <a:solidFill>
                <a:srgbClr val="F8F8F8"/>
              </a:solidFill>
              <a:latin typeface="Calibri" charset="0"/>
              <a:ea typeface="MS PGothic" charset="0"/>
            </a:endParaRPr>
          </a:p>
        </p:txBody>
      </p:sp>
      <p:sp>
        <p:nvSpPr>
          <p:cNvPr id="60419" name="Content Placeholder 2"/>
          <p:cNvSpPr>
            <a:spLocks noGrp="1"/>
          </p:cNvSpPr>
          <p:nvPr>
            <p:ph idx="1"/>
          </p:nvPr>
        </p:nvSpPr>
        <p:spPr>
          <a:xfrm>
            <a:off x="685800" y="1524000"/>
            <a:ext cx="7772400" cy="4572000"/>
          </a:xfrm>
        </p:spPr>
        <p:txBody>
          <a:bodyPr/>
          <a:lstStyle/>
          <a:p>
            <a:r>
              <a:rPr lang="en-US" b="1" dirty="0">
                <a:solidFill>
                  <a:srgbClr val="F8F8F8"/>
                </a:solidFill>
                <a:latin typeface="Calibri" charset="0"/>
                <a:ea typeface="MS PGothic" charset="0"/>
              </a:rPr>
              <a:t>Maine Law of 1851:</a:t>
            </a:r>
            <a:endParaRPr lang="en-US" dirty="0">
              <a:solidFill>
                <a:srgbClr val="F8F8F8"/>
              </a:solidFill>
              <a:latin typeface="Calibri" charset="0"/>
              <a:ea typeface="MS PGothic" charset="0"/>
            </a:endParaRPr>
          </a:p>
          <a:p>
            <a:pPr lvl="1"/>
            <a:r>
              <a:rPr lang="en-US" dirty="0">
                <a:solidFill>
                  <a:srgbClr val="F8F8F8"/>
                </a:solidFill>
                <a:latin typeface="Calibri" charset="0"/>
                <a:ea typeface="MS PGothic" charset="0"/>
              </a:rPr>
              <a:t>Banned manufacture &amp; sale of intoxicating liquor</a:t>
            </a:r>
          </a:p>
          <a:p>
            <a:pPr lvl="1"/>
            <a:r>
              <a:rPr lang="en-US" dirty="0">
                <a:solidFill>
                  <a:srgbClr val="F8F8F8"/>
                </a:solidFill>
                <a:latin typeface="Calibri" charset="0"/>
                <a:ea typeface="MS PGothic" charset="0"/>
              </a:rPr>
              <a:t>Others states followed Maine</a:t>
            </a:r>
            <a:r>
              <a:rPr lang="fr-FR" altLang="ja-JP" dirty="0">
                <a:solidFill>
                  <a:srgbClr val="F8F8F8"/>
                </a:solidFill>
                <a:latin typeface="Calibri" charset="0"/>
                <a:ea typeface="MS PGothic" charset="0"/>
              </a:rPr>
              <a:t>'</a:t>
            </a:r>
            <a:r>
              <a:rPr lang="en-US" dirty="0">
                <a:solidFill>
                  <a:srgbClr val="F8F8F8"/>
                </a:solidFill>
                <a:latin typeface="Calibri" charset="0"/>
                <a:ea typeface="MS PGothic" charset="0"/>
              </a:rPr>
              <a:t>s example</a:t>
            </a:r>
          </a:p>
          <a:p>
            <a:pPr lvl="1"/>
            <a:r>
              <a:rPr lang="en-US" dirty="0">
                <a:solidFill>
                  <a:srgbClr val="F8F8F8"/>
                </a:solidFill>
                <a:latin typeface="Calibri" charset="0"/>
                <a:ea typeface="MS PGothic" charset="0"/>
              </a:rPr>
              <a:t>By 1857, a dozen states passed prohibition laws</a:t>
            </a:r>
          </a:p>
          <a:p>
            <a:pPr lvl="1"/>
            <a:r>
              <a:rPr lang="en-US" dirty="0">
                <a:solidFill>
                  <a:srgbClr val="F8F8F8"/>
                </a:solidFill>
                <a:latin typeface="Calibri" charset="0"/>
                <a:ea typeface="MS PGothic" charset="0"/>
              </a:rPr>
              <a:t>Clearly impossible to legislate thirst for alcohol out of existence</a:t>
            </a:r>
          </a:p>
          <a:p>
            <a:pPr lvl="2"/>
            <a:r>
              <a:rPr lang="en-US" dirty="0">
                <a:solidFill>
                  <a:srgbClr val="F8F8F8"/>
                </a:solidFill>
                <a:latin typeface="Calibri" charset="0"/>
                <a:ea typeface="MS PGothic" charset="0"/>
              </a:rPr>
              <a:t>On eve of Civil War, prohibitionists had registered inspiriting gains</a:t>
            </a:r>
          </a:p>
          <a:p>
            <a:pPr lvl="2"/>
            <a:r>
              <a:rPr lang="en-US" dirty="0">
                <a:solidFill>
                  <a:srgbClr val="F8F8F8"/>
                </a:solidFill>
                <a:latin typeface="Calibri" charset="0"/>
                <a:ea typeface="MS PGothic" charset="0"/>
              </a:rPr>
              <a:t>Less drinking among women</a:t>
            </a:r>
          </a:p>
          <a:p>
            <a:pPr lvl="1"/>
            <a:endParaRPr lang="en-US" b="1" dirty="0">
              <a:solidFill>
                <a:srgbClr val="000000"/>
              </a:solidFill>
              <a:latin typeface="Calibri" charset="0"/>
              <a:ea typeface="MS PGothic" charset="0"/>
            </a:endParaRPr>
          </a:p>
        </p:txBody>
      </p:sp>
    </p:spTree>
    <p:extLst>
      <p:ext uri="{BB962C8B-B14F-4D97-AF65-F5344CB8AC3E}">
        <p14:creationId xmlns:p14="http://schemas.microsoft.com/office/powerpoint/2010/main" val="32330562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09600"/>
          </a:xfrm>
        </p:spPr>
        <p:txBody>
          <a:bodyPr/>
          <a:lstStyle/>
          <a:p>
            <a:r>
              <a:rPr lang="en-US" dirty="0" smtClean="0"/>
              <a:t>Temperance Movement</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smtClean="0"/>
              <a:t>People should drink less alcohol, or alcohol should be outlawed altogether.</a:t>
            </a:r>
          </a:p>
          <a:p>
            <a:pPr marL="0" indent="0">
              <a:buNone/>
            </a:pPr>
            <a:endParaRPr lang="en-US" dirty="0" smtClean="0"/>
          </a:p>
          <a:p>
            <a:r>
              <a:rPr lang="en-US" dirty="0" smtClean="0"/>
              <a:t>Movement increased the size of Protestant religious organizations and their influence in western and rural sections of the country.</a:t>
            </a:r>
          </a:p>
          <a:p>
            <a:pPr marL="0" indent="0">
              <a:buNone/>
            </a:pPr>
            <a:endParaRPr lang="en-US" dirty="0" smtClean="0"/>
          </a:p>
          <a:p>
            <a:r>
              <a:rPr lang="en-US" dirty="0" smtClean="0"/>
              <a:t>Women played an important role, which laid the foundation for the women’s movement.</a:t>
            </a:r>
            <a:endParaRPr lang="en-US" dirty="0"/>
          </a:p>
        </p:txBody>
      </p:sp>
    </p:spTree>
    <p:extLst>
      <p:ext uri="{BB962C8B-B14F-4D97-AF65-F5344CB8AC3E}">
        <p14:creationId xmlns:p14="http://schemas.microsoft.com/office/powerpoint/2010/main" val="19076045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838200" y="441325"/>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FFFF00"/>
                </a:solidFill>
                <a:latin typeface="BlackChancery" pitchFamily="2" charset="0"/>
                <a:ea typeface="+mn-ea"/>
              </a:rPr>
              <a:t>7.</a:t>
            </a:r>
            <a:r>
              <a:rPr lang="en-US" sz="4800">
                <a:solidFill>
                  <a:schemeClr val="bg1"/>
                </a:solidFill>
                <a:latin typeface="BlackChancery" pitchFamily="2" charset="0"/>
                <a:ea typeface="+mn-ea"/>
              </a:rPr>
              <a:t>  </a:t>
            </a:r>
            <a:r>
              <a:rPr lang="en-US" sz="4800">
                <a:solidFill>
                  <a:srgbClr val="CCECFF"/>
                </a:solidFill>
                <a:latin typeface="BlackChancery" pitchFamily="2" charset="0"/>
                <a:ea typeface="+mn-ea"/>
              </a:rPr>
              <a:t>Educational Reform</a:t>
            </a:r>
          </a:p>
        </p:txBody>
      </p:sp>
      <p:sp>
        <p:nvSpPr>
          <p:cNvPr id="38915" name="Rectangle 3"/>
          <p:cNvSpPr>
            <a:spLocks noChangeArrowheads="1"/>
          </p:cNvSpPr>
          <p:nvPr/>
        </p:nvSpPr>
        <p:spPr bwMode="auto">
          <a:xfrm>
            <a:off x="685800" y="1752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en-US" sz="2800" b="1">
                <a:solidFill>
                  <a:schemeClr val="bg1"/>
                </a:solidFill>
                <a:latin typeface="Comic Sans MS" charset="0"/>
              </a:rPr>
              <a:t>Religious Training </a:t>
            </a:r>
            <a:r>
              <a:rPr lang="en-US" sz="2800" b="1">
                <a:solidFill>
                  <a:schemeClr val="bg1"/>
                </a:solidFill>
                <a:latin typeface="Comic Sans MS" charset="0"/>
                <a:sym typeface="Wingdings" charset="0"/>
              </a:rPr>
              <a:t></a:t>
            </a:r>
            <a:r>
              <a:rPr lang="en-US" sz="2800" b="1">
                <a:solidFill>
                  <a:schemeClr val="bg1"/>
                </a:solidFill>
                <a:latin typeface="Comic Sans MS" charset="0"/>
              </a:rPr>
              <a:t> Secular Education</a:t>
            </a:r>
          </a:p>
        </p:txBody>
      </p:sp>
      <p:sp>
        <p:nvSpPr>
          <p:cNvPr id="204804" name="Rectangle 4"/>
          <p:cNvSpPr>
            <a:spLocks noChangeArrowheads="1"/>
          </p:cNvSpPr>
          <p:nvPr/>
        </p:nvSpPr>
        <p:spPr bwMode="auto">
          <a:xfrm>
            <a:off x="685800" y="2849563"/>
            <a:ext cx="7848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3200" b="1" dirty="0">
                <a:solidFill>
                  <a:schemeClr val="bg1"/>
                </a:solidFill>
                <a:latin typeface="BlackChancery" charset="0"/>
              </a:rPr>
              <a:t> </a:t>
            </a:r>
            <a:r>
              <a:rPr lang="en-US" b="1" dirty="0">
                <a:solidFill>
                  <a:schemeClr val="bg1"/>
                </a:solidFill>
                <a:latin typeface="Comic Sans MS" charset="0"/>
              </a:rPr>
              <a:t>MA </a:t>
            </a:r>
            <a:r>
              <a:rPr lang="en-US" b="1" dirty="0">
                <a:solidFill>
                  <a:schemeClr val="bg1"/>
                </a:solidFill>
                <a:latin typeface="Comic Sans MS" charset="0"/>
                <a:sym typeface="Wingdings" charset="0"/>
              </a:rPr>
              <a:t> always on the forefront of public</a:t>
            </a:r>
            <a:br>
              <a:rPr lang="en-US" b="1" dirty="0">
                <a:solidFill>
                  <a:schemeClr val="bg1"/>
                </a:solidFill>
                <a:latin typeface="Comic Sans MS" charset="0"/>
                <a:sym typeface="Wingdings" charset="0"/>
              </a:rPr>
            </a:br>
            <a:r>
              <a:rPr lang="en-US" b="1" dirty="0">
                <a:solidFill>
                  <a:schemeClr val="bg1"/>
                </a:solidFill>
                <a:latin typeface="Comic Sans MS" charset="0"/>
                <a:sym typeface="Wingdings" charset="0"/>
              </a:rPr>
              <a:t>           educational reform</a:t>
            </a:r>
            <a:br>
              <a:rPr lang="en-US" b="1" dirty="0">
                <a:solidFill>
                  <a:schemeClr val="bg1"/>
                </a:solidFill>
                <a:latin typeface="Comic Sans MS" charset="0"/>
                <a:sym typeface="Wingdings" charset="0"/>
              </a:rPr>
            </a:br>
            <a:r>
              <a:rPr lang="en-US" b="1" dirty="0">
                <a:solidFill>
                  <a:schemeClr val="bg1"/>
                </a:solidFill>
                <a:latin typeface="Comic Sans MS" charset="0"/>
                <a:sym typeface="Wingdings" charset="0"/>
              </a:rPr>
              <a:t>      </a:t>
            </a:r>
            <a:r>
              <a:rPr lang="en-US" b="1" dirty="0" smtClean="0">
                <a:solidFill>
                  <a:srgbClr val="FFFF00"/>
                </a:solidFill>
                <a:latin typeface="Comic Sans MS" charset="0"/>
                <a:sym typeface="Wingdings" charset="0"/>
              </a:rPr>
              <a:t>*</a:t>
            </a:r>
            <a:r>
              <a:rPr lang="en-US" b="1" dirty="0" smtClean="0">
                <a:solidFill>
                  <a:schemeClr val="bg1"/>
                </a:solidFill>
                <a:latin typeface="Comic Sans MS" charset="0"/>
                <a:sym typeface="Wingdings" charset="0"/>
              </a:rPr>
              <a:t>  </a:t>
            </a:r>
            <a:r>
              <a:rPr lang="en-US" b="1" dirty="0">
                <a:solidFill>
                  <a:schemeClr val="bg1"/>
                </a:solidFill>
                <a:latin typeface="Comic Sans MS" charset="0"/>
                <a:sym typeface="Wingdings" charset="0"/>
              </a:rPr>
              <a:t>1</a:t>
            </a:r>
            <a:r>
              <a:rPr lang="en-US" b="1" baseline="30000" dirty="0">
                <a:solidFill>
                  <a:schemeClr val="bg1"/>
                </a:solidFill>
                <a:latin typeface="Comic Sans MS" charset="0"/>
                <a:sym typeface="Wingdings" charset="0"/>
              </a:rPr>
              <a:t>st</a:t>
            </a:r>
            <a:r>
              <a:rPr lang="en-US" b="1" dirty="0">
                <a:solidFill>
                  <a:schemeClr val="bg1"/>
                </a:solidFill>
                <a:latin typeface="Comic Sans MS" charset="0"/>
                <a:sym typeface="Wingdings" charset="0"/>
              </a:rPr>
              <a:t> state to establish tax support for </a:t>
            </a:r>
            <a:br>
              <a:rPr lang="en-US" b="1" dirty="0">
                <a:solidFill>
                  <a:schemeClr val="bg1"/>
                </a:solidFill>
                <a:latin typeface="Comic Sans MS" charset="0"/>
                <a:sym typeface="Wingdings" charset="0"/>
              </a:rPr>
            </a:br>
            <a:r>
              <a:rPr lang="en-US" b="1" dirty="0">
                <a:solidFill>
                  <a:schemeClr val="bg1"/>
                </a:solidFill>
                <a:latin typeface="Comic Sans MS" charset="0"/>
                <a:sym typeface="Wingdings" charset="0"/>
              </a:rPr>
              <a:t>          local public schools.</a:t>
            </a:r>
            <a:endParaRPr lang="en-US" b="1" dirty="0">
              <a:solidFill>
                <a:schemeClr val="bg1"/>
              </a:solidFill>
              <a:latin typeface="Comic Sans MS" charset="0"/>
            </a:endParaRPr>
          </a:p>
        </p:txBody>
      </p:sp>
      <p:sp>
        <p:nvSpPr>
          <p:cNvPr id="204805" name="Rectangle 5"/>
          <p:cNvSpPr>
            <a:spLocks noChangeArrowheads="1"/>
          </p:cNvSpPr>
          <p:nvPr/>
        </p:nvSpPr>
        <p:spPr bwMode="auto">
          <a:xfrm>
            <a:off x="762000" y="495300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3200" b="1" dirty="0">
                <a:solidFill>
                  <a:schemeClr val="bg1"/>
                </a:solidFill>
                <a:latin typeface="BlackChancery" charset="0"/>
              </a:rPr>
              <a:t> </a:t>
            </a:r>
            <a:r>
              <a:rPr lang="en-US" b="1" dirty="0">
                <a:solidFill>
                  <a:schemeClr val="bg1"/>
                </a:solidFill>
                <a:latin typeface="Comic Sans MS" charset="0"/>
              </a:rPr>
              <a:t>By 1860 every state offered free public </a:t>
            </a:r>
            <a:br>
              <a:rPr lang="en-US" b="1" dirty="0">
                <a:solidFill>
                  <a:schemeClr val="bg1"/>
                </a:solidFill>
                <a:latin typeface="Comic Sans MS" charset="0"/>
              </a:rPr>
            </a:br>
            <a:r>
              <a:rPr lang="en-US" b="1" dirty="0">
                <a:solidFill>
                  <a:schemeClr val="bg1"/>
                </a:solidFill>
                <a:latin typeface="Comic Sans MS" charset="0"/>
              </a:rPr>
              <a:t>   education to whites.</a:t>
            </a:r>
            <a:br>
              <a:rPr lang="en-US" b="1" dirty="0">
                <a:solidFill>
                  <a:schemeClr val="bg1"/>
                </a:solidFill>
                <a:latin typeface="Comic Sans MS" charset="0"/>
              </a:rPr>
            </a:br>
            <a:r>
              <a:rPr lang="en-US" b="1" dirty="0">
                <a:solidFill>
                  <a:schemeClr val="bg1"/>
                </a:solidFill>
                <a:latin typeface="Comic Sans MS" charset="0"/>
              </a:rPr>
              <a:t>      </a:t>
            </a:r>
            <a:r>
              <a:rPr lang="en-US" b="1" dirty="0" smtClean="0">
                <a:solidFill>
                  <a:srgbClr val="FFFF00"/>
                </a:solidFill>
                <a:latin typeface="Comic Sans MS" charset="0"/>
              </a:rPr>
              <a:t>*</a:t>
            </a:r>
            <a:r>
              <a:rPr lang="en-US" b="1" dirty="0" smtClean="0">
                <a:solidFill>
                  <a:schemeClr val="bg1"/>
                </a:solidFill>
                <a:latin typeface="Comic Sans MS" charset="0"/>
              </a:rPr>
              <a:t> </a:t>
            </a:r>
            <a:r>
              <a:rPr lang="en-US" b="1" dirty="0">
                <a:solidFill>
                  <a:schemeClr val="bg1"/>
                </a:solidFill>
                <a:latin typeface="Comic Sans MS" charset="0"/>
              </a:rPr>
              <a:t>US had one of the highest </a:t>
            </a:r>
            <a:r>
              <a:rPr lang="en-US" b="1" dirty="0" smtClean="0">
                <a:solidFill>
                  <a:schemeClr val="bg1"/>
                </a:solidFill>
                <a:latin typeface="Comic Sans MS" charset="0"/>
              </a:rPr>
              <a:t>literacy rates</a:t>
            </a:r>
            <a:r>
              <a:rPr lang="en-US" b="1" dirty="0">
                <a:solidFill>
                  <a:schemeClr val="bg1"/>
                </a:solidFill>
                <a:latin typeface="Comic Sans MS"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3000"/>
                                        <p:tgtEl>
                                          <p:spTgt spid="204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05"/>
                                        </p:tgtEl>
                                        <p:attrNameLst>
                                          <p:attrName>style.visibility</p:attrName>
                                        </p:attrNameLst>
                                      </p:cBhvr>
                                      <p:to>
                                        <p:strVal val="visible"/>
                                      </p:to>
                                    </p:set>
                                    <p:animEffect transition="in" filter="wipe(up)">
                                      <p:cBhvr>
                                        <p:cTn id="12" dur="3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solidFill>
                  <a:srgbClr val="F8F8F8"/>
                </a:solidFill>
                <a:latin typeface="Calibri" charset="0"/>
                <a:ea typeface="MS PGothic" charset="0"/>
              </a:rPr>
              <a:t>Educational Reform</a:t>
            </a:r>
            <a:endParaRPr lang="en-US" dirty="0">
              <a:solidFill>
                <a:srgbClr val="F8F8F8"/>
              </a:solidFill>
              <a:latin typeface="Calibri" charset="0"/>
              <a:ea typeface="MS PGothic" charset="0"/>
            </a:endParaRPr>
          </a:p>
        </p:txBody>
      </p:sp>
      <p:sp>
        <p:nvSpPr>
          <p:cNvPr id="39939" name="Content Placeholder 2"/>
          <p:cNvSpPr>
            <a:spLocks noGrp="1"/>
          </p:cNvSpPr>
          <p:nvPr>
            <p:ph idx="1"/>
          </p:nvPr>
        </p:nvSpPr>
        <p:spPr>
          <a:xfrm>
            <a:off x="685800" y="1676400"/>
            <a:ext cx="8001000" cy="4449763"/>
          </a:xfrm>
        </p:spPr>
        <p:txBody>
          <a:bodyPr/>
          <a:lstStyle/>
          <a:p>
            <a:r>
              <a:rPr lang="en-US" dirty="0">
                <a:solidFill>
                  <a:srgbClr val="F8F8F8"/>
                </a:solidFill>
                <a:latin typeface="Calibri" charset="0"/>
                <a:ea typeface="MS PGothic" charset="0"/>
              </a:rPr>
              <a:t>By 1860 nation counted only 100 public secondary schools—and nearly a million white adult illiterates.</a:t>
            </a:r>
          </a:p>
          <a:p>
            <a:r>
              <a:rPr lang="en-US" dirty="0">
                <a:solidFill>
                  <a:srgbClr val="F8F8F8"/>
                </a:solidFill>
                <a:latin typeface="Calibri" charset="0"/>
                <a:ea typeface="MS PGothic" charset="0"/>
              </a:rPr>
              <a:t>Black slaves in South were legally forbidden to receive instruction in reading and writing.</a:t>
            </a:r>
          </a:p>
          <a:p>
            <a:r>
              <a:rPr lang="en-US" dirty="0">
                <a:solidFill>
                  <a:srgbClr val="F8F8F8"/>
                </a:solidFill>
                <a:latin typeface="Calibri" charset="0"/>
                <a:ea typeface="MS PGothic" charset="0"/>
              </a:rPr>
              <a:t>Free blacks in both North and South were usually excluded from schools.</a:t>
            </a:r>
          </a:p>
        </p:txBody>
      </p:sp>
    </p:spTree>
    <p:extLst>
      <p:ext uri="{BB962C8B-B14F-4D97-AF65-F5344CB8AC3E}">
        <p14:creationId xmlns:p14="http://schemas.microsoft.com/office/powerpoint/2010/main" val="259641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r>
              <a:rPr lang="en-US" b="1" dirty="0" smtClean="0"/>
              <a:t>Educational Reform</a:t>
            </a:r>
            <a:endParaRPr lang="en-US" b="1"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r>
              <a:rPr lang="en-US" dirty="0" smtClean="0"/>
              <a:t>All children should be required to attend free schools supported by taxpayers and staffed by trained teachers.</a:t>
            </a:r>
          </a:p>
          <a:p>
            <a:endParaRPr lang="en-US" dirty="0" smtClean="0"/>
          </a:p>
          <a:p>
            <a:r>
              <a:rPr lang="en-US" dirty="0" smtClean="0"/>
              <a:t>Movement established education as a right for all children and as a state and local issue it improved the quality of schools by requiring trained teachers.</a:t>
            </a:r>
          </a:p>
          <a:p>
            <a:endParaRPr lang="en-US" dirty="0" smtClean="0"/>
          </a:p>
          <a:p>
            <a:r>
              <a:rPr lang="en-US" dirty="0" smtClean="0"/>
              <a:t>More schools open, creating more jobs for women</a:t>
            </a:r>
            <a:r>
              <a:rPr lang="en-US" dirty="0"/>
              <a:t>.</a:t>
            </a:r>
            <a:endParaRPr lang="en-US" dirty="0" smtClean="0"/>
          </a:p>
        </p:txBody>
      </p:sp>
    </p:spTree>
    <p:extLst>
      <p:ext uri="{BB962C8B-B14F-4D97-AF65-F5344CB8AC3E}">
        <p14:creationId xmlns:p14="http://schemas.microsoft.com/office/powerpoint/2010/main" val="15277108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54525" y="1268413"/>
            <a:ext cx="3700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ja-JP" altLang="en-US" sz="2800" b="1">
                <a:solidFill>
                  <a:srgbClr val="FF0000"/>
                </a:solidFill>
                <a:latin typeface="Comic Sans MS" charset="0"/>
              </a:rPr>
              <a:t>“</a:t>
            </a:r>
            <a:r>
              <a:rPr lang="en-US" sz="2800" b="1">
                <a:solidFill>
                  <a:srgbClr val="FF0000"/>
                </a:solidFill>
                <a:latin typeface="Comic Sans MS" charset="0"/>
              </a:rPr>
              <a:t>Father of </a:t>
            </a:r>
          </a:p>
          <a:p>
            <a:pPr algn="ctr"/>
            <a:r>
              <a:rPr lang="en-US" sz="2800" b="1">
                <a:solidFill>
                  <a:srgbClr val="FF0000"/>
                </a:solidFill>
                <a:latin typeface="Comic Sans MS" charset="0"/>
              </a:rPr>
              <a:t>American Education</a:t>
            </a:r>
            <a:r>
              <a:rPr lang="ja-JP" altLang="en-US" sz="2800" b="1">
                <a:solidFill>
                  <a:srgbClr val="FF0000"/>
                </a:solidFill>
                <a:latin typeface="Comic Sans MS" charset="0"/>
              </a:rPr>
              <a:t>”</a:t>
            </a:r>
            <a:endParaRPr lang="en-US" sz="2800" b="1">
              <a:solidFill>
                <a:srgbClr val="FF0000"/>
              </a:solidFill>
              <a:latin typeface="Comic Sans MS" charset="0"/>
            </a:endParaRPr>
          </a:p>
        </p:txBody>
      </p:sp>
      <p:sp>
        <p:nvSpPr>
          <p:cNvPr id="205828" name="Rectangle 4"/>
          <p:cNvSpPr>
            <a:spLocks noChangeArrowheads="1"/>
          </p:cNvSpPr>
          <p:nvPr/>
        </p:nvSpPr>
        <p:spPr bwMode="auto">
          <a:xfrm>
            <a:off x="533400" y="304800"/>
            <a:ext cx="8001000" cy="823913"/>
          </a:xfrm>
          <a:prstGeom prst="rect">
            <a:avLst/>
          </a:prstGeom>
          <a:noFill/>
          <a:ln w="9525">
            <a:noFill/>
            <a:miter lim="800000"/>
            <a:headEnd type="none" w="sm" len="sm"/>
            <a:tailEnd type="none" w="sm" len="sm"/>
          </a:ln>
          <a:effectLst>
            <a:outerShdw dist="35921" dir="2700000" algn="ctr" rotWithShape="0">
              <a:schemeClr val="tx1"/>
            </a:outerShdw>
          </a:effectLst>
        </p:spPr>
        <p:txBody>
          <a:bodyPr wrap="square">
            <a:spAutoFit/>
          </a:bodyPr>
          <a:lstStyle/>
          <a:p>
            <a:pPr algn="ctr">
              <a:defRPr/>
            </a:pPr>
            <a:r>
              <a:rPr lang="en-US" sz="4800" dirty="0">
                <a:solidFill>
                  <a:srgbClr val="CCECFF"/>
                </a:solidFill>
                <a:latin typeface="BlackChancery" pitchFamily="2" charset="0"/>
                <a:ea typeface="+mn-ea"/>
              </a:rPr>
              <a:t>Horace Mann</a:t>
            </a:r>
            <a:r>
              <a:rPr lang="en-US" sz="4400" dirty="0">
                <a:solidFill>
                  <a:srgbClr val="CCECFF"/>
                </a:solidFill>
                <a:latin typeface="BlackChancery" pitchFamily="2" charset="0"/>
                <a:ea typeface="+mn-ea"/>
              </a:rPr>
              <a:t>   </a:t>
            </a:r>
            <a:r>
              <a:rPr lang="en-US" sz="4000" dirty="0">
                <a:solidFill>
                  <a:srgbClr val="CCECFF"/>
                </a:solidFill>
                <a:latin typeface="BlackChancery" pitchFamily="2" charset="0"/>
                <a:ea typeface="+mn-ea"/>
              </a:rPr>
              <a:t>(1796-1859)</a:t>
            </a:r>
          </a:p>
        </p:txBody>
      </p:sp>
      <p:sp>
        <p:nvSpPr>
          <p:cNvPr id="205829" name="Rectangle 5"/>
          <p:cNvSpPr>
            <a:spLocks noChangeArrowheads="1"/>
          </p:cNvSpPr>
          <p:nvPr/>
        </p:nvSpPr>
        <p:spPr bwMode="auto">
          <a:xfrm>
            <a:off x="3581400" y="2286000"/>
            <a:ext cx="533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42900" indent="-342900">
              <a:buClr>
                <a:srgbClr val="FF0000"/>
              </a:buClr>
              <a:buFont typeface="Arial"/>
              <a:buChar char="•"/>
            </a:pPr>
            <a:r>
              <a:rPr lang="en-US" b="1" dirty="0" smtClean="0">
                <a:solidFill>
                  <a:schemeClr val="bg1"/>
                </a:solidFill>
                <a:latin typeface="Comic Sans MS" charset="0"/>
              </a:rPr>
              <a:t>children </a:t>
            </a:r>
            <a:r>
              <a:rPr lang="en-US" b="1" dirty="0">
                <a:solidFill>
                  <a:schemeClr val="bg1"/>
                </a:solidFill>
                <a:latin typeface="Comic Sans MS" charset="0"/>
              </a:rPr>
              <a:t>were clay in the hands </a:t>
            </a:r>
            <a:r>
              <a:rPr lang="en-US" b="1" dirty="0" smtClean="0">
                <a:solidFill>
                  <a:schemeClr val="bg1"/>
                </a:solidFill>
                <a:latin typeface="Comic Sans MS" charset="0"/>
              </a:rPr>
              <a:t>of </a:t>
            </a:r>
            <a:r>
              <a:rPr lang="en-US" b="1" dirty="0">
                <a:solidFill>
                  <a:schemeClr val="bg1"/>
                </a:solidFill>
                <a:latin typeface="Comic Sans MS" charset="0"/>
              </a:rPr>
              <a:t>teachers and school officials</a:t>
            </a:r>
          </a:p>
        </p:txBody>
      </p:sp>
      <p:sp>
        <p:nvSpPr>
          <p:cNvPr id="205830" name="Rectangle 6"/>
          <p:cNvSpPr>
            <a:spLocks noChangeArrowheads="1"/>
          </p:cNvSpPr>
          <p:nvPr/>
        </p:nvSpPr>
        <p:spPr bwMode="auto">
          <a:xfrm>
            <a:off x="3581400" y="3505200"/>
            <a:ext cx="518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42900" indent="-342900">
              <a:buClr>
                <a:srgbClr val="FF0000"/>
              </a:buClr>
              <a:buFont typeface="Arial"/>
              <a:buChar char="•"/>
            </a:pPr>
            <a:r>
              <a:rPr lang="en-US" b="1" dirty="0" smtClean="0">
                <a:solidFill>
                  <a:schemeClr val="bg1"/>
                </a:solidFill>
                <a:latin typeface="Comic Sans MS" charset="0"/>
              </a:rPr>
              <a:t>children </a:t>
            </a:r>
            <a:r>
              <a:rPr lang="en-US" b="1" dirty="0">
                <a:solidFill>
                  <a:schemeClr val="bg1"/>
                </a:solidFill>
                <a:latin typeface="Comic Sans MS" charset="0"/>
              </a:rPr>
              <a:t>should be </a:t>
            </a:r>
            <a:r>
              <a:rPr lang="ja-JP" altLang="en-US" b="1" dirty="0">
                <a:solidFill>
                  <a:schemeClr val="bg1"/>
                </a:solidFill>
                <a:latin typeface="Comic Sans MS" charset="0"/>
              </a:rPr>
              <a:t>“</a:t>
            </a:r>
            <a:r>
              <a:rPr lang="en-US" b="1" dirty="0">
                <a:solidFill>
                  <a:schemeClr val="bg1"/>
                </a:solidFill>
                <a:latin typeface="Comic Sans MS" charset="0"/>
              </a:rPr>
              <a:t>molded</a:t>
            </a:r>
            <a:r>
              <a:rPr lang="ja-JP" altLang="en-US" b="1" dirty="0">
                <a:solidFill>
                  <a:schemeClr val="bg1"/>
                </a:solidFill>
                <a:latin typeface="Comic Sans MS" charset="0"/>
              </a:rPr>
              <a:t>”</a:t>
            </a:r>
            <a:r>
              <a:rPr lang="en-US" b="1" dirty="0">
                <a:solidFill>
                  <a:schemeClr val="bg1"/>
                </a:solidFill>
                <a:latin typeface="Comic Sans MS" charset="0"/>
              </a:rPr>
              <a:t> </a:t>
            </a:r>
            <a:br>
              <a:rPr lang="en-US" b="1" dirty="0">
                <a:solidFill>
                  <a:schemeClr val="bg1"/>
                </a:solidFill>
                <a:latin typeface="Comic Sans MS" charset="0"/>
              </a:rPr>
            </a:br>
            <a:r>
              <a:rPr lang="en-US" b="1" dirty="0" smtClean="0">
                <a:solidFill>
                  <a:schemeClr val="bg1"/>
                </a:solidFill>
                <a:latin typeface="Comic Sans MS" charset="0"/>
              </a:rPr>
              <a:t>into </a:t>
            </a:r>
            <a:r>
              <a:rPr lang="en-US" b="1" dirty="0">
                <a:solidFill>
                  <a:schemeClr val="bg1"/>
                </a:solidFill>
                <a:latin typeface="Comic Sans MS" charset="0"/>
              </a:rPr>
              <a:t>a state of perfection</a:t>
            </a:r>
          </a:p>
        </p:txBody>
      </p:sp>
      <p:sp>
        <p:nvSpPr>
          <p:cNvPr id="205831" name="Rectangle 7"/>
          <p:cNvSpPr>
            <a:spLocks noChangeArrowheads="1"/>
          </p:cNvSpPr>
          <p:nvPr/>
        </p:nvSpPr>
        <p:spPr bwMode="auto">
          <a:xfrm>
            <a:off x="3581400" y="4692650"/>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42900" indent="-342900">
              <a:buClr>
                <a:srgbClr val="FF0000"/>
              </a:buClr>
              <a:buFont typeface="Arial"/>
              <a:buChar char="•"/>
            </a:pPr>
            <a:r>
              <a:rPr lang="en-US" b="1" dirty="0" smtClean="0">
                <a:solidFill>
                  <a:schemeClr val="bg1"/>
                </a:solidFill>
                <a:latin typeface="Comic Sans MS" charset="0"/>
              </a:rPr>
              <a:t>discouraged </a:t>
            </a:r>
            <a:r>
              <a:rPr lang="en-US" b="1" dirty="0">
                <a:solidFill>
                  <a:schemeClr val="bg1"/>
                </a:solidFill>
                <a:latin typeface="Comic Sans MS" charset="0"/>
              </a:rPr>
              <a:t>corporal punishment</a:t>
            </a:r>
          </a:p>
        </p:txBody>
      </p:sp>
      <p:sp>
        <p:nvSpPr>
          <p:cNvPr id="205832" name="Rectangle 8"/>
          <p:cNvSpPr>
            <a:spLocks noChangeArrowheads="1"/>
          </p:cNvSpPr>
          <p:nvPr/>
        </p:nvSpPr>
        <p:spPr bwMode="auto">
          <a:xfrm>
            <a:off x="3581400" y="5332413"/>
            <a:ext cx="518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42900" indent="-342900">
              <a:buClr>
                <a:srgbClr val="FF0000"/>
              </a:buClr>
              <a:buFont typeface="Arial"/>
              <a:buChar char="•"/>
            </a:pPr>
            <a:r>
              <a:rPr lang="en-US" b="1" dirty="0" smtClean="0">
                <a:solidFill>
                  <a:schemeClr val="bg1"/>
                </a:solidFill>
                <a:latin typeface="Comic Sans MS" charset="0"/>
              </a:rPr>
              <a:t>established </a:t>
            </a:r>
            <a:r>
              <a:rPr lang="en-US" b="1" dirty="0">
                <a:solidFill>
                  <a:schemeClr val="bg1"/>
                </a:solidFill>
                <a:latin typeface="Comic Sans MS" charset="0"/>
              </a:rPr>
              <a:t>state teacher-</a:t>
            </a:r>
            <a:br>
              <a:rPr lang="en-US" b="1" dirty="0">
                <a:solidFill>
                  <a:schemeClr val="bg1"/>
                </a:solidFill>
                <a:latin typeface="Comic Sans MS" charset="0"/>
              </a:rPr>
            </a:br>
            <a:r>
              <a:rPr lang="en-US" b="1" dirty="0">
                <a:solidFill>
                  <a:schemeClr val="bg1"/>
                </a:solidFill>
                <a:latin typeface="Comic Sans MS" charset="0"/>
              </a:rPr>
              <a:t>   training programs</a:t>
            </a:r>
          </a:p>
        </p:txBody>
      </p:sp>
      <p:pic>
        <p:nvPicPr>
          <p:cNvPr id="39945" name="Picture 10" descr="Horace Man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3798" b="1486"/>
          <a:stretch>
            <a:fillRect/>
          </a:stretch>
        </p:blipFill>
        <p:spPr bwMode="auto">
          <a:xfrm>
            <a:off x="457200" y="1524000"/>
            <a:ext cx="2895600"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8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p:bldP spid="205830" grpId="0"/>
      <p:bldP spid="205831" grpId="0"/>
      <p:bldP spid="2058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200400" y="228600"/>
            <a:ext cx="5638800" cy="1371600"/>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4200">
                <a:solidFill>
                  <a:srgbClr val="CCECFF"/>
                </a:solidFill>
                <a:latin typeface="BlackChancery" pitchFamily="2" charset="0"/>
                <a:ea typeface="+mn-ea"/>
              </a:rPr>
              <a:t>The McGuffey Eclectic </a:t>
            </a:r>
            <a:br>
              <a:rPr lang="en-US" sz="4200">
                <a:solidFill>
                  <a:srgbClr val="CCECFF"/>
                </a:solidFill>
                <a:latin typeface="BlackChancery" pitchFamily="2" charset="0"/>
                <a:ea typeface="+mn-ea"/>
              </a:rPr>
            </a:br>
            <a:r>
              <a:rPr lang="en-US" sz="4200">
                <a:solidFill>
                  <a:srgbClr val="CCECFF"/>
                </a:solidFill>
                <a:latin typeface="BlackChancery" pitchFamily="2" charset="0"/>
                <a:ea typeface="+mn-ea"/>
              </a:rPr>
              <a:t>Readers</a:t>
            </a:r>
          </a:p>
        </p:txBody>
      </p:sp>
      <p:sp>
        <p:nvSpPr>
          <p:cNvPr id="206852" name="Rectangle 4"/>
          <p:cNvSpPr>
            <a:spLocks noChangeArrowheads="1"/>
          </p:cNvSpPr>
          <p:nvPr/>
        </p:nvSpPr>
        <p:spPr bwMode="auto">
          <a:xfrm>
            <a:off x="228600" y="4267200"/>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571500" indent="-571500">
              <a:buClr>
                <a:srgbClr val="FF0000"/>
              </a:buClr>
              <a:buFont typeface="Arial"/>
              <a:buChar char="•"/>
            </a:pPr>
            <a:r>
              <a:rPr lang="en-US" b="1" dirty="0" smtClean="0">
                <a:solidFill>
                  <a:schemeClr val="bg1"/>
                </a:solidFill>
                <a:latin typeface="Calibri"/>
                <a:cs typeface="Calibri"/>
              </a:rPr>
              <a:t>Used </a:t>
            </a:r>
            <a:r>
              <a:rPr lang="en-US" b="1" dirty="0">
                <a:solidFill>
                  <a:schemeClr val="bg1"/>
                </a:solidFill>
                <a:latin typeface="Calibri"/>
                <a:cs typeface="Calibri"/>
              </a:rPr>
              <a:t>religious parables to teach </a:t>
            </a:r>
            <a:r>
              <a:rPr lang="ja-JP" altLang="en-US" b="1" dirty="0">
                <a:solidFill>
                  <a:schemeClr val="bg1"/>
                </a:solidFill>
                <a:latin typeface="Calibri"/>
                <a:cs typeface="Calibri"/>
              </a:rPr>
              <a:t>“</a:t>
            </a:r>
            <a:r>
              <a:rPr lang="en-US" b="1" dirty="0" smtClean="0">
                <a:solidFill>
                  <a:schemeClr val="bg1"/>
                </a:solidFill>
                <a:latin typeface="Calibri"/>
                <a:cs typeface="Calibri"/>
              </a:rPr>
              <a:t>American values</a:t>
            </a:r>
            <a:r>
              <a:rPr lang="en-US" b="1" dirty="0">
                <a:solidFill>
                  <a:schemeClr val="bg1"/>
                </a:solidFill>
                <a:latin typeface="Calibri"/>
                <a:cs typeface="Calibri"/>
              </a:rPr>
              <a:t>.</a:t>
            </a:r>
            <a:r>
              <a:rPr lang="ja-JP" altLang="en-US" b="1" dirty="0">
                <a:solidFill>
                  <a:schemeClr val="bg1"/>
                </a:solidFill>
                <a:latin typeface="Calibri"/>
                <a:cs typeface="Calibri"/>
              </a:rPr>
              <a:t>”</a:t>
            </a:r>
            <a:endParaRPr lang="en-US" b="1" dirty="0">
              <a:solidFill>
                <a:schemeClr val="bg1"/>
              </a:solidFill>
              <a:latin typeface="Calibri"/>
              <a:cs typeface="Calibri"/>
            </a:endParaRPr>
          </a:p>
        </p:txBody>
      </p:sp>
      <p:sp>
        <p:nvSpPr>
          <p:cNvPr id="206853" name="Rectangle 5"/>
          <p:cNvSpPr>
            <a:spLocks noChangeArrowheads="1"/>
          </p:cNvSpPr>
          <p:nvPr/>
        </p:nvSpPr>
        <p:spPr bwMode="auto">
          <a:xfrm>
            <a:off x="228600" y="487680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571500" indent="-571500">
              <a:buClr>
                <a:srgbClr val="FF0000"/>
              </a:buClr>
              <a:buFont typeface="Arial"/>
              <a:buChar char="•"/>
            </a:pPr>
            <a:r>
              <a:rPr lang="en-US" b="1" dirty="0" smtClean="0">
                <a:solidFill>
                  <a:schemeClr val="bg1"/>
                </a:solidFill>
                <a:latin typeface="Calibri"/>
                <a:cs typeface="Calibri"/>
              </a:rPr>
              <a:t>Teach </a:t>
            </a:r>
            <a:r>
              <a:rPr lang="en-US" b="1" dirty="0">
                <a:solidFill>
                  <a:schemeClr val="bg1"/>
                </a:solidFill>
                <a:latin typeface="Calibri"/>
                <a:cs typeface="Calibri"/>
              </a:rPr>
              <a:t>middle class morality and respect for order.</a:t>
            </a:r>
          </a:p>
        </p:txBody>
      </p:sp>
      <p:sp>
        <p:nvSpPr>
          <p:cNvPr id="206854" name="Rectangle 6"/>
          <p:cNvSpPr>
            <a:spLocks noChangeArrowheads="1"/>
          </p:cNvSpPr>
          <p:nvPr/>
        </p:nvSpPr>
        <p:spPr bwMode="auto">
          <a:xfrm>
            <a:off x="228600" y="54864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571500" indent="-571500">
              <a:buClr>
                <a:srgbClr val="FF0000"/>
              </a:buClr>
              <a:buFont typeface="Arial"/>
              <a:buChar char="•"/>
            </a:pPr>
            <a:r>
              <a:rPr lang="en-US" b="1" dirty="0" smtClean="0">
                <a:solidFill>
                  <a:schemeClr val="bg1"/>
                </a:solidFill>
                <a:latin typeface="Calibri"/>
                <a:cs typeface="Calibri"/>
              </a:rPr>
              <a:t>Teach </a:t>
            </a:r>
            <a:r>
              <a:rPr lang="ja-JP" altLang="en-US" b="1" dirty="0">
                <a:solidFill>
                  <a:schemeClr val="bg1"/>
                </a:solidFill>
                <a:latin typeface="Calibri"/>
                <a:cs typeface="Calibri"/>
              </a:rPr>
              <a:t>“</a:t>
            </a:r>
            <a:r>
              <a:rPr lang="en-US" b="1" dirty="0">
                <a:solidFill>
                  <a:schemeClr val="bg1"/>
                </a:solidFill>
                <a:latin typeface="Calibri"/>
                <a:cs typeface="Calibri"/>
              </a:rPr>
              <a:t>3 </a:t>
            </a:r>
            <a:r>
              <a:rPr lang="en-US" b="1" dirty="0" err="1">
                <a:solidFill>
                  <a:schemeClr val="bg1"/>
                </a:solidFill>
                <a:latin typeface="Calibri"/>
                <a:cs typeface="Calibri"/>
              </a:rPr>
              <a:t>Rs</a:t>
            </a:r>
            <a:r>
              <a:rPr lang="ja-JP" altLang="en-US" b="1" dirty="0">
                <a:solidFill>
                  <a:schemeClr val="bg1"/>
                </a:solidFill>
                <a:latin typeface="Calibri"/>
                <a:cs typeface="Calibri"/>
              </a:rPr>
              <a:t>”</a:t>
            </a:r>
            <a:r>
              <a:rPr lang="en-US" b="1" dirty="0">
                <a:solidFill>
                  <a:schemeClr val="bg1"/>
                </a:solidFill>
                <a:latin typeface="Calibri"/>
                <a:cs typeface="Calibri"/>
              </a:rPr>
              <a:t> + </a:t>
            </a:r>
            <a:r>
              <a:rPr lang="ja-JP" altLang="en-US" b="1" dirty="0">
                <a:solidFill>
                  <a:schemeClr val="bg1"/>
                </a:solidFill>
                <a:latin typeface="Calibri"/>
                <a:cs typeface="Calibri"/>
              </a:rPr>
              <a:t>“</a:t>
            </a:r>
            <a:r>
              <a:rPr lang="en-US" b="1" dirty="0">
                <a:solidFill>
                  <a:schemeClr val="bg1"/>
                </a:solidFill>
                <a:latin typeface="Calibri"/>
                <a:cs typeface="Calibri"/>
              </a:rPr>
              <a:t>Protestant ethic</a:t>
            </a:r>
            <a:r>
              <a:rPr lang="ja-JP" altLang="en-US" b="1" dirty="0">
                <a:solidFill>
                  <a:schemeClr val="bg1"/>
                </a:solidFill>
                <a:latin typeface="Calibri"/>
                <a:cs typeface="Calibri"/>
              </a:rPr>
              <a:t>”</a:t>
            </a:r>
            <a:r>
              <a:rPr lang="en-US" b="1" dirty="0">
                <a:solidFill>
                  <a:schemeClr val="bg1"/>
                </a:solidFill>
                <a:latin typeface="Calibri"/>
                <a:cs typeface="Calibri"/>
              </a:rPr>
              <a:t> (frugality, </a:t>
            </a:r>
            <a:br>
              <a:rPr lang="en-US" b="1" dirty="0">
                <a:solidFill>
                  <a:schemeClr val="bg1"/>
                </a:solidFill>
                <a:latin typeface="Calibri"/>
                <a:cs typeface="Calibri"/>
              </a:rPr>
            </a:br>
            <a:r>
              <a:rPr lang="en-US" b="1" dirty="0">
                <a:solidFill>
                  <a:schemeClr val="bg1"/>
                </a:solidFill>
                <a:latin typeface="Calibri"/>
                <a:cs typeface="Calibri"/>
              </a:rPr>
              <a:t>   hard work, sobriety)</a:t>
            </a:r>
          </a:p>
        </p:txBody>
      </p:sp>
      <p:pic>
        <p:nvPicPr>
          <p:cNvPr id="206856" name="Picture 8" descr="McGuffey Read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52600"/>
            <a:ext cx="1571625" cy="228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6857" name="Picture 9" descr="McGuffey Reader-1"/>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1420" t="2856" r="4837" b="2856"/>
          <a:stretch>
            <a:fillRect/>
          </a:stretch>
        </p:blipFill>
        <p:spPr bwMode="auto">
          <a:xfrm>
            <a:off x="3962400" y="1143000"/>
            <a:ext cx="2032000" cy="304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6858" name="Picture 10" descr="McGuffey Reader-2"/>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785813" y="381000"/>
            <a:ext cx="2262187" cy="3733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858"/>
                                        </p:tgtEl>
                                        <p:attrNameLst>
                                          <p:attrName>style.visibility</p:attrName>
                                        </p:attrNameLst>
                                      </p:cBhvr>
                                      <p:to>
                                        <p:strVal val="visible"/>
                                      </p:to>
                                    </p:set>
                                    <p:animEffect transition="in" filter="fade">
                                      <p:cBhvr>
                                        <p:cTn id="7" dur="1000"/>
                                        <p:tgtEl>
                                          <p:spTgt spid="206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685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206856"/>
                                        </p:tgtEl>
                                        <p:attrNameLst>
                                          <p:attrName>style.visibility</p:attrName>
                                        </p:attrNameLst>
                                      </p:cBhvr>
                                      <p:to>
                                        <p:strVal val="visible"/>
                                      </p:to>
                                    </p:set>
                                    <p:animEffect transition="in" filter="box(out)">
                                      <p:cBhvr>
                                        <p:cTn id="16" dur="1000"/>
                                        <p:tgtEl>
                                          <p:spTgt spid="2068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68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68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p:bldP spid="2068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533400"/>
            <a:ext cx="7772400" cy="685800"/>
          </a:xfrm>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8195" name="Content Placeholder 2"/>
          <p:cNvSpPr>
            <a:spLocks noGrp="1"/>
          </p:cNvSpPr>
          <p:nvPr>
            <p:ph idx="1"/>
          </p:nvPr>
        </p:nvSpPr>
        <p:spPr>
          <a:xfrm>
            <a:off x="685800" y="1600200"/>
            <a:ext cx="7772400" cy="4495800"/>
          </a:xfrm>
        </p:spPr>
        <p:txBody>
          <a:bodyPr/>
          <a:lstStyle/>
          <a:p>
            <a:pPr lvl="1"/>
            <a:r>
              <a:rPr lang="en-US" dirty="0">
                <a:solidFill>
                  <a:srgbClr val="FFFFFF"/>
                </a:solidFill>
                <a:latin typeface="Calibri" charset="0"/>
                <a:ea typeface="MS PGothic" charset="0"/>
              </a:rPr>
              <a:t>Deism reflected continuing religious debate over free will and human salvation:</a:t>
            </a:r>
          </a:p>
          <a:p>
            <a:pPr lvl="2"/>
            <a:r>
              <a:rPr lang="en-US" dirty="0">
                <a:solidFill>
                  <a:srgbClr val="FFFFFF"/>
                </a:solidFill>
                <a:latin typeface="Calibri" charset="0"/>
                <a:ea typeface="MS PGothic" charset="0"/>
              </a:rPr>
              <a:t>Overtime, many Protestants downplayed Calvinist emphasis on predestination and human depravity</a:t>
            </a:r>
          </a:p>
          <a:p>
            <a:pPr lvl="2"/>
            <a:r>
              <a:rPr lang="en-US" dirty="0">
                <a:solidFill>
                  <a:srgbClr val="FFFFFF"/>
                </a:solidFill>
                <a:latin typeface="Calibri" charset="0"/>
                <a:ea typeface="MS PGothic" charset="0"/>
              </a:rPr>
              <a:t>Instead stressed essential goodness of human nature </a:t>
            </a:r>
          </a:p>
          <a:p>
            <a:pPr lvl="2"/>
            <a:r>
              <a:rPr lang="en-US" dirty="0">
                <a:solidFill>
                  <a:srgbClr val="FFFFFF"/>
                </a:solidFill>
                <a:latin typeface="Calibri" charset="0"/>
                <a:ea typeface="MS PGothic" charset="0"/>
              </a:rPr>
              <a:t>Proclaimed belief in free will and possibility of salvation through good works</a:t>
            </a:r>
          </a:p>
          <a:p>
            <a:pPr lvl="2"/>
            <a:r>
              <a:rPr lang="en-US" dirty="0">
                <a:solidFill>
                  <a:srgbClr val="FFFFFF"/>
                </a:solidFill>
                <a:latin typeface="Calibri" charset="0"/>
                <a:ea typeface="MS PGothic" charset="0"/>
              </a:rPr>
              <a:t>Pictured God not as stern Creator but as loving Father</a:t>
            </a:r>
          </a:p>
        </p:txBody>
      </p:sp>
    </p:spTree>
    <p:extLst>
      <p:ext uri="{BB962C8B-B14F-4D97-AF65-F5344CB8AC3E}">
        <p14:creationId xmlns:p14="http://schemas.microsoft.com/office/powerpoint/2010/main" val="22828901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533400"/>
            <a:ext cx="7772400" cy="609600"/>
          </a:xfrm>
        </p:spPr>
        <p:txBody>
          <a:bodyPr/>
          <a:lstStyle/>
          <a:p>
            <a:r>
              <a:rPr lang="en-US" dirty="0" smtClean="0">
                <a:solidFill>
                  <a:srgbClr val="F8F8F8"/>
                </a:solidFill>
                <a:latin typeface="Calibri" charset="0"/>
                <a:ea typeface="MS PGothic" charset="0"/>
              </a:rPr>
              <a:t>Educational Reform</a:t>
            </a:r>
            <a:endParaRPr lang="en-US" dirty="0">
              <a:solidFill>
                <a:srgbClr val="F8F8F8"/>
              </a:solidFill>
              <a:latin typeface="Calibri" charset="0"/>
              <a:ea typeface="MS PGothic" charset="0"/>
            </a:endParaRPr>
          </a:p>
        </p:txBody>
      </p:sp>
      <p:sp>
        <p:nvSpPr>
          <p:cNvPr id="45059" name="Content Placeholder 2"/>
          <p:cNvSpPr>
            <a:spLocks noGrp="1"/>
          </p:cNvSpPr>
          <p:nvPr>
            <p:ph idx="1"/>
          </p:nvPr>
        </p:nvSpPr>
        <p:spPr>
          <a:xfrm>
            <a:off x="533400" y="1600200"/>
            <a:ext cx="8153400" cy="4724400"/>
          </a:xfrm>
        </p:spPr>
        <p:txBody>
          <a:bodyPr/>
          <a:lstStyle/>
          <a:p>
            <a:r>
              <a:rPr lang="en-US" dirty="0">
                <a:solidFill>
                  <a:srgbClr val="F8F8F8"/>
                </a:solidFill>
                <a:latin typeface="Calibri" charset="0"/>
                <a:ea typeface="MS PGothic" charset="0"/>
              </a:rPr>
              <a:t>Higher education for women</a:t>
            </a:r>
            <a:r>
              <a:rPr lang="en-US" dirty="0" smtClean="0">
                <a:solidFill>
                  <a:srgbClr val="F8F8F8"/>
                </a:solidFill>
                <a:latin typeface="Calibri" charset="0"/>
                <a:ea typeface="MS PGothic" charset="0"/>
              </a:rPr>
              <a:t>:</a:t>
            </a:r>
          </a:p>
          <a:p>
            <a:pPr marL="0" indent="0">
              <a:buNone/>
            </a:pPr>
            <a:endParaRPr lang="en-US" dirty="0">
              <a:solidFill>
                <a:srgbClr val="F8F8F8"/>
              </a:solidFill>
              <a:latin typeface="Calibri" charset="0"/>
              <a:ea typeface="MS PGothic" charset="0"/>
            </a:endParaRPr>
          </a:p>
          <a:p>
            <a:pPr lvl="1"/>
            <a:r>
              <a:rPr lang="en-US" dirty="0">
                <a:solidFill>
                  <a:srgbClr val="F8F8F8"/>
                </a:solidFill>
                <a:latin typeface="Calibri" charset="0"/>
                <a:ea typeface="MS PGothic" charset="0"/>
              </a:rPr>
              <a:t>Frowned upon in early decades of </a:t>
            </a:r>
            <a:r>
              <a:rPr lang="en-US" dirty="0" smtClean="0">
                <a:solidFill>
                  <a:srgbClr val="F8F8F8"/>
                </a:solidFill>
                <a:latin typeface="Calibri" charset="0"/>
                <a:ea typeface="MS PGothic" charset="0"/>
              </a:rPr>
              <a:t>1800s</a:t>
            </a:r>
          </a:p>
          <a:p>
            <a:pPr marL="457200" lvl="1" indent="0">
              <a:buNone/>
            </a:pPr>
            <a:endParaRPr lang="en-US" dirty="0">
              <a:solidFill>
                <a:srgbClr val="F8F8F8"/>
              </a:solidFill>
              <a:latin typeface="Calibri" charset="0"/>
              <a:ea typeface="MS PGothic" charset="0"/>
            </a:endParaRPr>
          </a:p>
          <a:p>
            <a:pPr lvl="1"/>
            <a:r>
              <a:rPr lang="en-US" dirty="0">
                <a:solidFill>
                  <a:srgbClr val="F8F8F8"/>
                </a:solidFill>
                <a:latin typeface="Calibri" charset="0"/>
                <a:ea typeface="MS PGothic" charset="0"/>
              </a:rPr>
              <a:t>Women</a:t>
            </a:r>
            <a:r>
              <a:rPr lang="fr-FR" altLang="ja-JP" dirty="0">
                <a:solidFill>
                  <a:srgbClr val="F8F8F8"/>
                </a:solidFill>
                <a:latin typeface="Calibri" charset="0"/>
                <a:ea typeface="MS PGothic" charset="0"/>
              </a:rPr>
              <a:t>'</a:t>
            </a:r>
            <a:r>
              <a:rPr lang="en-US" dirty="0">
                <a:solidFill>
                  <a:srgbClr val="F8F8F8"/>
                </a:solidFill>
                <a:latin typeface="Calibri" charset="0"/>
                <a:ea typeface="MS PGothic" charset="0"/>
              </a:rPr>
              <a:t>s education was to be in the </a:t>
            </a:r>
            <a:r>
              <a:rPr lang="en-US" dirty="0" smtClean="0">
                <a:solidFill>
                  <a:srgbClr val="F8F8F8"/>
                </a:solidFill>
                <a:latin typeface="Calibri" charset="0"/>
                <a:ea typeface="MS PGothic" charset="0"/>
              </a:rPr>
              <a:t>home</a:t>
            </a:r>
          </a:p>
          <a:p>
            <a:pPr marL="457200" lvl="1" indent="0">
              <a:buNone/>
            </a:pPr>
            <a:endParaRPr lang="en-US" dirty="0">
              <a:solidFill>
                <a:srgbClr val="F8F8F8"/>
              </a:solidFill>
              <a:latin typeface="Calibri" charset="0"/>
              <a:ea typeface="MS PGothic" charset="0"/>
            </a:endParaRPr>
          </a:p>
          <a:p>
            <a:pPr lvl="1"/>
            <a:r>
              <a:rPr lang="en-US" dirty="0">
                <a:solidFill>
                  <a:srgbClr val="F8F8F8"/>
                </a:solidFill>
                <a:latin typeface="Calibri" charset="0"/>
                <a:ea typeface="MS PGothic" charset="0"/>
              </a:rPr>
              <a:t>Prejudices prevailed that too much learning injured brain, undermined health, and rendered a young lady unfit for </a:t>
            </a:r>
            <a:r>
              <a:rPr lang="en-US" dirty="0" smtClean="0">
                <a:solidFill>
                  <a:srgbClr val="F8F8F8"/>
                </a:solidFill>
                <a:latin typeface="Calibri" charset="0"/>
                <a:ea typeface="MS PGothic" charset="0"/>
              </a:rPr>
              <a:t>marriage</a:t>
            </a:r>
          </a:p>
        </p:txBody>
      </p:sp>
    </p:spTree>
    <p:extLst>
      <p:ext uri="{BB962C8B-B14F-4D97-AF65-F5344CB8AC3E}">
        <p14:creationId xmlns:p14="http://schemas.microsoft.com/office/powerpoint/2010/main" val="3973867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38200" y="2286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Women Educators</a:t>
            </a:r>
          </a:p>
        </p:txBody>
      </p:sp>
      <p:sp>
        <p:nvSpPr>
          <p:cNvPr id="207875" name="Rectangle 3"/>
          <p:cNvSpPr>
            <a:spLocks noChangeArrowheads="1"/>
          </p:cNvSpPr>
          <p:nvPr/>
        </p:nvSpPr>
        <p:spPr bwMode="auto">
          <a:xfrm>
            <a:off x="3048000" y="1262063"/>
            <a:ext cx="5257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2800" b="1" dirty="0">
                <a:solidFill>
                  <a:srgbClr val="FF0000"/>
                </a:solidFill>
                <a:latin typeface="Comic Sans MS" charset="0"/>
              </a:rPr>
              <a:t> </a:t>
            </a:r>
            <a:r>
              <a:rPr lang="en-US" sz="2600" b="1" dirty="0">
                <a:solidFill>
                  <a:srgbClr val="FF0000"/>
                </a:solidFill>
                <a:latin typeface="Comic Sans MS" charset="0"/>
              </a:rPr>
              <a:t>Troy, NY Female Seminary</a:t>
            </a:r>
          </a:p>
          <a:p>
            <a:pPr marL="457200" indent="-457200">
              <a:buClr>
                <a:srgbClr val="FF0000"/>
              </a:buClr>
              <a:buFont typeface="Arial"/>
              <a:buChar char="•"/>
            </a:pPr>
            <a:r>
              <a:rPr lang="en-US" sz="2600" b="1" dirty="0">
                <a:solidFill>
                  <a:schemeClr val="bg1"/>
                </a:solidFill>
                <a:latin typeface="Comic Sans MS" charset="0"/>
              </a:rPr>
              <a:t> curriculum:  math, physics, </a:t>
            </a:r>
            <a:br>
              <a:rPr lang="en-US" sz="2600" b="1" dirty="0">
                <a:solidFill>
                  <a:schemeClr val="bg1"/>
                </a:solidFill>
                <a:latin typeface="Comic Sans MS" charset="0"/>
              </a:rPr>
            </a:br>
            <a:r>
              <a:rPr lang="en-US" sz="2600" b="1" dirty="0">
                <a:solidFill>
                  <a:schemeClr val="bg1"/>
                </a:solidFill>
                <a:latin typeface="Comic Sans MS" charset="0"/>
              </a:rPr>
              <a:t>  history, geography.</a:t>
            </a:r>
          </a:p>
          <a:p>
            <a:pPr marL="457200" indent="-457200">
              <a:buClr>
                <a:srgbClr val="FF0000"/>
              </a:buClr>
              <a:buFont typeface="Arial"/>
              <a:buChar char="•"/>
            </a:pPr>
            <a:r>
              <a:rPr lang="en-US" sz="2600" b="1" dirty="0">
                <a:solidFill>
                  <a:schemeClr val="bg1"/>
                </a:solidFill>
                <a:latin typeface="Comic Sans MS" charset="0"/>
              </a:rPr>
              <a:t> train female teachers</a:t>
            </a:r>
          </a:p>
        </p:txBody>
      </p:sp>
      <p:sp>
        <p:nvSpPr>
          <p:cNvPr id="207877" name="Rectangle 5"/>
          <p:cNvSpPr>
            <a:spLocks noChangeArrowheads="1"/>
          </p:cNvSpPr>
          <p:nvPr/>
        </p:nvSpPr>
        <p:spPr bwMode="auto">
          <a:xfrm>
            <a:off x="755650" y="3794125"/>
            <a:ext cx="1874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2000" b="1">
                <a:solidFill>
                  <a:srgbClr val="FFFF00"/>
                </a:solidFill>
                <a:latin typeface="Comic Sans MS" charset="0"/>
              </a:rPr>
              <a:t>Emma Willard</a:t>
            </a:r>
            <a:br>
              <a:rPr lang="en-US" sz="2000" b="1">
                <a:solidFill>
                  <a:srgbClr val="FFFF00"/>
                </a:solidFill>
                <a:latin typeface="Comic Sans MS" charset="0"/>
              </a:rPr>
            </a:br>
            <a:r>
              <a:rPr lang="en-US" sz="2000" b="1">
                <a:solidFill>
                  <a:schemeClr val="bg1"/>
                </a:solidFill>
                <a:latin typeface="Comic Sans MS" charset="0"/>
              </a:rPr>
              <a:t>(1787-1870)</a:t>
            </a:r>
            <a:endParaRPr lang="en-US" sz="2000" b="1">
              <a:solidFill>
                <a:srgbClr val="FFFF00"/>
              </a:solidFill>
              <a:latin typeface="Comic Sans MS" charset="0"/>
              <a:cs typeface="Arial" charset="0"/>
            </a:endParaRPr>
          </a:p>
        </p:txBody>
      </p:sp>
      <p:pic>
        <p:nvPicPr>
          <p:cNvPr id="207878" name="Picture 6" descr="Mary Ly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5316" t="22858" r="26582" b="8571"/>
          <a:stretch>
            <a:fillRect/>
          </a:stretch>
        </p:blipFill>
        <p:spPr bwMode="auto">
          <a:xfrm>
            <a:off x="6621463" y="3298825"/>
            <a:ext cx="1912937" cy="2416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7879" name="Rectangle 7"/>
          <p:cNvSpPr>
            <a:spLocks noChangeArrowheads="1"/>
          </p:cNvSpPr>
          <p:nvPr/>
        </p:nvSpPr>
        <p:spPr bwMode="auto">
          <a:xfrm>
            <a:off x="6705600" y="5775325"/>
            <a:ext cx="1771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2000" b="1">
                <a:solidFill>
                  <a:srgbClr val="FFFF00"/>
                </a:solidFill>
                <a:latin typeface="Comic Sans MS" charset="0"/>
              </a:rPr>
              <a:t>Mary Lyons</a:t>
            </a:r>
            <a:br>
              <a:rPr lang="en-US" sz="2000" b="1">
                <a:solidFill>
                  <a:srgbClr val="FFFF00"/>
                </a:solidFill>
                <a:latin typeface="Comic Sans MS" charset="0"/>
              </a:rPr>
            </a:br>
            <a:r>
              <a:rPr lang="en-US" sz="2000" b="1">
                <a:solidFill>
                  <a:schemeClr val="bg1"/>
                </a:solidFill>
                <a:latin typeface="Comic Sans MS" charset="0"/>
              </a:rPr>
              <a:t>(1797-1849)</a:t>
            </a:r>
            <a:endParaRPr lang="en-US" sz="2000" b="1">
              <a:solidFill>
                <a:srgbClr val="FFFF00"/>
              </a:solidFill>
              <a:latin typeface="Comic Sans MS" charset="0"/>
              <a:cs typeface="Arial" charset="0"/>
            </a:endParaRPr>
          </a:p>
        </p:txBody>
      </p:sp>
      <p:sp>
        <p:nvSpPr>
          <p:cNvPr id="207880" name="Rectangle 8"/>
          <p:cNvSpPr>
            <a:spLocks noChangeArrowheads="1"/>
          </p:cNvSpPr>
          <p:nvPr/>
        </p:nvSpPr>
        <p:spPr bwMode="auto">
          <a:xfrm>
            <a:off x="228600" y="5011738"/>
            <a:ext cx="624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457200" indent="-457200">
              <a:buClr>
                <a:srgbClr val="FF0000"/>
              </a:buClr>
              <a:buFont typeface="Arial"/>
              <a:buChar char="•"/>
            </a:pPr>
            <a:r>
              <a:rPr lang="en-US" sz="2800" b="1" dirty="0">
                <a:solidFill>
                  <a:srgbClr val="FF0000"/>
                </a:solidFill>
                <a:latin typeface="Comic Sans MS" charset="0"/>
              </a:rPr>
              <a:t> </a:t>
            </a:r>
            <a:r>
              <a:rPr lang="en-US" sz="2600" b="1" dirty="0">
                <a:solidFill>
                  <a:schemeClr val="bg1"/>
                </a:solidFill>
                <a:latin typeface="Comic Sans MS" charset="0"/>
              </a:rPr>
              <a:t>1837 </a:t>
            </a:r>
            <a:r>
              <a:rPr lang="en-US" sz="2600" b="1" dirty="0">
                <a:solidFill>
                  <a:schemeClr val="bg1"/>
                </a:solidFill>
                <a:latin typeface="Comic Sans MS" charset="0"/>
                <a:sym typeface="Wingdings" charset="0"/>
              </a:rPr>
              <a:t> she established</a:t>
            </a:r>
            <a:br>
              <a:rPr lang="en-US" sz="2600" b="1" dirty="0">
                <a:solidFill>
                  <a:schemeClr val="bg1"/>
                </a:solidFill>
                <a:latin typeface="Comic Sans MS" charset="0"/>
                <a:sym typeface="Wingdings" charset="0"/>
              </a:rPr>
            </a:br>
            <a:r>
              <a:rPr lang="en-US" sz="2600" b="1" dirty="0">
                <a:solidFill>
                  <a:schemeClr val="bg1"/>
                </a:solidFill>
                <a:latin typeface="Comic Sans MS" charset="0"/>
                <a:sym typeface="Wingdings" charset="0"/>
              </a:rPr>
              <a:t>  </a:t>
            </a:r>
            <a:r>
              <a:rPr lang="en-US" sz="2600" b="1" dirty="0">
                <a:solidFill>
                  <a:srgbClr val="FF0000"/>
                </a:solidFill>
                <a:latin typeface="Comic Sans MS" charset="0"/>
                <a:sym typeface="Wingdings" charset="0"/>
              </a:rPr>
              <a:t>Mt. Holyoke</a:t>
            </a:r>
            <a:r>
              <a:rPr lang="en-US" sz="2600" b="1" dirty="0">
                <a:solidFill>
                  <a:schemeClr val="bg1"/>
                </a:solidFill>
                <a:latin typeface="Comic Sans MS" charset="0"/>
                <a:sym typeface="Wingdings" charset="0"/>
              </a:rPr>
              <a:t> [So. Hadley, MA] </a:t>
            </a:r>
            <a:br>
              <a:rPr lang="en-US" sz="2600" b="1" dirty="0">
                <a:solidFill>
                  <a:schemeClr val="bg1"/>
                </a:solidFill>
                <a:latin typeface="Comic Sans MS" charset="0"/>
                <a:sym typeface="Wingdings" charset="0"/>
              </a:rPr>
            </a:br>
            <a:r>
              <a:rPr lang="en-US" sz="2600" b="1" dirty="0">
                <a:solidFill>
                  <a:schemeClr val="bg1"/>
                </a:solidFill>
                <a:latin typeface="Comic Sans MS" charset="0"/>
                <a:sym typeface="Wingdings" charset="0"/>
              </a:rPr>
              <a:t>  as the first college for women.</a:t>
            </a:r>
            <a:endParaRPr lang="en-US" sz="2600" b="1" dirty="0">
              <a:solidFill>
                <a:schemeClr val="bg1"/>
              </a:solidFill>
              <a:latin typeface="Comic Sans MS" charset="0"/>
            </a:endParaRPr>
          </a:p>
        </p:txBody>
      </p:sp>
      <p:pic>
        <p:nvPicPr>
          <p:cNvPr id="41992" name="Picture 9" descr="Emma Willard"/>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t="2887" r="6000" b="16743"/>
          <a:stretch>
            <a:fillRect/>
          </a:stretch>
        </p:blipFill>
        <p:spPr bwMode="auto">
          <a:xfrm>
            <a:off x="644525" y="1143000"/>
            <a:ext cx="2098675" cy="259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fade">
                                      <p:cBhvr>
                                        <p:cTn id="7" dur="500"/>
                                        <p:tgtEl>
                                          <p:spTgt spid="207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875"/>
                                        </p:tgtEl>
                                        <p:attrNameLst>
                                          <p:attrName>style.visibility</p:attrName>
                                        </p:attrNameLst>
                                      </p:cBhvr>
                                      <p:to>
                                        <p:strVal val="visible"/>
                                      </p:to>
                                    </p:set>
                                    <p:animEffect transition="in" filter="fade">
                                      <p:cBhvr>
                                        <p:cTn id="12" dur="500"/>
                                        <p:tgtEl>
                                          <p:spTgt spid="207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7878"/>
                                        </p:tgtEl>
                                        <p:attrNameLst>
                                          <p:attrName>style.visibility</p:attrName>
                                        </p:attrNameLst>
                                      </p:cBhvr>
                                      <p:to>
                                        <p:strVal val="visible"/>
                                      </p:to>
                                    </p:set>
                                    <p:animEffect transition="in" filter="fade">
                                      <p:cBhvr>
                                        <p:cTn id="17" dur="500"/>
                                        <p:tgtEl>
                                          <p:spTgt spid="20787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7879"/>
                                        </p:tgtEl>
                                        <p:attrNameLst>
                                          <p:attrName>style.visibility</p:attrName>
                                        </p:attrNameLst>
                                      </p:cBhvr>
                                      <p:to>
                                        <p:strVal val="visible"/>
                                      </p:to>
                                    </p:set>
                                    <p:animEffect transition="in" filter="fade">
                                      <p:cBhvr>
                                        <p:cTn id="20" dur="500"/>
                                        <p:tgtEl>
                                          <p:spTgt spid="2078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7880"/>
                                        </p:tgtEl>
                                        <p:attrNameLst>
                                          <p:attrName>style.visibility</p:attrName>
                                        </p:attrNameLst>
                                      </p:cBhvr>
                                      <p:to>
                                        <p:strVal val="visible"/>
                                      </p:to>
                                    </p:set>
                                    <p:animEffect transition="in" filter="fade">
                                      <p:cBhvr>
                                        <p:cTn id="25" dur="500"/>
                                        <p:tgtEl>
                                          <p:spTgt spid="20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7" grpId="0"/>
      <p:bldP spid="207879" grpId="0"/>
      <p:bldP spid="20788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38200" y="2286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600" dirty="0">
                <a:solidFill>
                  <a:srgbClr val="CCECFF"/>
                </a:solidFill>
                <a:latin typeface="BlackChancery" pitchFamily="2" charset="0"/>
                <a:ea typeface="+mn-ea"/>
              </a:rPr>
              <a:t>A Female Seminary</a:t>
            </a:r>
          </a:p>
        </p:txBody>
      </p:sp>
      <p:pic>
        <p:nvPicPr>
          <p:cNvPr id="9" name="Picture 4" descr="C:\Documents and Settings\Bill\Desktop\carnes\Carnes_JPG\IMAGES-FINAL_M10\AAJJMJI0.jpg"/>
          <p:cNvPicPr>
            <a:picLocks noChangeAspect="1" noChangeArrowheads="1"/>
          </p:cNvPicPr>
          <p:nvPr/>
        </p:nvPicPr>
        <p:blipFill>
          <a:blip r:embed="rId3">
            <a:lum contrast="10000"/>
          </a:blip>
          <a:srcRect/>
          <a:stretch>
            <a:fillRect/>
          </a:stretch>
        </p:blipFill>
        <p:spPr bwMode="auto">
          <a:xfrm>
            <a:off x="881063" y="1066800"/>
            <a:ext cx="7348537" cy="5494338"/>
          </a:xfrm>
          <a:prstGeom prst="rect">
            <a:avLst/>
          </a:prstGeom>
          <a:noFill/>
          <a:ln w="9525">
            <a:solidFill>
              <a:schemeClr val="accent2">
                <a:lumMod val="60000"/>
                <a:lumOff val="40000"/>
              </a:schemeClr>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228600" y="228600"/>
            <a:ext cx="8382000" cy="830997"/>
          </a:xfrm>
          <a:prstGeom prst="rect">
            <a:avLst/>
          </a:prstGeom>
          <a:noFill/>
          <a:ln w="9525">
            <a:noFill/>
            <a:miter lim="800000"/>
            <a:headEnd/>
            <a:tailEnd/>
          </a:ln>
          <a:effectLst>
            <a:outerShdw dist="35921" dir="2700000" algn="ctr" rotWithShape="0">
              <a:schemeClr val="tx1"/>
            </a:outerShdw>
          </a:effectLst>
        </p:spPr>
        <p:txBody>
          <a:bodyPr wrap="squar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b="1" dirty="0">
                <a:solidFill>
                  <a:srgbClr val="FFFF00"/>
                </a:solidFill>
                <a:latin typeface="BlackChancery" charset="0"/>
              </a:rPr>
              <a:t>7.</a:t>
            </a:r>
            <a:r>
              <a:rPr lang="en-US" sz="4800" b="1" dirty="0">
                <a:solidFill>
                  <a:schemeClr val="bg1"/>
                </a:solidFill>
                <a:latin typeface="BlackChancery" charset="0"/>
              </a:rPr>
              <a:t>  </a:t>
            </a:r>
            <a:r>
              <a:rPr lang="ja-JP" altLang="en-US" sz="4400" dirty="0">
                <a:solidFill>
                  <a:srgbClr val="CCECFF"/>
                </a:solidFill>
                <a:latin typeface="BlackChancery" charset="0"/>
              </a:rPr>
              <a:t>“</a:t>
            </a:r>
            <a:r>
              <a:rPr lang="en-US" sz="4400" dirty="0">
                <a:solidFill>
                  <a:srgbClr val="CCECFF"/>
                </a:solidFill>
                <a:latin typeface="BlackChancery" charset="0"/>
              </a:rPr>
              <a:t>Separate Spheres</a:t>
            </a:r>
            <a:r>
              <a:rPr lang="ja-JP" altLang="en-US" sz="4400" dirty="0">
                <a:solidFill>
                  <a:srgbClr val="CCECFF"/>
                </a:solidFill>
                <a:latin typeface="BlackChancery" charset="0"/>
              </a:rPr>
              <a:t>”</a:t>
            </a:r>
            <a:r>
              <a:rPr lang="en-US" sz="4400" dirty="0">
                <a:solidFill>
                  <a:srgbClr val="CCECFF"/>
                </a:solidFill>
                <a:latin typeface="BlackChancery" charset="0"/>
              </a:rPr>
              <a:t> Concept</a:t>
            </a:r>
          </a:p>
        </p:txBody>
      </p:sp>
      <p:sp>
        <p:nvSpPr>
          <p:cNvPr id="44035" name="Rectangle 3"/>
          <p:cNvSpPr>
            <a:spLocks noChangeArrowheads="1"/>
          </p:cNvSpPr>
          <p:nvPr/>
        </p:nvSpPr>
        <p:spPr bwMode="auto">
          <a:xfrm>
            <a:off x="1447800" y="14478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ja-JP" altLang="en-US" sz="4000" b="1" dirty="0">
                <a:solidFill>
                  <a:srgbClr val="FF0000"/>
                </a:solidFill>
                <a:latin typeface="Comic Sans MS" charset="0"/>
              </a:rPr>
              <a:t>“</a:t>
            </a:r>
            <a:r>
              <a:rPr lang="en-US" sz="4000" b="1" dirty="0">
                <a:solidFill>
                  <a:srgbClr val="FF0000"/>
                </a:solidFill>
                <a:latin typeface="Comic Sans MS" charset="0"/>
              </a:rPr>
              <a:t>Cult of Domesticity</a:t>
            </a:r>
            <a:r>
              <a:rPr lang="ja-JP" altLang="en-US" sz="4000" b="1" dirty="0">
                <a:solidFill>
                  <a:srgbClr val="FF0000"/>
                </a:solidFill>
                <a:latin typeface="Comic Sans MS" charset="0"/>
              </a:rPr>
              <a:t>”</a:t>
            </a:r>
            <a:endParaRPr lang="en-US" sz="3600" b="1" dirty="0">
              <a:solidFill>
                <a:srgbClr val="FF0000"/>
              </a:solidFill>
              <a:latin typeface="Comic Sans MS" charset="0"/>
            </a:endParaRPr>
          </a:p>
        </p:txBody>
      </p:sp>
      <p:sp>
        <p:nvSpPr>
          <p:cNvPr id="44036" name="Rectangle 4"/>
          <p:cNvSpPr>
            <a:spLocks noChangeArrowheads="1"/>
          </p:cNvSpPr>
          <p:nvPr/>
        </p:nvSpPr>
        <p:spPr bwMode="auto">
          <a:xfrm>
            <a:off x="381000" y="2209800"/>
            <a:ext cx="8077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2600" b="1" dirty="0">
                <a:solidFill>
                  <a:schemeClr val="bg1"/>
                </a:solidFill>
                <a:latin typeface="Comic Sans MS" charset="0"/>
              </a:rPr>
              <a:t>A woman</a:t>
            </a:r>
            <a:r>
              <a:rPr lang="ja-JP" altLang="en-US" sz="2600" b="1" dirty="0">
                <a:solidFill>
                  <a:schemeClr val="bg1"/>
                </a:solidFill>
                <a:latin typeface="Comic Sans MS" charset="0"/>
              </a:rPr>
              <a:t>’</a:t>
            </a:r>
            <a:r>
              <a:rPr lang="en-US" sz="2600" b="1" dirty="0">
                <a:solidFill>
                  <a:schemeClr val="bg1"/>
                </a:solidFill>
                <a:latin typeface="Comic Sans MS" charset="0"/>
              </a:rPr>
              <a:t>s </a:t>
            </a:r>
            <a:r>
              <a:rPr lang="ja-JP" altLang="en-US" sz="2600" b="1" dirty="0">
                <a:solidFill>
                  <a:schemeClr val="bg1"/>
                </a:solidFill>
                <a:latin typeface="Comic Sans MS" charset="0"/>
              </a:rPr>
              <a:t>“</a:t>
            </a:r>
            <a:r>
              <a:rPr lang="en-US" sz="2600" b="1" dirty="0">
                <a:solidFill>
                  <a:schemeClr val="bg1"/>
                </a:solidFill>
                <a:latin typeface="Comic Sans MS" charset="0"/>
              </a:rPr>
              <a:t>sphere</a:t>
            </a:r>
            <a:r>
              <a:rPr lang="ja-JP" altLang="en-US" sz="2600" b="1" dirty="0">
                <a:solidFill>
                  <a:schemeClr val="bg1"/>
                </a:solidFill>
                <a:latin typeface="Comic Sans MS" charset="0"/>
              </a:rPr>
              <a:t>”</a:t>
            </a:r>
            <a:r>
              <a:rPr lang="en-US" sz="2600" b="1" dirty="0">
                <a:solidFill>
                  <a:schemeClr val="bg1"/>
                </a:solidFill>
                <a:latin typeface="Comic Sans MS" charset="0"/>
              </a:rPr>
              <a:t> was in the home (it was </a:t>
            </a:r>
            <a:r>
              <a:rPr lang="en-US" sz="2600" b="1" dirty="0" smtClean="0">
                <a:solidFill>
                  <a:schemeClr val="bg1"/>
                </a:solidFill>
                <a:latin typeface="Comic Sans MS" charset="0"/>
              </a:rPr>
              <a:t>a refuge </a:t>
            </a:r>
            <a:r>
              <a:rPr lang="en-US" sz="2600" b="1" dirty="0">
                <a:solidFill>
                  <a:schemeClr val="bg1"/>
                </a:solidFill>
                <a:latin typeface="Comic Sans MS" charset="0"/>
              </a:rPr>
              <a:t>from the cruel world outside).</a:t>
            </a:r>
          </a:p>
          <a:p>
            <a:pPr marL="457200" indent="-457200">
              <a:buClr>
                <a:srgbClr val="FF0000"/>
              </a:buClr>
              <a:buFont typeface="Arial"/>
              <a:buChar char="•"/>
            </a:pPr>
            <a:r>
              <a:rPr lang="en-US" sz="2600" b="1" dirty="0">
                <a:solidFill>
                  <a:schemeClr val="bg1"/>
                </a:solidFill>
                <a:latin typeface="Comic Sans MS" charset="0"/>
              </a:rPr>
              <a:t>Her role was to </a:t>
            </a:r>
            <a:r>
              <a:rPr lang="ja-JP" altLang="en-US" sz="2600" b="1" dirty="0">
                <a:solidFill>
                  <a:schemeClr val="bg1"/>
                </a:solidFill>
                <a:latin typeface="Comic Sans MS" charset="0"/>
              </a:rPr>
              <a:t>“</a:t>
            </a:r>
            <a:r>
              <a:rPr lang="en-US" sz="2600" b="1" dirty="0">
                <a:solidFill>
                  <a:schemeClr val="bg1"/>
                </a:solidFill>
                <a:latin typeface="Comic Sans MS" charset="0"/>
              </a:rPr>
              <a:t>civilize</a:t>
            </a:r>
            <a:r>
              <a:rPr lang="ja-JP" altLang="en-US" sz="2600" b="1" dirty="0">
                <a:solidFill>
                  <a:schemeClr val="bg1"/>
                </a:solidFill>
                <a:latin typeface="Comic Sans MS" charset="0"/>
              </a:rPr>
              <a:t>”</a:t>
            </a:r>
            <a:r>
              <a:rPr lang="en-US" sz="2600" b="1" dirty="0">
                <a:solidFill>
                  <a:schemeClr val="bg1"/>
                </a:solidFill>
                <a:latin typeface="Comic Sans MS" charset="0"/>
              </a:rPr>
              <a:t> her husband and</a:t>
            </a:r>
            <a:br>
              <a:rPr lang="en-US" sz="2600" b="1" dirty="0">
                <a:solidFill>
                  <a:schemeClr val="bg1"/>
                </a:solidFill>
                <a:latin typeface="Comic Sans MS" charset="0"/>
              </a:rPr>
            </a:br>
            <a:r>
              <a:rPr lang="en-US" sz="2600" b="1" dirty="0">
                <a:solidFill>
                  <a:schemeClr val="bg1"/>
                </a:solidFill>
                <a:latin typeface="Comic Sans MS" charset="0"/>
              </a:rPr>
              <a:t>family.</a:t>
            </a:r>
          </a:p>
        </p:txBody>
      </p:sp>
      <p:sp>
        <p:nvSpPr>
          <p:cNvPr id="44037" name="Line 5"/>
          <p:cNvSpPr>
            <a:spLocks noChangeShapeType="1"/>
          </p:cNvSpPr>
          <p:nvPr/>
        </p:nvSpPr>
        <p:spPr bwMode="auto">
          <a:xfrm>
            <a:off x="4648200" y="1066800"/>
            <a:ext cx="0" cy="533400"/>
          </a:xfrm>
          <a:prstGeom prst="line">
            <a:avLst/>
          </a:prstGeom>
          <a:noFill/>
          <a:ln w="38100">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8" name="Rectangle 6"/>
          <p:cNvSpPr>
            <a:spLocks noChangeArrowheads="1"/>
          </p:cNvSpPr>
          <p:nvPr/>
        </p:nvSpPr>
        <p:spPr bwMode="auto">
          <a:xfrm>
            <a:off x="381000" y="4038600"/>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2600" b="1" i="1" dirty="0">
                <a:solidFill>
                  <a:schemeClr val="bg1"/>
                </a:solidFill>
                <a:latin typeface="Comic Sans MS" charset="0"/>
              </a:rPr>
              <a:t> </a:t>
            </a:r>
            <a:r>
              <a:rPr lang="en-US" sz="2600" b="1" dirty="0">
                <a:solidFill>
                  <a:schemeClr val="bg1"/>
                </a:solidFill>
                <a:latin typeface="Comic Sans MS" charset="0"/>
              </a:rPr>
              <a:t>An 1830s MA minister:</a:t>
            </a:r>
          </a:p>
        </p:txBody>
      </p:sp>
      <p:sp>
        <p:nvSpPr>
          <p:cNvPr id="188423" name="Rectangle 7"/>
          <p:cNvSpPr>
            <a:spLocks noChangeArrowheads="1"/>
          </p:cNvSpPr>
          <p:nvPr/>
        </p:nvSpPr>
        <p:spPr bwMode="auto">
          <a:xfrm>
            <a:off x="685800" y="4495800"/>
            <a:ext cx="81534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0000"/>
              </a:buClr>
              <a:buFont typeface="PressWriter Symbols" charset="0"/>
              <a:buNone/>
            </a:pPr>
            <a:r>
              <a:rPr lang="en-US" sz="2500" b="1" i="1">
                <a:solidFill>
                  <a:srgbClr val="FFFF00"/>
                </a:solidFill>
                <a:latin typeface="Comic Sans MS" charset="0"/>
              </a:rPr>
              <a:t>The power of woman is her dependence.  A woman who gives up that dependence on man to become a reformer yields the power God has given her for her protection, and her character becomes unnatural!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188423">
                                            <p:txEl>
                                              <p:pRg st="0" end="0"/>
                                            </p:txEl>
                                          </p:spTgt>
                                        </p:tgtEl>
                                        <p:attrNameLst>
                                          <p:attrName>style.visibility</p:attrName>
                                        </p:attrNameLst>
                                      </p:cBhvr>
                                      <p:to>
                                        <p:strVal val="visible"/>
                                      </p:to>
                                    </p:set>
                                    <p:animEffect transition="in" filter="wipe(left)">
                                      <p:cBhvr>
                                        <p:cTn id="7" dur="500"/>
                                        <p:tgtEl>
                                          <p:spTgt spid="1884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762000" y="304800"/>
            <a:ext cx="7772400" cy="9144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400" b="1">
                <a:solidFill>
                  <a:srgbClr val="CCECFF"/>
                </a:solidFill>
                <a:latin typeface="BlackChancery" pitchFamily="2" charset="0"/>
                <a:ea typeface="+mn-ea"/>
              </a:rPr>
              <a:t>Early 19c Women</a:t>
            </a:r>
          </a:p>
        </p:txBody>
      </p:sp>
      <p:sp>
        <p:nvSpPr>
          <p:cNvPr id="189443" name="Rectangle 3"/>
          <p:cNvSpPr>
            <a:spLocks noChangeArrowheads="1"/>
          </p:cNvSpPr>
          <p:nvPr/>
        </p:nvSpPr>
        <p:spPr bwMode="auto">
          <a:xfrm>
            <a:off x="228600" y="1352550"/>
            <a:ext cx="8686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633413" indent="-633413">
              <a:buClr>
                <a:srgbClr val="FF0000"/>
              </a:buClr>
              <a:buFontTx/>
              <a:buAutoNum type="arabicPeriod"/>
            </a:pPr>
            <a:r>
              <a:rPr lang="en-US" sz="3000" b="1" dirty="0">
                <a:solidFill>
                  <a:schemeClr val="bg1"/>
                </a:solidFill>
                <a:latin typeface="Calibri"/>
                <a:cs typeface="Calibri"/>
              </a:rPr>
              <a:t>Unable to vote.</a:t>
            </a:r>
          </a:p>
          <a:p>
            <a:pPr marL="633413" indent="-633413">
              <a:buClr>
                <a:srgbClr val="FF0000"/>
              </a:buClr>
              <a:buFontTx/>
              <a:buAutoNum type="arabicPeriod"/>
            </a:pPr>
            <a:r>
              <a:rPr lang="en-US" sz="3000" b="1" dirty="0">
                <a:solidFill>
                  <a:schemeClr val="bg1"/>
                </a:solidFill>
                <a:latin typeface="Calibri"/>
                <a:cs typeface="Calibri"/>
              </a:rPr>
              <a:t>Legal status of a minor.</a:t>
            </a:r>
          </a:p>
          <a:p>
            <a:pPr marL="633413" indent="-633413">
              <a:buClr>
                <a:srgbClr val="FF0000"/>
              </a:buClr>
              <a:buFontTx/>
              <a:buAutoNum type="arabicPeriod"/>
            </a:pPr>
            <a:r>
              <a:rPr lang="en-US" sz="3000" b="1" dirty="0">
                <a:solidFill>
                  <a:schemeClr val="bg1"/>
                </a:solidFill>
                <a:latin typeface="Calibri"/>
                <a:cs typeface="Calibri"/>
              </a:rPr>
              <a:t>Single </a:t>
            </a:r>
            <a:r>
              <a:rPr lang="en-US" sz="3000" b="1" dirty="0">
                <a:solidFill>
                  <a:schemeClr val="bg1"/>
                </a:solidFill>
                <a:latin typeface="Calibri"/>
                <a:cs typeface="Calibri"/>
                <a:sym typeface="Wingdings" charset="0"/>
              </a:rPr>
              <a:t></a:t>
            </a:r>
            <a:r>
              <a:rPr lang="en-US" sz="3000" b="1" dirty="0">
                <a:solidFill>
                  <a:schemeClr val="bg1"/>
                </a:solidFill>
                <a:latin typeface="Calibri"/>
                <a:cs typeface="Calibri"/>
              </a:rPr>
              <a:t> could own her own</a:t>
            </a:r>
            <a:br>
              <a:rPr lang="en-US" sz="3000" b="1" dirty="0">
                <a:solidFill>
                  <a:schemeClr val="bg1"/>
                </a:solidFill>
                <a:latin typeface="Calibri"/>
                <a:cs typeface="Calibri"/>
              </a:rPr>
            </a:br>
            <a:r>
              <a:rPr lang="en-US" sz="3000" b="1" dirty="0">
                <a:solidFill>
                  <a:schemeClr val="bg1"/>
                </a:solidFill>
                <a:latin typeface="Calibri"/>
                <a:cs typeface="Calibri"/>
              </a:rPr>
              <a:t>           property.</a:t>
            </a:r>
          </a:p>
          <a:p>
            <a:pPr marL="633413" indent="-633413">
              <a:buClr>
                <a:srgbClr val="FF0000"/>
              </a:buClr>
              <a:buFontTx/>
              <a:buAutoNum type="arabicPeriod"/>
            </a:pPr>
            <a:r>
              <a:rPr lang="en-US" sz="3000" b="1" dirty="0">
                <a:solidFill>
                  <a:schemeClr val="bg1"/>
                </a:solidFill>
                <a:latin typeface="Calibri"/>
                <a:cs typeface="Calibri"/>
              </a:rPr>
              <a:t>Married </a:t>
            </a:r>
            <a:r>
              <a:rPr lang="en-US" sz="3000" b="1" dirty="0">
                <a:solidFill>
                  <a:schemeClr val="bg1"/>
                </a:solidFill>
                <a:latin typeface="Calibri"/>
                <a:cs typeface="Calibri"/>
                <a:sym typeface="Wingdings" charset="0"/>
              </a:rPr>
              <a:t></a:t>
            </a:r>
            <a:r>
              <a:rPr lang="en-US" sz="3000" b="1" dirty="0">
                <a:solidFill>
                  <a:schemeClr val="bg1"/>
                </a:solidFill>
                <a:latin typeface="Calibri"/>
                <a:cs typeface="Calibri"/>
              </a:rPr>
              <a:t> no control over her</a:t>
            </a:r>
            <a:br>
              <a:rPr lang="en-US" sz="3000" b="1" dirty="0">
                <a:solidFill>
                  <a:schemeClr val="bg1"/>
                </a:solidFill>
                <a:latin typeface="Calibri"/>
                <a:cs typeface="Calibri"/>
              </a:rPr>
            </a:br>
            <a:r>
              <a:rPr lang="en-US" sz="3000" b="1" dirty="0">
                <a:solidFill>
                  <a:schemeClr val="bg1"/>
                </a:solidFill>
                <a:latin typeface="Calibri"/>
                <a:cs typeface="Calibri"/>
              </a:rPr>
              <a:t>property or her children.</a:t>
            </a:r>
          </a:p>
          <a:p>
            <a:pPr marL="633413" indent="-633413">
              <a:buClr>
                <a:srgbClr val="FF0000"/>
              </a:buClr>
              <a:buFontTx/>
              <a:buAutoNum type="arabicPeriod"/>
            </a:pPr>
            <a:r>
              <a:rPr lang="en-US" sz="3000" b="1" dirty="0">
                <a:solidFill>
                  <a:schemeClr val="bg1"/>
                </a:solidFill>
                <a:latin typeface="Calibri"/>
                <a:cs typeface="Calibri"/>
              </a:rPr>
              <a:t>Could not initiate divorce.</a:t>
            </a:r>
          </a:p>
          <a:p>
            <a:pPr marL="633413" indent="-633413">
              <a:buClr>
                <a:srgbClr val="FF0000"/>
              </a:buClr>
              <a:buFontTx/>
              <a:buAutoNum type="arabicPeriod"/>
            </a:pPr>
            <a:r>
              <a:rPr lang="en-US" sz="3000" b="1" dirty="0" smtClean="0">
                <a:solidFill>
                  <a:schemeClr val="bg1"/>
                </a:solidFill>
                <a:latin typeface="Calibri"/>
                <a:cs typeface="Calibri"/>
              </a:rPr>
              <a:t>Couldn’t </a:t>
            </a:r>
            <a:r>
              <a:rPr lang="en-US" sz="3000" b="1" dirty="0">
                <a:solidFill>
                  <a:schemeClr val="bg1"/>
                </a:solidFill>
                <a:latin typeface="Calibri"/>
                <a:cs typeface="Calibri"/>
              </a:rPr>
              <a:t>make wills, sign a contract, or bring suit in court without her husband</a:t>
            </a:r>
            <a:r>
              <a:rPr lang="ja-JP" altLang="en-US" sz="3000" b="1" dirty="0">
                <a:solidFill>
                  <a:schemeClr val="bg1"/>
                </a:solidFill>
                <a:latin typeface="Calibri"/>
                <a:cs typeface="Calibri"/>
              </a:rPr>
              <a:t>’</a:t>
            </a:r>
            <a:r>
              <a:rPr lang="en-US" sz="3000" b="1" dirty="0">
                <a:solidFill>
                  <a:schemeClr val="bg1"/>
                </a:solidFill>
                <a:latin typeface="Calibri"/>
                <a:cs typeface="Calibri"/>
              </a:rPr>
              <a:t>s permission.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9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762000" y="304800"/>
            <a:ext cx="7772400" cy="14319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b="1">
                <a:solidFill>
                  <a:srgbClr val="CCECFF"/>
                </a:solidFill>
                <a:latin typeface="BlackChancery" pitchFamily="2" charset="0"/>
                <a:ea typeface="+mn-ea"/>
              </a:rPr>
              <a:t>What It Would Be Like If Ladies Had Their Own Way!</a:t>
            </a:r>
          </a:p>
        </p:txBody>
      </p:sp>
      <p:pic>
        <p:nvPicPr>
          <p:cNvPr id="46083" name="Picture 4" descr="EarlyFeminism"/>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934" t="1875" r="27103" b="4338"/>
          <a:stretch>
            <a:fillRect/>
          </a:stretch>
        </p:blipFill>
        <p:spPr bwMode="auto">
          <a:xfrm>
            <a:off x="1295400" y="1981200"/>
            <a:ext cx="6629400" cy="4305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762000" y="304800"/>
            <a:ext cx="7772400" cy="70788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000" b="1" dirty="0">
                <a:solidFill>
                  <a:srgbClr val="CCECFF"/>
                </a:solidFill>
                <a:latin typeface="BlackChancery" pitchFamily="2" charset="0"/>
                <a:ea typeface="+mn-ea"/>
              </a:rPr>
              <a:t>Cult of Domesticity = Slavery</a:t>
            </a:r>
          </a:p>
        </p:txBody>
      </p:sp>
      <p:sp>
        <p:nvSpPr>
          <p:cNvPr id="47107" name="Text Box 3"/>
          <p:cNvSpPr txBox="1">
            <a:spLocks noChangeArrowheads="1"/>
          </p:cNvSpPr>
          <p:nvPr/>
        </p:nvSpPr>
        <p:spPr bwMode="auto">
          <a:xfrm>
            <a:off x="838200" y="1295400"/>
            <a:ext cx="723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latin typeface="Comic Sans MS" charset="0"/>
              </a:rPr>
              <a:t>The 2</a:t>
            </a:r>
            <a:r>
              <a:rPr lang="en-US" sz="2800" b="1" baseline="30000">
                <a:solidFill>
                  <a:schemeClr val="bg1"/>
                </a:solidFill>
                <a:latin typeface="Comic Sans MS" charset="0"/>
              </a:rPr>
              <a:t>nd</a:t>
            </a:r>
            <a:r>
              <a:rPr lang="en-US" sz="2800" b="1">
                <a:solidFill>
                  <a:schemeClr val="bg1"/>
                </a:solidFill>
                <a:latin typeface="Comic Sans MS" charset="0"/>
              </a:rPr>
              <a:t> Great Awakening inspired women to improve society.</a:t>
            </a:r>
          </a:p>
        </p:txBody>
      </p:sp>
      <p:sp>
        <p:nvSpPr>
          <p:cNvPr id="190469" name="Rectangle 5"/>
          <p:cNvSpPr>
            <a:spLocks noChangeArrowheads="1"/>
          </p:cNvSpPr>
          <p:nvPr/>
        </p:nvSpPr>
        <p:spPr bwMode="auto">
          <a:xfrm>
            <a:off x="457200" y="5324475"/>
            <a:ext cx="214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000" b="1">
                <a:solidFill>
                  <a:srgbClr val="FFFF00"/>
                </a:solidFill>
                <a:latin typeface="Comic Sans MS" charset="0"/>
              </a:rPr>
              <a:t>Angelina Grimk</a:t>
            </a:r>
            <a:r>
              <a:rPr lang="en-US" sz="2000" b="1">
                <a:solidFill>
                  <a:srgbClr val="FFFF00"/>
                </a:solidFill>
                <a:latin typeface="Comic Sans MS" charset="0"/>
                <a:cs typeface="Arial" charset="0"/>
              </a:rPr>
              <a:t>é</a:t>
            </a:r>
          </a:p>
        </p:txBody>
      </p:sp>
      <p:pic>
        <p:nvPicPr>
          <p:cNvPr id="190470" name="Picture 6" descr="3a03340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l="3697" t="5838" r="3697" b="10934"/>
          <a:stretch>
            <a:fillRect/>
          </a:stretch>
        </p:blipFill>
        <p:spPr bwMode="auto">
          <a:xfrm>
            <a:off x="3171825" y="2727325"/>
            <a:ext cx="1847850" cy="251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0471" name="Rectangle 7"/>
          <p:cNvSpPr>
            <a:spLocks noChangeArrowheads="1"/>
          </p:cNvSpPr>
          <p:nvPr/>
        </p:nvSpPr>
        <p:spPr bwMode="auto">
          <a:xfrm>
            <a:off x="3190875" y="5324475"/>
            <a:ext cx="186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2000" b="1">
                <a:solidFill>
                  <a:srgbClr val="FFFF00"/>
                </a:solidFill>
                <a:latin typeface="Comic Sans MS" charset="0"/>
              </a:rPr>
              <a:t>Sarah Grimk</a:t>
            </a:r>
            <a:r>
              <a:rPr lang="en-US" sz="2000" b="1">
                <a:solidFill>
                  <a:srgbClr val="FFFF00"/>
                </a:solidFill>
                <a:latin typeface="Comic Sans MS" charset="0"/>
                <a:cs typeface="Arial" charset="0"/>
              </a:rPr>
              <a:t>é</a:t>
            </a:r>
          </a:p>
        </p:txBody>
      </p:sp>
      <p:sp>
        <p:nvSpPr>
          <p:cNvPr id="190472" name="Rectangle 8"/>
          <p:cNvSpPr>
            <a:spLocks noChangeArrowheads="1"/>
          </p:cNvSpPr>
          <p:nvPr/>
        </p:nvSpPr>
        <p:spPr bwMode="auto">
          <a:xfrm>
            <a:off x="866775" y="5873750"/>
            <a:ext cx="3531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marL="342900" indent="-342900">
              <a:buClr>
                <a:srgbClr val="FF0000"/>
              </a:buClr>
              <a:buFont typeface="Arial"/>
              <a:buChar char="•"/>
            </a:pPr>
            <a:r>
              <a:rPr lang="en-US" b="1" dirty="0">
                <a:solidFill>
                  <a:schemeClr val="bg1"/>
                </a:solidFill>
                <a:latin typeface="Comic Sans MS" charset="0"/>
              </a:rPr>
              <a:t>  </a:t>
            </a:r>
            <a:r>
              <a:rPr lang="en-US" sz="2000" b="1" dirty="0">
                <a:solidFill>
                  <a:schemeClr val="bg1"/>
                </a:solidFill>
                <a:latin typeface="Comic Sans MS" charset="0"/>
              </a:rPr>
              <a:t>Southern Abolitionists</a:t>
            </a:r>
            <a:endParaRPr lang="en-US" sz="2000" b="1" dirty="0">
              <a:solidFill>
                <a:schemeClr val="bg1"/>
              </a:solidFill>
              <a:latin typeface="Comic Sans MS" charset="0"/>
              <a:cs typeface="Arial" charset="0"/>
            </a:endParaRPr>
          </a:p>
        </p:txBody>
      </p:sp>
      <p:pic>
        <p:nvPicPr>
          <p:cNvPr id="190473" name="Picture 9" descr="10LucyStone18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33600"/>
            <a:ext cx="2619375" cy="2857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0474" name="Rectangle 10"/>
          <p:cNvSpPr>
            <a:spLocks noChangeArrowheads="1"/>
          </p:cNvSpPr>
          <p:nvPr/>
        </p:nvSpPr>
        <p:spPr bwMode="auto">
          <a:xfrm>
            <a:off x="6394450" y="5035550"/>
            <a:ext cx="153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2000" b="1">
                <a:solidFill>
                  <a:srgbClr val="FFFF00"/>
                </a:solidFill>
                <a:latin typeface="Comic Sans MS" charset="0"/>
              </a:rPr>
              <a:t>Lucy Stone</a:t>
            </a:r>
            <a:endParaRPr lang="en-US" sz="2000" b="1">
              <a:solidFill>
                <a:srgbClr val="FFFF00"/>
              </a:solidFill>
              <a:latin typeface="Comic Sans MS" charset="0"/>
              <a:cs typeface="Arial" charset="0"/>
            </a:endParaRPr>
          </a:p>
        </p:txBody>
      </p:sp>
      <p:sp>
        <p:nvSpPr>
          <p:cNvPr id="190475" name="Rectangle 11"/>
          <p:cNvSpPr>
            <a:spLocks noChangeArrowheads="1"/>
          </p:cNvSpPr>
          <p:nvPr/>
        </p:nvSpPr>
        <p:spPr bwMode="auto">
          <a:xfrm>
            <a:off x="5257800" y="5470525"/>
            <a:ext cx="365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marL="342900" indent="-342900">
              <a:buClr>
                <a:srgbClr val="FF0000"/>
              </a:buClr>
              <a:buFont typeface="Arial"/>
              <a:buChar char="•"/>
            </a:pPr>
            <a:r>
              <a:rPr lang="en-US" sz="2000" b="1" dirty="0">
                <a:solidFill>
                  <a:schemeClr val="bg1"/>
                </a:solidFill>
                <a:latin typeface="Comic Sans MS" charset="0"/>
              </a:rPr>
              <a:t>American Women</a:t>
            </a:r>
            <a:r>
              <a:rPr lang="ja-JP" altLang="en-US" sz="2000" b="1" dirty="0">
                <a:solidFill>
                  <a:schemeClr val="bg1"/>
                </a:solidFill>
                <a:latin typeface="Comic Sans MS" charset="0"/>
              </a:rPr>
              <a:t>’</a:t>
            </a:r>
            <a:r>
              <a:rPr lang="en-US" sz="2000" b="1" dirty="0">
                <a:solidFill>
                  <a:schemeClr val="bg1"/>
                </a:solidFill>
                <a:latin typeface="Comic Sans MS" charset="0"/>
              </a:rPr>
              <a:t>s</a:t>
            </a:r>
            <a:br>
              <a:rPr lang="en-US" sz="2000" b="1" dirty="0">
                <a:solidFill>
                  <a:schemeClr val="bg1"/>
                </a:solidFill>
                <a:latin typeface="Comic Sans MS" charset="0"/>
              </a:rPr>
            </a:br>
            <a:r>
              <a:rPr lang="en-US" sz="2000" b="1" dirty="0">
                <a:solidFill>
                  <a:schemeClr val="bg1"/>
                </a:solidFill>
                <a:latin typeface="Comic Sans MS" charset="0"/>
              </a:rPr>
              <a:t>Suffrage Assoc.</a:t>
            </a:r>
          </a:p>
          <a:p>
            <a:pPr marL="342900" indent="-342900">
              <a:buClr>
                <a:srgbClr val="FF0000"/>
              </a:buClr>
              <a:buFont typeface="Arial"/>
              <a:buChar char="•"/>
            </a:pPr>
            <a:r>
              <a:rPr lang="en-US" sz="2000" b="1" dirty="0">
                <a:solidFill>
                  <a:schemeClr val="bg1"/>
                </a:solidFill>
                <a:latin typeface="Comic Sans MS" charset="0"/>
              </a:rPr>
              <a:t>edited </a:t>
            </a:r>
            <a:r>
              <a:rPr lang="en-US" sz="2000" b="1" i="1" dirty="0">
                <a:solidFill>
                  <a:schemeClr val="bg1"/>
                </a:solidFill>
                <a:latin typeface="Comic Sans MS" charset="0"/>
              </a:rPr>
              <a:t>Woman</a:t>
            </a:r>
            <a:r>
              <a:rPr lang="ja-JP" altLang="en-US" sz="2000" b="1" i="1" dirty="0">
                <a:solidFill>
                  <a:schemeClr val="bg1"/>
                </a:solidFill>
                <a:latin typeface="Comic Sans MS" charset="0"/>
              </a:rPr>
              <a:t>’</a:t>
            </a:r>
            <a:r>
              <a:rPr lang="en-US" sz="2000" b="1" i="1" dirty="0">
                <a:solidFill>
                  <a:schemeClr val="bg1"/>
                </a:solidFill>
                <a:latin typeface="Comic Sans MS" charset="0"/>
              </a:rPr>
              <a:t>s Journal</a:t>
            </a:r>
            <a:endParaRPr lang="en-US" sz="2000" b="1" i="1" dirty="0">
              <a:solidFill>
                <a:schemeClr val="bg1"/>
              </a:solidFill>
              <a:latin typeface="Comic Sans MS" charset="0"/>
              <a:cs typeface="Arial" charset="0"/>
            </a:endParaRPr>
          </a:p>
        </p:txBody>
      </p:sp>
      <p:pic>
        <p:nvPicPr>
          <p:cNvPr id="47116" name="Picture 13" descr="Angelina Grimke"/>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8511" t="10994" r="8510" b="17877"/>
          <a:stretch>
            <a:fillRect/>
          </a:stretch>
        </p:blipFill>
        <p:spPr bwMode="auto">
          <a:xfrm>
            <a:off x="457200" y="2514600"/>
            <a:ext cx="2300288" cy="2743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1000"/>
                                        <p:tgtEl>
                                          <p:spTgt spid="190469"/>
                                        </p:tgtEl>
                                      </p:cBhvr>
                                    </p:animEffect>
                                  </p:childTnLst>
                                </p:cTn>
                              </p:par>
                              <p:par>
                                <p:cTn id="8" presetID="10" presetClass="entr" presetSubtype="0" fill="hold" nodeType="withEffect">
                                  <p:stCondLst>
                                    <p:cond delay="0"/>
                                  </p:stCondLst>
                                  <p:childTnLst>
                                    <p:set>
                                      <p:cBhvr>
                                        <p:cTn id="9" dur="1" fill="hold">
                                          <p:stCondLst>
                                            <p:cond delay="0"/>
                                          </p:stCondLst>
                                        </p:cTn>
                                        <p:tgtEl>
                                          <p:spTgt spid="190470"/>
                                        </p:tgtEl>
                                        <p:attrNameLst>
                                          <p:attrName>style.visibility</p:attrName>
                                        </p:attrNameLst>
                                      </p:cBhvr>
                                      <p:to>
                                        <p:strVal val="visible"/>
                                      </p:to>
                                    </p:set>
                                    <p:animEffect transition="in" filter="fade">
                                      <p:cBhvr>
                                        <p:cTn id="10" dur="1000"/>
                                        <p:tgtEl>
                                          <p:spTgt spid="1904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471"/>
                                        </p:tgtEl>
                                        <p:attrNameLst>
                                          <p:attrName>style.visibility</p:attrName>
                                        </p:attrNameLst>
                                      </p:cBhvr>
                                      <p:to>
                                        <p:strVal val="visible"/>
                                      </p:to>
                                    </p:set>
                                    <p:animEffect transition="in" filter="fade">
                                      <p:cBhvr>
                                        <p:cTn id="13" dur="1000"/>
                                        <p:tgtEl>
                                          <p:spTgt spid="1904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0472"/>
                                        </p:tgtEl>
                                        <p:attrNameLst>
                                          <p:attrName>style.visibility</p:attrName>
                                        </p:attrNameLst>
                                      </p:cBhvr>
                                      <p:to>
                                        <p:strVal val="visible"/>
                                      </p:to>
                                    </p:set>
                                    <p:animEffect transition="in" filter="fade">
                                      <p:cBhvr>
                                        <p:cTn id="16" dur="1000"/>
                                        <p:tgtEl>
                                          <p:spTgt spid="1904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90473"/>
                                        </p:tgtEl>
                                        <p:attrNameLst>
                                          <p:attrName>style.visibility</p:attrName>
                                        </p:attrNameLst>
                                      </p:cBhvr>
                                      <p:to>
                                        <p:strVal val="visible"/>
                                      </p:to>
                                    </p:set>
                                    <p:animEffect transition="in" filter="wipe(down)">
                                      <p:cBhvr>
                                        <p:cTn id="21" dur="1000"/>
                                        <p:tgtEl>
                                          <p:spTgt spid="19047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0474"/>
                                        </p:tgtEl>
                                        <p:attrNameLst>
                                          <p:attrName>style.visibility</p:attrName>
                                        </p:attrNameLst>
                                      </p:cBhvr>
                                      <p:to>
                                        <p:strVal val="visible"/>
                                      </p:to>
                                    </p:set>
                                    <p:animEffect transition="in" filter="wipe(down)">
                                      <p:cBhvr>
                                        <p:cTn id="24" dur="1000"/>
                                        <p:tgtEl>
                                          <p:spTgt spid="19047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0475"/>
                                        </p:tgtEl>
                                        <p:attrNameLst>
                                          <p:attrName>style.visibility</p:attrName>
                                        </p:attrNameLst>
                                      </p:cBhvr>
                                      <p:to>
                                        <p:strVal val="visible"/>
                                      </p:to>
                                    </p:set>
                                    <p:animEffect transition="in" filter="wipe(down)">
                                      <p:cBhvr>
                                        <p:cTn id="27" dur="1000"/>
                                        <p:tgtEl>
                                          <p:spTgt spid="190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P spid="190471" grpId="0"/>
      <p:bldP spid="190472" grpId="0"/>
      <p:bldP spid="190474" grpId="0"/>
      <p:bldP spid="19047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762000" y="2286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b="1">
                <a:solidFill>
                  <a:srgbClr val="FFFF00"/>
                </a:solidFill>
                <a:latin typeface="BlackChancery" charset="0"/>
              </a:rPr>
              <a:t>8.</a:t>
            </a:r>
            <a:r>
              <a:rPr lang="en-US" sz="4800" b="1">
                <a:solidFill>
                  <a:schemeClr val="bg1"/>
                </a:solidFill>
                <a:latin typeface="BlackChancery" charset="0"/>
              </a:rPr>
              <a:t> </a:t>
            </a:r>
            <a:r>
              <a:rPr lang="en-US" sz="4800">
                <a:solidFill>
                  <a:srgbClr val="CCECFF"/>
                </a:solidFill>
                <a:latin typeface="BlackChancery" charset="0"/>
              </a:rPr>
              <a:t>Women</a:t>
            </a:r>
            <a:r>
              <a:rPr lang="ja-JP" altLang="en-US" sz="4800">
                <a:solidFill>
                  <a:srgbClr val="CCECFF"/>
                </a:solidFill>
                <a:latin typeface="BlackChancery" charset="0"/>
              </a:rPr>
              <a:t>’</a:t>
            </a:r>
            <a:r>
              <a:rPr lang="en-US" sz="4800">
                <a:solidFill>
                  <a:srgbClr val="CCECFF"/>
                </a:solidFill>
                <a:latin typeface="BlackChancery" charset="0"/>
              </a:rPr>
              <a:t>s Rights</a:t>
            </a:r>
          </a:p>
        </p:txBody>
      </p:sp>
      <p:sp>
        <p:nvSpPr>
          <p:cNvPr id="48131" name="Text Box 3"/>
          <p:cNvSpPr txBox="1">
            <a:spLocks noChangeArrowheads="1"/>
          </p:cNvSpPr>
          <p:nvPr/>
        </p:nvSpPr>
        <p:spPr bwMode="auto">
          <a:xfrm>
            <a:off x="914400" y="1066800"/>
            <a:ext cx="7620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chemeClr val="bg1"/>
                </a:solidFill>
                <a:latin typeface="Comic Sans MS" charset="0"/>
              </a:rPr>
              <a:t>1840 </a:t>
            </a:r>
            <a:r>
              <a:rPr lang="en-US" sz="2800" b="1">
                <a:solidFill>
                  <a:schemeClr val="bg1"/>
                </a:solidFill>
                <a:latin typeface="Comic Sans MS" charset="0"/>
                <a:sym typeface="Wingdings" charset="0"/>
              </a:rPr>
              <a:t></a:t>
            </a:r>
            <a:r>
              <a:rPr lang="en-US" sz="2800" b="1">
                <a:solidFill>
                  <a:schemeClr val="bg1"/>
                </a:solidFill>
                <a:latin typeface="Comic Sans MS" charset="0"/>
              </a:rPr>
              <a:t> split in the abolitionist movement</a:t>
            </a:r>
            <a:br>
              <a:rPr lang="en-US" sz="2800" b="1">
                <a:solidFill>
                  <a:schemeClr val="bg1"/>
                </a:solidFill>
                <a:latin typeface="Comic Sans MS" charset="0"/>
              </a:rPr>
            </a:br>
            <a:r>
              <a:rPr lang="en-US" sz="2800" b="1">
                <a:solidFill>
                  <a:schemeClr val="bg1"/>
                </a:solidFill>
                <a:latin typeface="Comic Sans MS" charset="0"/>
              </a:rPr>
              <a:t>          over women</a:t>
            </a:r>
            <a:r>
              <a:rPr lang="ja-JP" altLang="en-US" sz="2800" b="1">
                <a:solidFill>
                  <a:schemeClr val="bg1"/>
                </a:solidFill>
                <a:latin typeface="Comic Sans MS" charset="0"/>
              </a:rPr>
              <a:t>’</a:t>
            </a:r>
            <a:r>
              <a:rPr lang="en-US" sz="2800" b="1">
                <a:solidFill>
                  <a:schemeClr val="bg1"/>
                </a:solidFill>
                <a:latin typeface="Comic Sans MS" charset="0"/>
              </a:rPr>
              <a:t>s role in it.</a:t>
            </a:r>
          </a:p>
          <a:p>
            <a:pPr eaLnBrk="1" hangingPunct="1">
              <a:spcBef>
                <a:spcPct val="50000"/>
              </a:spcBef>
            </a:pPr>
            <a:r>
              <a:rPr lang="en-US" sz="2800" b="1">
                <a:solidFill>
                  <a:schemeClr val="bg1"/>
                </a:solidFill>
                <a:latin typeface="Comic Sans MS" charset="0"/>
              </a:rPr>
              <a:t>London </a:t>
            </a:r>
            <a:r>
              <a:rPr lang="en-US" sz="2800" b="1">
                <a:solidFill>
                  <a:schemeClr val="bg1"/>
                </a:solidFill>
                <a:latin typeface="Comic Sans MS" charset="0"/>
                <a:sym typeface="Wingdings" charset="0"/>
              </a:rPr>
              <a:t></a:t>
            </a:r>
            <a:r>
              <a:rPr lang="en-US" sz="2800" b="1">
                <a:solidFill>
                  <a:schemeClr val="bg1"/>
                </a:solidFill>
                <a:latin typeface="Comic Sans MS" charset="0"/>
              </a:rPr>
              <a:t> </a:t>
            </a:r>
            <a:r>
              <a:rPr lang="en-US" sz="2800" b="1">
                <a:solidFill>
                  <a:srgbClr val="FF0000"/>
                </a:solidFill>
                <a:latin typeface="Comic Sans MS" charset="0"/>
              </a:rPr>
              <a:t>World Anti-Slavery Convention</a:t>
            </a:r>
          </a:p>
        </p:txBody>
      </p:sp>
      <p:sp>
        <p:nvSpPr>
          <p:cNvPr id="191492" name="Rectangle 4"/>
          <p:cNvSpPr>
            <a:spLocks noChangeArrowheads="1"/>
          </p:cNvSpPr>
          <p:nvPr/>
        </p:nvSpPr>
        <p:spPr bwMode="auto">
          <a:xfrm>
            <a:off x="1676400" y="5095875"/>
            <a:ext cx="1885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000" b="1">
                <a:solidFill>
                  <a:srgbClr val="FFFF00"/>
                </a:solidFill>
                <a:latin typeface="Comic Sans MS" charset="0"/>
              </a:rPr>
              <a:t>Lucretia Mott</a:t>
            </a:r>
            <a:endParaRPr lang="en-US" sz="2000" b="1">
              <a:solidFill>
                <a:srgbClr val="FFFF00"/>
              </a:solidFill>
              <a:latin typeface="Comic Sans MS" charset="0"/>
              <a:cs typeface="Arial" charset="0"/>
            </a:endParaRPr>
          </a:p>
        </p:txBody>
      </p:sp>
      <p:sp>
        <p:nvSpPr>
          <p:cNvPr id="191493" name="Rectangle 5"/>
          <p:cNvSpPr>
            <a:spLocks noChangeArrowheads="1"/>
          </p:cNvSpPr>
          <p:nvPr/>
        </p:nvSpPr>
        <p:spPr bwMode="auto">
          <a:xfrm>
            <a:off x="5094288" y="5072063"/>
            <a:ext cx="3081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2000" b="1">
                <a:solidFill>
                  <a:srgbClr val="FFFF00"/>
                </a:solidFill>
                <a:latin typeface="Comic Sans MS" charset="0"/>
              </a:rPr>
              <a:t>Elizabeth Cady Stanton</a:t>
            </a:r>
            <a:endParaRPr lang="en-US" sz="2000" b="1">
              <a:solidFill>
                <a:srgbClr val="FFFF00"/>
              </a:solidFill>
              <a:latin typeface="Comic Sans MS" charset="0"/>
              <a:cs typeface="Arial" charset="0"/>
            </a:endParaRPr>
          </a:p>
        </p:txBody>
      </p:sp>
      <p:sp>
        <p:nvSpPr>
          <p:cNvPr id="191494" name="Rectangle 6"/>
          <p:cNvSpPr>
            <a:spLocks noChangeArrowheads="1"/>
          </p:cNvSpPr>
          <p:nvPr/>
        </p:nvSpPr>
        <p:spPr bwMode="auto">
          <a:xfrm>
            <a:off x="215900" y="6110288"/>
            <a:ext cx="8470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buClr>
                <a:srgbClr val="FF0000"/>
              </a:buClr>
              <a:buFont typeface="PressWriter Symbols" charset="0"/>
              <a:buNone/>
            </a:pPr>
            <a:r>
              <a:rPr lang="en-US" b="1">
                <a:solidFill>
                  <a:schemeClr val="bg1"/>
                </a:solidFill>
              </a:rPr>
              <a:t>  </a:t>
            </a:r>
            <a:r>
              <a:rPr lang="en-US" b="1">
                <a:solidFill>
                  <a:schemeClr val="bg1"/>
                </a:solidFill>
                <a:latin typeface="Comic Sans MS" charset="0"/>
              </a:rPr>
              <a:t>1848 </a:t>
            </a:r>
            <a:r>
              <a:rPr lang="en-US" b="1">
                <a:solidFill>
                  <a:schemeClr val="bg1"/>
                </a:solidFill>
                <a:latin typeface="Comic Sans MS" charset="0"/>
                <a:sym typeface="Wingdings" charset="0"/>
              </a:rPr>
              <a:t></a:t>
            </a:r>
            <a:r>
              <a:rPr lang="en-US" b="1">
                <a:solidFill>
                  <a:schemeClr val="bg1"/>
                </a:solidFill>
                <a:latin typeface="Comic Sans MS" charset="0"/>
              </a:rPr>
              <a:t> </a:t>
            </a:r>
            <a:r>
              <a:rPr lang="en-US" sz="2800" b="1">
                <a:solidFill>
                  <a:srgbClr val="FF0000"/>
                </a:solidFill>
                <a:latin typeface="Comic Sans MS" charset="0"/>
              </a:rPr>
              <a:t>Seneca Falls Declaration of Sentiments</a:t>
            </a:r>
            <a:endParaRPr lang="en-US" sz="2800" b="1">
              <a:solidFill>
                <a:srgbClr val="FF0000"/>
              </a:solidFill>
              <a:latin typeface="Comic Sans MS" charset="0"/>
              <a:cs typeface="Arial" charset="0"/>
            </a:endParaRPr>
          </a:p>
        </p:txBody>
      </p:sp>
      <p:pic>
        <p:nvPicPr>
          <p:cNvPr id="191495" name="Picture 7" descr="m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43213"/>
            <a:ext cx="1768475" cy="2185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1496" name="Line 8"/>
          <p:cNvSpPr>
            <a:spLocks noChangeShapeType="1"/>
          </p:cNvSpPr>
          <p:nvPr/>
        </p:nvSpPr>
        <p:spPr bwMode="auto">
          <a:xfrm>
            <a:off x="2895600" y="5486400"/>
            <a:ext cx="1600200" cy="6096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1497" name="Line 9"/>
          <p:cNvSpPr>
            <a:spLocks noChangeShapeType="1"/>
          </p:cNvSpPr>
          <p:nvPr/>
        </p:nvSpPr>
        <p:spPr bwMode="auto">
          <a:xfrm flipH="1">
            <a:off x="4800600" y="5410200"/>
            <a:ext cx="1447800" cy="685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pic>
        <p:nvPicPr>
          <p:cNvPr id="191498" name="Picture 10" descr="Elizabeth Cady Stanton and child"/>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791200" y="2890838"/>
            <a:ext cx="1752600" cy="2138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wipe(left)">
                                      <p:cBhvr>
                                        <p:cTn id="7" dur="1000"/>
                                        <p:tgtEl>
                                          <p:spTgt spid="191492"/>
                                        </p:tgtEl>
                                      </p:cBhvr>
                                    </p:animEffect>
                                  </p:childTnLst>
                                </p:cTn>
                              </p:par>
                              <p:par>
                                <p:cTn id="8" presetID="22" presetClass="entr" presetSubtype="8" fill="hold" nodeType="withEffect">
                                  <p:stCondLst>
                                    <p:cond delay="0"/>
                                  </p:stCondLst>
                                  <p:childTnLst>
                                    <p:set>
                                      <p:cBhvr>
                                        <p:cTn id="9" dur="1" fill="hold">
                                          <p:stCondLst>
                                            <p:cond delay="0"/>
                                          </p:stCondLst>
                                        </p:cTn>
                                        <p:tgtEl>
                                          <p:spTgt spid="191495"/>
                                        </p:tgtEl>
                                        <p:attrNameLst>
                                          <p:attrName>style.visibility</p:attrName>
                                        </p:attrNameLst>
                                      </p:cBhvr>
                                      <p:to>
                                        <p:strVal val="visible"/>
                                      </p:to>
                                    </p:set>
                                    <p:animEffect transition="in" filter="wipe(left)">
                                      <p:cBhvr>
                                        <p:cTn id="10" dur="1000"/>
                                        <p:tgtEl>
                                          <p:spTgt spid="19149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1496"/>
                                        </p:tgtEl>
                                        <p:attrNameLst>
                                          <p:attrName>style.visibility</p:attrName>
                                        </p:attrNameLst>
                                      </p:cBhvr>
                                      <p:to>
                                        <p:strVal val="visible"/>
                                      </p:to>
                                    </p:set>
                                    <p:animEffect transition="in" filter="wipe(left)">
                                      <p:cBhvr>
                                        <p:cTn id="13" dur="1000"/>
                                        <p:tgtEl>
                                          <p:spTgt spid="1914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91493"/>
                                        </p:tgtEl>
                                        <p:attrNameLst>
                                          <p:attrName>style.visibility</p:attrName>
                                        </p:attrNameLst>
                                      </p:cBhvr>
                                      <p:to>
                                        <p:strVal val="visible"/>
                                      </p:to>
                                    </p:set>
                                    <p:animEffect transition="in" filter="wipe(right)">
                                      <p:cBhvr>
                                        <p:cTn id="18" dur="1000"/>
                                        <p:tgtEl>
                                          <p:spTgt spid="19149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91497"/>
                                        </p:tgtEl>
                                        <p:attrNameLst>
                                          <p:attrName>style.visibility</p:attrName>
                                        </p:attrNameLst>
                                      </p:cBhvr>
                                      <p:to>
                                        <p:strVal val="visible"/>
                                      </p:to>
                                    </p:set>
                                    <p:animEffect transition="in" filter="wipe(right)">
                                      <p:cBhvr>
                                        <p:cTn id="21" dur="1000"/>
                                        <p:tgtEl>
                                          <p:spTgt spid="191497"/>
                                        </p:tgtEl>
                                      </p:cBhvr>
                                    </p:animEffect>
                                  </p:childTnLst>
                                </p:cTn>
                              </p:par>
                              <p:par>
                                <p:cTn id="22" presetID="22" presetClass="entr" presetSubtype="2" fill="hold" nodeType="withEffect">
                                  <p:stCondLst>
                                    <p:cond delay="0"/>
                                  </p:stCondLst>
                                  <p:childTnLst>
                                    <p:set>
                                      <p:cBhvr>
                                        <p:cTn id="23" dur="1" fill="hold">
                                          <p:stCondLst>
                                            <p:cond delay="0"/>
                                          </p:stCondLst>
                                        </p:cTn>
                                        <p:tgtEl>
                                          <p:spTgt spid="191498"/>
                                        </p:tgtEl>
                                        <p:attrNameLst>
                                          <p:attrName>style.visibility</p:attrName>
                                        </p:attrNameLst>
                                      </p:cBhvr>
                                      <p:to>
                                        <p:strVal val="visible"/>
                                      </p:to>
                                    </p:set>
                                    <p:animEffect transition="in" filter="wipe(right)">
                                      <p:cBhvr>
                                        <p:cTn id="24" dur="1000"/>
                                        <p:tgtEl>
                                          <p:spTgt spid="19149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91494"/>
                                        </p:tgtEl>
                                        <p:attrNameLst>
                                          <p:attrName>style.visibility</p:attrName>
                                        </p:attrNameLst>
                                      </p:cBhvr>
                                      <p:to>
                                        <p:strVal val="visible"/>
                                      </p:to>
                                    </p:set>
                                    <p:anim calcmode="lin" valueType="num">
                                      <p:cBhvr additive="base">
                                        <p:cTn id="29" dur="1000" fill="hold"/>
                                        <p:tgtEl>
                                          <p:spTgt spid="191494"/>
                                        </p:tgtEl>
                                        <p:attrNameLst>
                                          <p:attrName>ppt_x</p:attrName>
                                        </p:attrNameLst>
                                      </p:cBhvr>
                                      <p:tavLst>
                                        <p:tav tm="0">
                                          <p:val>
                                            <p:strVal val="#ppt_x"/>
                                          </p:val>
                                        </p:tav>
                                        <p:tav tm="100000">
                                          <p:val>
                                            <p:strVal val="#ppt_x"/>
                                          </p:val>
                                        </p:tav>
                                      </p:tavLst>
                                    </p:anim>
                                    <p:anim calcmode="lin" valueType="num">
                                      <p:cBhvr additive="base">
                                        <p:cTn id="30" dur="1000" fill="hold"/>
                                        <p:tgtEl>
                                          <p:spTgt spid="191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3" grpId="0"/>
      <p:bldP spid="191494" grpId="0"/>
      <p:bldP spid="191496" grpId="0" animBg="1"/>
      <p:bldP spid="19149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533400"/>
            <a:ext cx="7772400" cy="609600"/>
          </a:xfrm>
        </p:spPr>
        <p:txBody>
          <a:bodyPr/>
          <a:lstStyle/>
          <a:p>
            <a:r>
              <a:rPr lang="en-US" dirty="0" smtClean="0">
                <a:solidFill>
                  <a:srgbClr val="CCECFF"/>
                </a:solidFill>
                <a:latin typeface="Calibri" charset="0"/>
                <a:ea typeface="MS PGothic" charset="0"/>
              </a:rPr>
              <a:t>Women’s Rights</a:t>
            </a:r>
            <a:endParaRPr lang="en-US" dirty="0">
              <a:solidFill>
                <a:srgbClr val="CCECFF"/>
              </a:solidFill>
              <a:latin typeface="Calibri" charset="0"/>
              <a:ea typeface="MS PGothic" charset="0"/>
            </a:endParaRPr>
          </a:p>
        </p:txBody>
      </p:sp>
      <p:sp>
        <p:nvSpPr>
          <p:cNvPr id="70659" name="Content Placeholder 2"/>
          <p:cNvSpPr>
            <a:spLocks noGrp="1"/>
          </p:cNvSpPr>
          <p:nvPr>
            <p:ph idx="1"/>
          </p:nvPr>
        </p:nvSpPr>
        <p:spPr>
          <a:xfrm>
            <a:off x="685800" y="1447800"/>
            <a:ext cx="7772400" cy="4648200"/>
          </a:xfrm>
        </p:spPr>
        <p:txBody>
          <a:bodyPr/>
          <a:lstStyle/>
          <a:p>
            <a:r>
              <a:rPr lang="en-US" b="1" dirty="0">
                <a:solidFill>
                  <a:srgbClr val="F8F8F8"/>
                </a:solidFill>
                <a:latin typeface="Calibri" charset="0"/>
                <a:ea typeface="MS PGothic" charset="0"/>
              </a:rPr>
              <a:t>Woman</a:t>
            </a:r>
            <a:r>
              <a:rPr lang="fr-FR" altLang="ja-JP" b="1" dirty="0">
                <a:solidFill>
                  <a:srgbClr val="F8F8F8"/>
                </a:solidFill>
                <a:latin typeface="Calibri" charset="0"/>
                <a:ea typeface="MS PGothic" charset="0"/>
              </a:rPr>
              <a:t>'</a:t>
            </a:r>
            <a:r>
              <a:rPr lang="en-US" b="1" dirty="0">
                <a:solidFill>
                  <a:srgbClr val="F8F8F8"/>
                </a:solidFill>
                <a:latin typeface="Calibri" charset="0"/>
                <a:ea typeface="MS PGothic" charset="0"/>
              </a:rPr>
              <a:t>s Rights Convention at Seneca Falls</a:t>
            </a:r>
            <a:r>
              <a:rPr lang="en-US" dirty="0">
                <a:solidFill>
                  <a:srgbClr val="F8F8F8"/>
                </a:solidFill>
                <a:latin typeface="Calibri" charset="0"/>
                <a:ea typeface="MS PGothic" charset="0"/>
              </a:rPr>
              <a:t>, New York in 1848:</a:t>
            </a:r>
          </a:p>
          <a:p>
            <a:pPr lvl="1"/>
            <a:r>
              <a:rPr lang="en-US" dirty="0">
                <a:solidFill>
                  <a:srgbClr val="F8F8F8"/>
                </a:solidFill>
                <a:latin typeface="Calibri" charset="0"/>
                <a:ea typeface="MS PGothic" charset="0"/>
              </a:rPr>
              <a:t>Stanton read a </a:t>
            </a:r>
            <a:r>
              <a:rPr lang="ja-JP" altLang="en-US" dirty="0">
                <a:solidFill>
                  <a:srgbClr val="F8F8F8"/>
                </a:solidFill>
                <a:latin typeface="Calibri" charset="0"/>
                <a:ea typeface="MS PGothic" charset="0"/>
              </a:rPr>
              <a:t>“</a:t>
            </a:r>
            <a:r>
              <a:rPr lang="en-US" altLang="ja-JP" dirty="0">
                <a:solidFill>
                  <a:srgbClr val="F8F8F8"/>
                </a:solidFill>
                <a:latin typeface="Calibri" charset="0"/>
                <a:ea typeface="MS PGothic" charset="0"/>
              </a:rPr>
              <a:t>Declaration of Sentiments</a:t>
            </a:r>
            <a:r>
              <a:rPr lang="ja-JP" altLang="en-US" dirty="0">
                <a:solidFill>
                  <a:srgbClr val="F8F8F8"/>
                </a:solidFill>
                <a:latin typeface="Calibri" charset="0"/>
                <a:ea typeface="MS PGothic" charset="0"/>
              </a:rPr>
              <a:t>”</a:t>
            </a:r>
            <a:r>
              <a:rPr lang="en-US" altLang="ja-JP" dirty="0">
                <a:solidFill>
                  <a:srgbClr val="F8F8F8"/>
                </a:solidFill>
                <a:latin typeface="Calibri" charset="0"/>
                <a:ea typeface="MS PGothic" charset="0"/>
              </a:rPr>
              <a:t>:</a:t>
            </a:r>
          </a:p>
          <a:p>
            <a:pPr lvl="2"/>
            <a:r>
              <a:rPr lang="en-US" dirty="0">
                <a:solidFill>
                  <a:srgbClr val="F8F8F8"/>
                </a:solidFill>
                <a:latin typeface="Calibri" charset="0"/>
                <a:ea typeface="MS PGothic" charset="0"/>
              </a:rPr>
              <a:t>In spirit of Declaration of Independence— </a:t>
            </a:r>
            <a:r>
              <a:rPr lang="ja-JP" altLang="en-US" dirty="0">
                <a:solidFill>
                  <a:srgbClr val="F8F8F8"/>
                </a:solidFill>
                <a:latin typeface="Calibri" charset="0"/>
                <a:ea typeface="MS PGothic" charset="0"/>
              </a:rPr>
              <a:t>“</a:t>
            </a:r>
            <a:r>
              <a:rPr lang="en-US" altLang="ja-JP" dirty="0">
                <a:solidFill>
                  <a:srgbClr val="F8F8F8"/>
                </a:solidFill>
                <a:latin typeface="Calibri" charset="0"/>
                <a:ea typeface="MS PGothic" charset="0"/>
              </a:rPr>
              <a:t>all men and women are created equal</a:t>
            </a:r>
            <a:r>
              <a:rPr lang="ja-JP" altLang="en-US" dirty="0">
                <a:solidFill>
                  <a:srgbClr val="F8F8F8"/>
                </a:solidFill>
                <a:latin typeface="Calibri" charset="0"/>
                <a:ea typeface="MS PGothic" charset="0"/>
              </a:rPr>
              <a:t>”</a:t>
            </a:r>
            <a:endParaRPr lang="en-US" altLang="ja-JP" dirty="0">
              <a:solidFill>
                <a:srgbClr val="F8F8F8"/>
              </a:solidFill>
              <a:latin typeface="Calibri" charset="0"/>
              <a:ea typeface="MS PGothic" charset="0"/>
            </a:endParaRPr>
          </a:p>
          <a:p>
            <a:pPr lvl="2"/>
            <a:r>
              <a:rPr lang="en-US" dirty="0">
                <a:solidFill>
                  <a:srgbClr val="F8F8F8"/>
                </a:solidFill>
                <a:latin typeface="Calibri" charset="0"/>
                <a:ea typeface="MS PGothic" charset="0"/>
              </a:rPr>
              <a:t>One resolution formally demanded ballot for women</a:t>
            </a:r>
          </a:p>
          <a:p>
            <a:pPr lvl="2"/>
            <a:r>
              <a:rPr lang="en-US" dirty="0">
                <a:solidFill>
                  <a:srgbClr val="F8F8F8"/>
                </a:solidFill>
                <a:latin typeface="Calibri" charset="0"/>
                <a:ea typeface="MS PGothic" charset="0"/>
              </a:rPr>
              <a:t>Seneca Falls meeting launched modern women</a:t>
            </a:r>
            <a:r>
              <a:rPr lang="fr-FR" altLang="ja-JP" dirty="0">
                <a:solidFill>
                  <a:srgbClr val="F8F8F8"/>
                </a:solidFill>
                <a:latin typeface="Calibri" charset="0"/>
                <a:ea typeface="MS PGothic" charset="0"/>
              </a:rPr>
              <a:t>'</a:t>
            </a:r>
            <a:r>
              <a:rPr lang="en-US" dirty="0">
                <a:solidFill>
                  <a:srgbClr val="F8F8F8"/>
                </a:solidFill>
                <a:latin typeface="Calibri" charset="0"/>
                <a:ea typeface="MS PGothic" charset="0"/>
              </a:rPr>
              <a:t>s rights movement</a:t>
            </a:r>
          </a:p>
          <a:p>
            <a:pPr lvl="1"/>
            <a:r>
              <a:rPr lang="en-US" dirty="0">
                <a:solidFill>
                  <a:srgbClr val="F8F8F8"/>
                </a:solidFill>
                <a:latin typeface="Calibri" charset="0"/>
                <a:ea typeface="MS PGothic" charset="0"/>
              </a:rPr>
              <a:t>Crusade for women</a:t>
            </a:r>
            <a:r>
              <a:rPr lang="fr-FR" altLang="ja-JP" dirty="0">
                <a:solidFill>
                  <a:srgbClr val="F8F8F8"/>
                </a:solidFill>
                <a:latin typeface="Calibri" charset="0"/>
                <a:ea typeface="MS PGothic" charset="0"/>
              </a:rPr>
              <a:t>'</a:t>
            </a:r>
            <a:r>
              <a:rPr lang="en-US" dirty="0">
                <a:solidFill>
                  <a:srgbClr val="F8F8F8"/>
                </a:solidFill>
                <a:latin typeface="Calibri" charset="0"/>
                <a:ea typeface="MS PGothic" charset="0"/>
              </a:rPr>
              <a:t>s rights eclipsed by  campaign against slavery</a:t>
            </a:r>
          </a:p>
        </p:txBody>
      </p:sp>
    </p:spTree>
    <p:extLst>
      <p:ext uri="{BB962C8B-B14F-4D97-AF65-F5344CB8AC3E}">
        <p14:creationId xmlns:p14="http://schemas.microsoft.com/office/powerpoint/2010/main" val="1808911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762000" y="3048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Seneca Falls Declaration</a:t>
            </a:r>
          </a:p>
        </p:txBody>
      </p:sp>
      <p:pic>
        <p:nvPicPr>
          <p:cNvPr id="49155" name="Picture 6" descr="Seneca Falls Memorial Wall"/>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0" y="1295400"/>
            <a:ext cx="6705600" cy="5075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7" descr="p_seneca_falls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81000" y="2667000"/>
            <a:ext cx="1181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533400"/>
            <a:ext cx="7772400" cy="685800"/>
          </a:xfrm>
        </p:spPr>
        <p:txBody>
          <a:bodyPr/>
          <a:lstStyle/>
          <a:p>
            <a:r>
              <a:rPr lang="en-US" dirty="0" smtClean="0">
                <a:solidFill>
                  <a:srgbClr val="FFFFFF"/>
                </a:solidFill>
                <a:latin typeface="Calibri" charset="0"/>
                <a:ea typeface="MS PGothic" charset="0"/>
              </a:rPr>
              <a:t>Reviving Religion</a:t>
            </a:r>
            <a:endParaRPr lang="en-US" dirty="0">
              <a:solidFill>
                <a:srgbClr val="FFFFFF"/>
              </a:solidFill>
              <a:latin typeface="Calibri" charset="0"/>
              <a:ea typeface="MS PGothic" charset="0"/>
            </a:endParaRPr>
          </a:p>
        </p:txBody>
      </p:sp>
      <p:sp>
        <p:nvSpPr>
          <p:cNvPr id="9219" name="Content Placeholder 2"/>
          <p:cNvSpPr>
            <a:spLocks noGrp="1"/>
          </p:cNvSpPr>
          <p:nvPr>
            <p:ph idx="1"/>
          </p:nvPr>
        </p:nvSpPr>
        <p:spPr>
          <a:xfrm>
            <a:off x="685800" y="1752600"/>
            <a:ext cx="7772400" cy="4343400"/>
          </a:xfrm>
        </p:spPr>
        <p:txBody>
          <a:bodyPr/>
          <a:lstStyle/>
          <a:p>
            <a:pPr lvl="1"/>
            <a:r>
              <a:rPr lang="en-US" dirty="0">
                <a:solidFill>
                  <a:srgbClr val="FFFFFF"/>
                </a:solidFill>
                <a:latin typeface="Calibri" charset="0"/>
                <a:ea typeface="MS PGothic" charset="0"/>
              </a:rPr>
              <a:t>Such ideas flourished among Methodists, Baptists, &amp; Unitarians</a:t>
            </a:r>
          </a:p>
          <a:p>
            <a:pPr lvl="1"/>
            <a:r>
              <a:rPr lang="en-US" dirty="0">
                <a:solidFill>
                  <a:srgbClr val="FFFFFF"/>
                </a:solidFill>
                <a:latin typeface="Calibri" charset="0"/>
                <a:ea typeface="MS PGothic" charset="0"/>
              </a:rPr>
              <a:t>Affected Presbyterians &amp; Congregationalists too</a:t>
            </a:r>
          </a:p>
          <a:p>
            <a:r>
              <a:rPr lang="en-US" dirty="0">
                <a:solidFill>
                  <a:srgbClr val="FFFFFF"/>
                </a:solidFill>
                <a:latin typeface="Calibri" charset="0"/>
                <a:ea typeface="MS PGothic" charset="0"/>
              </a:rPr>
              <a:t>Religious ferment propelled wave of revivals in early 1800s in </a:t>
            </a:r>
            <a:r>
              <a:rPr lang="en-US" b="1" dirty="0">
                <a:solidFill>
                  <a:srgbClr val="FFFFFF"/>
                </a:solidFill>
                <a:latin typeface="Calibri" charset="0"/>
                <a:ea typeface="MS PGothic" charset="0"/>
              </a:rPr>
              <a:t>Second Great Awakening</a:t>
            </a:r>
          </a:p>
          <a:p>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16083563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05800" cy="685800"/>
          </a:xfrm>
        </p:spPr>
        <p:txBody>
          <a:bodyPr>
            <a:normAutofit fontScale="90000"/>
          </a:bodyPr>
          <a:lstStyle/>
          <a:p>
            <a:r>
              <a:rPr lang="en-US" dirty="0" smtClean="0"/>
              <a:t>Not Everybody was in agreement…</a:t>
            </a:r>
            <a:endParaRPr lang="en-US" dirty="0"/>
          </a:p>
        </p:txBody>
      </p:sp>
      <p:pic>
        <p:nvPicPr>
          <p:cNvPr id="40962" name="Picture 2" descr="http://t3.gstatic.com/images?q=tbn:9xsHPAeJXAqqpM:http://i199.photobucket.com/albums/aa132/farmpix/Opposed_to_suffrage.jpg&amp;t=1"/>
          <p:cNvPicPr>
            <a:picLocks noChangeAspect="1" noChangeArrowheads="1"/>
          </p:cNvPicPr>
          <p:nvPr/>
        </p:nvPicPr>
        <p:blipFill>
          <a:blip r:embed="rId2" cstate="print"/>
          <a:srcRect/>
          <a:stretch>
            <a:fillRect/>
          </a:stretch>
        </p:blipFill>
        <p:spPr bwMode="auto">
          <a:xfrm>
            <a:off x="2362200" y="1143000"/>
            <a:ext cx="4191000" cy="5328259"/>
          </a:xfrm>
          <a:prstGeom prst="rect">
            <a:avLst/>
          </a:prstGeom>
          <a:noFill/>
        </p:spPr>
      </p:pic>
    </p:spTree>
    <p:extLst>
      <p:ext uri="{BB962C8B-B14F-4D97-AF65-F5344CB8AC3E}">
        <p14:creationId xmlns:p14="http://schemas.microsoft.com/office/powerpoint/2010/main" val="350482345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dirty="0" smtClean="0">
                <a:solidFill>
                  <a:srgbClr val="CCECFF"/>
                </a:solidFill>
              </a:rPr>
              <a:t>Women in the Work Place…</a:t>
            </a:r>
            <a:endParaRPr lang="en-US" dirty="0">
              <a:solidFill>
                <a:srgbClr val="CCECFF"/>
              </a:solidFill>
            </a:endParaRPr>
          </a:p>
        </p:txBody>
      </p:sp>
      <p:sp>
        <p:nvSpPr>
          <p:cNvPr id="3" name="Content Placeholder 2"/>
          <p:cNvSpPr>
            <a:spLocks noGrp="1"/>
          </p:cNvSpPr>
          <p:nvPr>
            <p:ph idx="1"/>
          </p:nvPr>
        </p:nvSpPr>
        <p:spPr>
          <a:xfrm>
            <a:off x="685800" y="1600200"/>
            <a:ext cx="7772400" cy="4495800"/>
          </a:xfrm>
        </p:spPr>
        <p:txBody>
          <a:bodyPr/>
          <a:lstStyle/>
          <a:p>
            <a:r>
              <a:rPr lang="en-US" dirty="0" smtClean="0"/>
              <a:t>The Lowell textile mills employed a workforce which was about ¾ female; (unique at the time) </a:t>
            </a:r>
          </a:p>
          <a:p>
            <a:r>
              <a:rPr lang="en-US" dirty="0" smtClean="0"/>
              <a:t>actively participated in early labor reform</a:t>
            </a:r>
          </a:p>
          <a:p>
            <a:r>
              <a:rPr lang="en-US" dirty="0" smtClean="0"/>
              <a:t>70-80 hours a week</a:t>
            </a:r>
          </a:p>
          <a:p>
            <a:r>
              <a:rPr lang="en-US" dirty="0" smtClean="0"/>
              <a:t>Young Women</a:t>
            </a:r>
          </a:p>
          <a:p>
            <a:r>
              <a:rPr lang="en-US" dirty="0" smtClean="0"/>
              <a:t>Dirty air</a:t>
            </a:r>
          </a:p>
          <a:p>
            <a:endParaRPr lang="en-US" dirty="0"/>
          </a:p>
        </p:txBody>
      </p:sp>
    </p:spTree>
    <p:extLst>
      <p:ext uri="{BB962C8B-B14F-4D97-AF65-F5344CB8AC3E}">
        <p14:creationId xmlns:p14="http://schemas.microsoft.com/office/powerpoint/2010/main" val="4253515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chnm.gmu.edu/courses/jackson/mill/lowell.gif"/>
          <p:cNvPicPr>
            <a:picLocks noChangeAspect="1" noChangeArrowheads="1"/>
          </p:cNvPicPr>
          <p:nvPr/>
        </p:nvPicPr>
        <p:blipFill>
          <a:blip r:embed="rId2" cstate="print"/>
          <a:srcRect/>
          <a:stretch>
            <a:fillRect/>
          </a:stretch>
        </p:blipFill>
        <p:spPr bwMode="auto">
          <a:xfrm>
            <a:off x="0" y="609600"/>
            <a:ext cx="9144000" cy="5755821"/>
          </a:xfrm>
          <a:prstGeom prst="rect">
            <a:avLst/>
          </a:prstGeom>
          <a:noFill/>
        </p:spPr>
      </p:pic>
    </p:spTree>
    <p:extLst>
      <p:ext uri="{BB962C8B-B14F-4D97-AF65-F5344CB8AC3E}">
        <p14:creationId xmlns:p14="http://schemas.microsoft.com/office/powerpoint/2010/main" val="1021944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ECFF"/>
                </a:solidFill>
              </a:rPr>
              <a:t>Labor Unions Arise</a:t>
            </a:r>
            <a:endParaRPr lang="en-US" dirty="0">
              <a:solidFill>
                <a:srgbClr val="CCECFF"/>
              </a:solidFill>
            </a:endParaRPr>
          </a:p>
        </p:txBody>
      </p:sp>
      <p:sp>
        <p:nvSpPr>
          <p:cNvPr id="3" name="Content Placeholder 2"/>
          <p:cNvSpPr>
            <a:spLocks noGrp="1"/>
          </p:cNvSpPr>
          <p:nvPr>
            <p:ph idx="1"/>
          </p:nvPr>
        </p:nvSpPr>
        <p:spPr/>
        <p:txBody>
          <a:bodyPr/>
          <a:lstStyle/>
          <a:p>
            <a:r>
              <a:rPr lang="en-US" dirty="0" smtClean="0"/>
              <a:t>Women organize labor unions</a:t>
            </a:r>
          </a:p>
          <a:p>
            <a:pPr lvl="1"/>
            <a:r>
              <a:rPr lang="en-US" dirty="0" smtClean="0"/>
              <a:t>They want better working conditions</a:t>
            </a:r>
          </a:p>
          <a:p>
            <a:pPr lvl="1"/>
            <a:r>
              <a:rPr lang="en-US" dirty="0" smtClean="0"/>
              <a:t>Higher Pay</a:t>
            </a:r>
          </a:p>
          <a:p>
            <a:pPr lvl="1"/>
            <a:r>
              <a:rPr lang="en-US" dirty="0" smtClean="0"/>
              <a:t>More Respect</a:t>
            </a:r>
          </a:p>
          <a:p>
            <a:pPr lvl="1"/>
            <a:r>
              <a:rPr lang="en-US" dirty="0" smtClean="0"/>
              <a:t>Leads to Strikes</a:t>
            </a:r>
            <a:endParaRPr lang="en-US" dirty="0"/>
          </a:p>
        </p:txBody>
      </p:sp>
    </p:spTree>
    <p:extLst>
      <p:ext uri="{BB962C8B-B14F-4D97-AF65-F5344CB8AC3E}">
        <p14:creationId xmlns:p14="http://schemas.microsoft.com/office/powerpoint/2010/main" val="2818073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9938" name="Picture 2" descr="http://mrthompson.org/text/11-1%20Early%20Industry%20and%20Inventions_files/image016.jpg"/>
          <p:cNvPicPr>
            <a:picLocks noChangeAspect="1" noChangeArrowheads="1"/>
          </p:cNvPicPr>
          <p:nvPr/>
        </p:nvPicPr>
        <p:blipFill>
          <a:blip r:embed="rId2" cstate="print"/>
          <a:srcRect/>
          <a:stretch>
            <a:fillRect/>
          </a:stretch>
        </p:blipFill>
        <p:spPr bwMode="auto">
          <a:xfrm>
            <a:off x="0" y="-233682"/>
            <a:ext cx="9144000" cy="7091682"/>
          </a:xfrm>
          <a:prstGeom prst="rect">
            <a:avLst/>
          </a:prstGeom>
          <a:noFill/>
        </p:spPr>
      </p:pic>
    </p:spTree>
    <p:extLst>
      <p:ext uri="{BB962C8B-B14F-4D97-AF65-F5344CB8AC3E}">
        <p14:creationId xmlns:p14="http://schemas.microsoft.com/office/powerpoint/2010/main" val="963423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62" name="Picture 2" descr="http://home.iprimus.com.au/metzke/lowell.ms.gif"/>
          <p:cNvPicPr>
            <a:picLocks noChangeAspect="1" noChangeArrowheads="1"/>
          </p:cNvPicPr>
          <p:nvPr/>
        </p:nvPicPr>
        <p:blipFill>
          <a:blip r:embed="rId2" cstate="print"/>
          <a:srcRect/>
          <a:stretch>
            <a:fillRect/>
          </a:stretch>
        </p:blipFill>
        <p:spPr bwMode="auto">
          <a:xfrm>
            <a:off x="0" y="304800"/>
            <a:ext cx="9144000" cy="6329407"/>
          </a:xfrm>
          <a:prstGeom prst="rect">
            <a:avLst/>
          </a:prstGeom>
          <a:noFill/>
        </p:spPr>
      </p:pic>
    </p:spTree>
    <p:extLst>
      <p:ext uri="{BB962C8B-B14F-4D97-AF65-F5344CB8AC3E}">
        <p14:creationId xmlns:p14="http://schemas.microsoft.com/office/powerpoint/2010/main" val="3380992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 Movement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2768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normAutofit fontScale="90000"/>
          </a:bodyPr>
          <a:lstStyle/>
          <a:p>
            <a:r>
              <a:rPr lang="en-US" dirty="0" err="1" smtClean="0"/>
              <a:t>Bellwork</a:t>
            </a:r>
            <a:r>
              <a:rPr lang="en-US" dirty="0"/>
              <a:t>:</a:t>
            </a:r>
          </a:p>
        </p:txBody>
      </p:sp>
      <p:sp>
        <p:nvSpPr>
          <p:cNvPr id="3" name="Content Placeholder 2"/>
          <p:cNvSpPr>
            <a:spLocks noGrp="1"/>
          </p:cNvSpPr>
          <p:nvPr>
            <p:ph idx="1"/>
          </p:nvPr>
        </p:nvSpPr>
        <p:spPr>
          <a:xfrm>
            <a:off x="228600" y="990600"/>
            <a:ext cx="8610600" cy="5440361"/>
          </a:xfrm>
        </p:spPr>
        <p:txBody>
          <a:bodyPr>
            <a:noAutofit/>
          </a:bodyPr>
          <a:lstStyle/>
          <a:p>
            <a:pPr marL="0" indent="0">
              <a:buNone/>
            </a:pPr>
            <a:r>
              <a:rPr lang="en-US" sz="2400" b="1" dirty="0" smtClean="0"/>
              <a:t>Read the primary source.  What point is the author trying to make?</a:t>
            </a:r>
          </a:p>
          <a:p>
            <a:pPr marL="0" indent="0">
              <a:buNone/>
            </a:pPr>
            <a:endParaRPr lang="en-US" sz="2400" b="1" dirty="0" smtClean="0"/>
          </a:p>
          <a:p>
            <a:pPr marL="0" indent="0">
              <a:buNone/>
            </a:pPr>
            <a:r>
              <a:rPr lang="en-US" sz="2400" dirty="0" smtClean="0"/>
              <a:t>“I am aware that many object to the severity of my language; but is there not cause for severity?  I </a:t>
            </a:r>
            <a:r>
              <a:rPr lang="en-US" sz="2400" i="1" dirty="0" smtClean="0"/>
              <a:t>will be</a:t>
            </a:r>
            <a:r>
              <a:rPr lang="en-US" sz="2400" dirty="0" smtClean="0"/>
              <a:t> as harsh as truth and as uncompromising as justice.  On this subject, I do not wish to think or speak, or write, with moderation.  No! No! Tell a man whose house is on fire, to give a moderate alarm; tell him to moderately rescue his wife from the hands of the ravisher; tell the mother to gradually [remove] her babe from the fire into which it has fallen – but urge me not to use moderation in a cause like the present.  I am in earnest – I will not equivocate – I will not excuse – I will not retreat a single inch – AND I WILL BE HEARD.”</a:t>
            </a:r>
          </a:p>
          <a:p>
            <a:pPr marL="0" indent="0" algn="r">
              <a:buNone/>
            </a:pPr>
            <a:r>
              <a:rPr lang="en-US" sz="2400" dirty="0" smtClean="0"/>
              <a:t>- From the </a:t>
            </a:r>
            <a:r>
              <a:rPr lang="en-US" sz="2400" i="1" dirty="0" smtClean="0"/>
              <a:t>Liberator, </a:t>
            </a:r>
            <a:r>
              <a:rPr lang="en-US" sz="2400" dirty="0" smtClean="0"/>
              <a:t>January 1, 1831</a:t>
            </a:r>
            <a:endParaRPr lang="en-US" sz="2400" dirty="0"/>
          </a:p>
        </p:txBody>
      </p:sp>
    </p:spTree>
    <p:extLst>
      <p:ext uri="{BB962C8B-B14F-4D97-AF65-F5344CB8AC3E}">
        <p14:creationId xmlns:p14="http://schemas.microsoft.com/office/powerpoint/2010/main" val="9980875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pPr>
              <a:spcBef>
                <a:spcPct val="50000"/>
              </a:spcBef>
              <a:defRPr/>
            </a:pPr>
            <a:r>
              <a:rPr lang="en-US" dirty="0">
                <a:solidFill>
                  <a:srgbClr val="FFFF00"/>
                </a:solidFill>
                <a:latin typeface="BlackChancery" pitchFamily="2" charset="0"/>
              </a:rPr>
              <a:t>9.</a:t>
            </a:r>
            <a:r>
              <a:rPr lang="en-US" dirty="0">
                <a:solidFill>
                  <a:schemeClr val="bg1"/>
                </a:solidFill>
                <a:latin typeface="BlackChancery" pitchFamily="2" charset="0"/>
              </a:rPr>
              <a:t> </a:t>
            </a:r>
            <a:r>
              <a:rPr lang="en-US" dirty="0" smtClean="0">
                <a:solidFill>
                  <a:schemeClr val="bg1"/>
                </a:solidFill>
                <a:latin typeface="BlackChancery" pitchFamily="2" charset="0"/>
              </a:rPr>
              <a:t> </a:t>
            </a:r>
            <a:r>
              <a:rPr lang="en-US" dirty="0">
                <a:solidFill>
                  <a:srgbClr val="CCECFF"/>
                </a:solidFill>
                <a:latin typeface="BlackChancery" pitchFamily="2" charset="0"/>
              </a:rPr>
              <a:t>Abolitionist Movement</a:t>
            </a:r>
          </a:p>
        </p:txBody>
      </p:sp>
      <p:sp>
        <p:nvSpPr>
          <p:cNvPr id="3" name="Content Placeholder 2"/>
          <p:cNvSpPr>
            <a:spLocks noGrp="1"/>
          </p:cNvSpPr>
          <p:nvPr>
            <p:ph idx="1"/>
          </p:nvPr>
        </p:nvSpPr>
        <p:spPr>
          <a:xfrm>
            <a:off x="685800" y="1524000"/>
            <a:ext cx="7772400" cy="4572000"/>
          </a:xfrm>
        </p:spPr>
        <p:txBody>
          <a:bodyPr/>
          <a:lstStyle/>
          <a:p>
            <a:r>
              <a:rPr lang="en-US" dirty="0" smtClean="0"/>
              <a:t>Abolition wasn’t a new idea</a:t>
            </a:r>
          </a:p>
          <a:p>
            <a:endParaRPr lang="en-US" dirty="0" smtClean="0"/>
          </a:p>
          <a:p>
            <a:r>
              <a:rPr lang="en-US" dirty="0" smtClean="0"/>
              <a:t>Our founding fathers knew that a nation based on the principles of liberty and equality would have difficulty remaining true to its ideals if it continued to enslave human beings.</a:t>
            </a:r>
          </a:p>
          <a:p>
            <a:endParaRPr lang="en-US" dirty="0"/>
          </a:p>
          <a:p>
            <a:r>
              <a:rPr lang="en-US" dirty="0" smtClean="0"/>
              <a:t>Argument that slavery was a sin.</a:t>
            </a:r>
          </a:p>
        </p:txBody>
      </p:sp>
    </p:spTree>
    <p:extLst>
      <p:ext uri="{BB962C8B-B14F-4D97-AF65-F5344CB8AC3E}">
        <p14:creationId xmlns:p14="http://schemas.microsoft.com/office/powerpoint/2010/main" val="189807380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762000" y="3048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rgbClr val="CCECFF"/>
                </a:solidFill>
                <a:latin typeface="BlackChancery" pitchFamily="2" charset="0"/>
                <a:ea typeface="+mn-ea"/>
              </a:rPr>
              <a:t>Abolitionist </a:t>
            </a:r>
            <a:r>
              <a:rPr lang="en-US" sz="4800" dirty="0">
                <a:solidFill>
                  <a:srgbClr val="CCECFF"/>
                </a:solidFill>
                <a:latin typeface="BlackChancery" pitchFamily="2" charset="0"/>
                <a:ea typeface="+mn-ea"/>
              </a:rPr>
              <a:t>Movement</a:t>
            </a:r>
          </a:p>
        </p:txBody>
      </p:sp>
      <p:sp>
        <p:nvSpPr>
          <p:cNvPr id="50179" name="Rectangle 3"/>
          <p:cNvSpPr>
            <a:spLocks noChangeArrowheads="1"/>
          </p:cNvSpPr>
          <p:nvPr/>
        </p:nvSpPr>
        <p:spPr bwMode="auto">
          <a:xfrm>
            <a:off x="1143000" y="1217613"/>
            <a:ext cx="6858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buClr>
                <a:srgbClr val="FF0000"/>
              </a:buClr>
            </a:pPr>
            <a:r>
              <a:rPr lang="en-US" sz="2600" b="1" dirty="0" smtClean="0">
                <a:solidFill>
                  <a:schemeClr val="bg1"/>
                </a:solidFill>
                <a:latin typeface="Comic Sans MS" charset="0"/>
              </a:rPr>
              <a:t>1816 </a:t>
            </a:r>
            <a:r>
              <a:rPr lang="en-US" sz="2600" b="1" dirty="0">
                <a:solidFill>
                  <a:schemeClr val="bg1"/>
                </a:solidFill>
                <a:latin typeface="Comic Sans MS" charset="0"/>
                <a:sym typeface="Wingdings" charset="0"/>
              </a:rPr>
              <a:t></a:t>
            </a:r>
            <a:r>
              <a:rPr lang="en-US" sz="2600" b="1" dirty="0">
                <a:solidFill>
                  <a:schemeClr val="bg1"/>
                </a:solidFill>
                <a:latin typeface="Comic Sans MS" charset="0"/>
              </a:rPr>
              <a:t> </a:t>
            </a:r>
            <a:r>
              <a:rPr lang="en-US" sz="2600" b="1" dirty="0">
                <a:solidFill>
                  <a:srgbClr val="FFFF00"/>
                </a:solidFill>
                <a:latin typeface="Comic Sans MS" charset="0"/>
              </a:rPr>
              <a:t>American Colonization Society</a:t>
            </a:r>
            <a:r>
              <a:rPr lang="en-US" sz="2600" b="1" dirty="0">
                <a:solidFill>
                  <a:schemeClr val="bg1"/>
                </a:solidFill>
                <a:latin typeface="Comic Sans MS" charset="0"/>
              </a:rPr>
              <a:t/>
            </a:r>
            <a:br>
              <a:rPr lang="en-US" sz="2600" b="1" dirty="0">
                <a:solidFill>
                  <a:schemeClr val="bg1"/>
                </a:solidFill>
                <a:latin typeface="Comic Sans MS" charset="0"/>
              </a:rPr>
            </a:br>
            <a:r>
              <a:rPr lang="en-US" sz="2600" b="1" dirty="0">
                <a:solidFill>
                  <a:schemeClr val="bg1"/>
                </a:solidFill>
                <a:latin typeface="Comic Sans MS" charset="0"/>
              </a:rPr>
              <a:t>            created (gradual, voluntary</a:t>
            </a:r>
            <a:br>
              <a:rPr lang="en-US" sz="2600" b="1" dirty="0">
                <a:solidFill>
                  <a:schemeClr val="bg1"/>
                </a:solidFill>
                <a:latin typeface="Comic Sans MS" charset="0"/>
              </a:rPr>
            </a:br>
            <a:r>
              <a:rPr lang="en-US" sz="2600" b="1" dirty="0">
                <a:solidFill>
                  <a:schemeClr val="bg1"/>
                </a:solidFill>
                <a:latin typeface="Comic Sans MS" charset="0"/>
              </a:rPr>
              <a:t>            emancipation.</a:t>
            </a:r>
          </a:p>
        </p:txBody>
      </p:sp>
      <p:pic>
        <p:nvPicPr>
          <p:cNvPr id="50180" name="Picture 4" descr="7392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276600" y="2790825"/>
            <a:ext cx="2693988" cy="2924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181" name="Rectangle 5"/>
          <p:cNvSpPr>
            <a:spLocks noChangeArrowheads="1"/>
          </p:cNvSpPr>
          <p:nvPr/>
        </p:nvSpPr>
        <p:spPr bwMode="auto">
          <a:xfrm>
            <a:off x="2057400" y="5949950"/>
            <a:ext cx="535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b="1">
                <a:solidFill>
                  <a:schemeClr val="bg1"/>
                </a:solidFill>
                <a:latin typeface="Comic Sans MS" charset="0"/>
              </a:rPr>
              <a:t>British Colonization Society symbol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533400"/>
            <a:ext cx="7848600" cy="1295400"/>
          </a:xfrm>
          <a:prstGeom prst="rect">
            <a:avLst/>
          </a:prstGeom>
          <a:noFill/>
          <a:ln w="9525">
            <a:solidFill>
              <a:schemeClr val="bg1"/>
            </a:solidFill>
            <a:miter lim="800000"/>
            <a:headEnd type="none" w="sm" len="sm"/>
            <a:tailEnd type="none" w="sm" len="sm"/>
          </a:ln>
          <a:effectLst>
            <a:outerShdw dist="35921" dir="2700000" algn="ctr" rotWithShape="0">
              <a:schemeClr val="tx1"/>
            </a:outerShdw>
          </a:effectLst>
        </p:spPr>
        <p:txBody>
          <a:bodyPr wrap="none" anchor="ctr"/>
          <a:lstStyle/>
          <a:p>
            <a:pPr algn="ctr">
              <a:defRPr/>
            </a:pPr>
            <a:r>
              <a:rPr lang="en-US" sz="4200">
                <a:solidFill>
                  <a:srgbClr val="FFFF00"/>
                </a:solidFill>
                <a:latin typeface="BlackChancery" pitchFamily="2" charset="0"/>
                <a:ea typeface="+mn-ea"/>
              </a:rPr>
              <a:t>1.</a:t>
            </a:r>
            <a:r>
              <a:rPr lang="en-US" sz="4200">
                <a:solidFill>
                  <a:schemeClr val="bg1"/>
                </a:solidFill>
                <a:latin typeface="BlackChancery" pitchFamily="2" charset="0"/>
                <a:ea typeface="+mn-ea"/>
              </a:rPr>
              <a:t>  </a:t>
            </a:r>
            <a:r>
              <a:rPr lang="en-US" sz="4200">
                <a:solidFill>
                  <a:srgbClr val="CCECFF"/>
                </a:solidFill>
                <a:latin typeface="BlackChancery" pitchFamily="2" charset="0"/>
                <a:ea typeface="+mn-ea"/>
              </a:rPr>
              <a:t>The Second  Great</a:t>
            </a:r>
          </a:p>
          <a:p>
            <a:pPr algn="ctr">
              <a:defRPr/>
            </a:pPr>
            <a:r>
              <a:rPr lang="en-US" sz="4200">
                <a:solidFill>
                  <a:srgbClr val="CCECFF"/>
                </a:solidFill>
                <a:latin typeface="BlackChancery" pitchFamily="2" charset="0"/>
                <a:ea typeface="+mn-ea"/>
              </a:rPr>
              <a:t>Awakening</a:t>
            </a:r>
          </a:p>
        </p:txBody>
      </p:sp>
      <p:sp>
        <p:nvSpPr>
          <p:cNvPr id="119820" name="Line 12"/>
          <p:cNvSpPr>
            <a:spLocks noChangeShapeType="1"/>
          </p:cNvSpPr>
          <p:nvPr/>
        </p:nvSpPr>
        <p:spPr bwMode="auto">
          <a:xfrm>
            <a:off x="4572000" y="1828800"/>
            <a:ext cx="0" cy="4572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21" name="Text Box 13"/>
          <p:cNvSpPr txBox="1">
            <a:spLocks noChangeArrowheads="1"/>
          </p:cNvSpPr>
          <p:nvPr/>
        </p:nvSpPr>
        <p:spPr bwMode="auto">
          <a:xfrm>
            <a:off x="1828800" y="22860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ja-JP" altLang="en-US" b="1">
                <a:solidFill>
                  <a:srgbClr val="FFFF00"/>
                </a:solidFill>
                <a:latin typeface="Comic Sans MS" charset="0"/>
              </a:rPr>
              <a:t>“</a:t>
            </a:r>
            <a:r>
              <a:rPr lang="en-US" b="1">
                <a:solidFill>
                  <a:srgbClr val="FFFF00"/>
                </a:solidFill>
                <a:latin typeface="Comic Sans MS" charset="0"/>
              </a:rPr>
              <a:t>Spiritual Reform From Within</a:t>
            </a:r>
            <a:r>
              <a:rPr lang="ja-JP" altLang="en-US" b="1">
                <a:solidFill>
                  <a:srgbClr val="FFFF00"/>
                </a:solidFill>
                <a:latin typeface="Comic Sans MS" charset="0"/>
              </a:rPr>
              <a:t>”</a:t>
            </a:r>
            <a:r>
              <a:rPr lang="en-US" b="1">
                <a:solidFill>
                  <a:srgbClr val="FFFF00"/>
                </a:solidFill>
                <a:latin typeface="Comic Sans MS" charset="0"/>
              </a:rPr>
              <a:t/>
            </a:r>
            <a:br>
              <a:rPr lang="en-US" b="1">
                <a:solidFill>
                  <a:srgbClr val="FFFF00"/>
                </a:solidFill>
                <a:latin typeface="Comic Sans MS" charset="0"/>
              </a:rPr>
            </a:br>
            <a:r>
              <a:rPr lang="en-US" sz="2000" b="1">
                <a:solidFill>
                  <a:srgbClr val="FFFF00"/>
                </a:solidFill>
                <a:latin typeface="Comic Sans MS" charset="0"/>
              </a:rPr>
              <a:t>[Religious Revivalism]</a:t>
            </a:r>
          </a:p>
        </p:txBody>
      </p:sp>
      <p:sp>
        <p:nvSpPr>
          <p:cNvPr id="119822" name="Line 14"/>
          <p:cNvSpPr>
            <a:spLocks noChangeShapeType="1"/>
          </p:cNvSpPr>
          <p:nvPr/>
        </p:nvSpPr>
        <p:spPr bwMode="auto">
          <a:xfrm>
            <a:off x="4572000" y="3048000"/>
            <a:ext cx="0" cy="381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23" name="Text Box 15"/>
          <p:cNvSpPr txBox="1">
            <a:spLocks noChangeArrowheads="1"/>
          </p:cNvSpPr>
          <p:nvPr/>
        </p:nvSpPr>
        <p:spPr bwMode="auto">
          <a:xfrm>
            <a:off x="1752600" y="34290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0000"/>
                </a:solidFill>
                <a:latin typeface="Comic Sans MS" charset="0"/>
              </a:rPr>
              <a:t>Social Reforms &amp; Redefining the Ideal of Equality</a:t>
            </a:r>
            <a:endParaRPr lang="en-US" sz="2000" b="1">
              <a:solidFill>
                <a:srgbClr val="FF0000"/>
              </a:solidFill>
              <a:latin typeface="Comic Sans MS" charset="0"/>
            </a:endParaRPr>
          </a:p>
        </p:txBody>
      </p:sp>
      <p:sp>
        <p:nvSpPr>
          <p:cNvPr id="119824" name="Line 16"/>
          <p:cNvSpPr>
            <a:spLocks noChangeShapeType="1"/>
          </p:cNvSpPr>
          <p:nvPr/>
        </p:nvSpPr>
        <p:spPr bwMode="auto">
          <a:xfrm flipH="1">
            <a:off x="1676400" y="4191000"/>
            <a:ext cx="91440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25" name="Oval 17"/>
          <p:cNvSpPr>
            <a:spLocks noChangeArrowheads="1"/>
          </p:cNvSpPr>
          <p:nvPr/>
        </p:nvSpPr>
        <p:spPr bwMode="auto">
          <a:xfrm>
            <a:off x="533400" y="4572000"/>
            <a:ext cx="1905000" cy="990600"/>
          </a:xfrm>
          <a:prstGeom prst="ellipse">
            <a:avLst/>
          </a:prstGeom>
          <a:solidFill>
            <a:srgbClr val="C9E8FF">
              <a:alpha val="50195"/>
            </a:srgbClr>
          </a:solidFill>
          <a:ln>
            <a:noFill/>
          </a:ln>
          <a:effectLst>
            <a:prstShdw prst="shdw17" dist="17961" dir="2700000">
              <a:srgbClr val="798B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119826" name="Text Box 18"/>
          <p:cNvSpPr txBox="1">
            <a:spLocks noChangeArrowheads="1"/>
          </p:cNvSpPr>
          <p:nvPr/>
        </p:nvSpPr>
        <p:spPr bwMode="auto">
          <a:xfrm>
            <a:off x="685800" y="48910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omic Sans MS" charset="0"/>
              </a:rPr>
              <a:t>Temperance</a:t>
            </a:r>
          </a:p>
        </p:txBody>
      </p:sp>
      <p:sp>
        <p:nvSpPr>
          <p:cNvPr id="119827" name="Line 19"/>
          <p:cNvSpPr>
            <a:spLocks noChangeShapeType="1"/>
          </p:cNvSpPr>
          <p:nvPr/>
        </p:nvSpPr>
        <p:spPr bwMode="auto">
          <a:xfrm flipH="1">
            <a:off x="2971800" y="4267200"/>
            <a:ext cx="457200" cy="1143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28" name="Oval 20"/>
          <p:cNvSpPr>
            <a:spLocks noChangeArrowheads="1"/>
          </p:cNvSpPr>
          <p:nvPr/>
        </p:nvSpPr>
        <p:spPr bwMode="auto">
          <a:xfrm>
            <a:off x="1981200" y="5486400"/>
            <a:ext cx="1905000" cy="990600"/>
          </a:xfrm>
          <a:prstGeom prst="ellipse">
            <a:avLst/>
          </a:prstGeom>
          <a:solidFill>
            <a:srgbClr val="C9E8FF">
              <a:alpha val="50195"/>
            </a:srgbClr>
          </a:solidFill>
          <a:ln>
            <a:noFill/>
          </a:ln>
          <a:effectLst>
            <a:prstShdw prst="shdw17" dist="17961" dir="2700000">
              <a:srgbClr val="798B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119829" name="Text Box 21"/>
          <p:cNvSpPr txBox="1">
            <a:spLocks noChangeArrowheads="1"/>
          </p:cNvSpPr>
          <p:nvPr/>
        </p:nvSpPr>
        <p:spPr bwMode="auto">
          <a:xfrm>
            <a:off x="2057400" y="5607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omic Sans MS" charset="0"/>
              </a:rPr>
              <a:t>Asylum &amp;</a:t>
            </a:r>
            <a:br>
              <a:rPr lang="en-US" sz="1800" b="1">
                <a:latin typeface="Comic Sans MS" charset="0"/>
              </a:rPr>
            </a:br>
            <a:r>
              <a:rPr lang="en-US" sz="1800" b="1">
                <a:latin typeface="Comic Sans MS" charset="0"/>
              </a:rPr>
              <a:t>Penal Reform</a:t>
            </a:r>
          </a:p>
        </p:txBody>
      </p:sp>
      <p:sp>
        <p:nvSpPr>
          <p:cNvPr id="119833" name="Line 25"/>
          <p:cNvSpPr>
            <a:spLocks noChangeShapeType="1"/>
          </p:cNvSpPr>
          <p:nvPr/>
        </p:nvSpPr>
        <p:spPr bwMode="auto">
          <a:xfrm flipH="1">
            <a:off x="4572000" y="4267200"/>
            <a:ext cx="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34" name="Oval 26"/>
          <p:cNvSpPr>
            <a:spLocks noChangeArrowheads="1"/>
          </p:cNvSpPr>
          <p:nvPr/>
        </p:nvSpPr>
        <p:spPr bwMode="auto">
          <a:xfrm>
            <a:off x="6781800" y="4572000"/>
            <a:ext cx="1905000" cy="990600"/>
          </a:xfrm>
          <a:prstGeom prst="ellipse">
            <a:avLst/>
          </a:prstGeom>
          <a:solidFill>
            <a:srgbClr val="C9E8FF">
              <a:alpha val="50195"/>
            </a:srgbClr>
          </a:solidFill>
          <a:ln>
            <a:noFill/>
          </a:ln>
          <a:effectLst>
            <a:prstShdw prst="shdw17" dist="17961" dir="2700000">
              <a:srgbClr val="798B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119835" name="Text Box 27"/>
          <p:cNvSpPr txBox="1">
            <a:spLocks noChangeArrowheads="1"/>
          </p:cNvSpPr>
          <p:nvPr/>
        </p:nvSpPr>
        <p:spPr bwMode="auto">
          <a:xfrm>
            <a:off x="6934200" y="4876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omic Sans MS" charset="0"/>
              </a:rPr>
              <a:t>Education</a:t>
            </a:r>
          </a:p>
        </p:txBody>
      </p:sp>
      <p:sp>
        <p:nvSpPr>
          <p:cNvPr id="119836" name="Line 28"/>
          <p:cNvSpPr>
            <a:spLocks noChangeShapeType="1"/>
          </p:cNvSpPr>
          <p:nvPr/>
        </p:nvSpPr>
        <p:spPr bwMode="auto">
          <a:xfrm>
            <a:off x="5943600" y="4267200"/>
            <a:ext cx="228600" cy="11430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37" name="Oval 29"/>
          <p:cNvSpPr>
            <a:spLocks noChangeArrowheads="1"/>
          </p:cNvSpPr>
          <p:nvPr/>
        </p:nvSpPr>
        <p:spPr bwMode="auto">
          <a:xfrm>
            <a:off x="5257800" y="5486400"/>
            <a:ext cx="1905000" cy="990600"/>
          </a:xfrm>
          <a:prstGeom prst="ellipse">
            <a:avLst/>
          </a:prstGeom>
          <a:solidFill>
            <a:srgbClr val="C9E8FF">
              <a:alpha val="50195"/>
            </a:srgbClr>
          </a:solidFill>
          <a:ln>
            <a:noFill/>
          </a:ln>
          <a:effectLst>
            <a:prstShdw prst="shdw17" dist="17961" dir="2700000">
              <a:srgbClr val="798B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119838" name="Text Box 30"/>
          <p:cNvSpPr txBox="1">
            <a:spLocks noChangeArrowheads="1"/>
          </p:cNvSpPr>
          <p:nvPr/>
        </p:nvSpPr>
        <p:spPr bwMode="auto">
          <a:xfrm>
            <a:off x="5410200" y="5638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omic Sans MS" charset="0"/>
              </a:rPr>
              <a:t>Women</a:t>
            </a:r>
            <a:r>
              <a:rPr lang="ja-JP" altLang="en-US" sz="1800" b="1">
                <a:latin typeface="Comic Sans MS" charset="0"/>
              </a:rPr>
              <a:t>’</a:t>
            </a:r>
            <a:r>
              <a:rPr lang="en-US" sz="1800" b="1">
                <a:latin typeface="Comic Sans MS" charset="0"/>
              </a:rPr>
              <a:t>s Rights</a:t>
            </a:r>
          </a:p>
        </p:txBody>
      </p:sp>
      <p:sp>
        <p:nvSpPr>
          <p:cNvPr id="119839" name="Line 31"/>
          <p:cNvSpPr>
            <a:spLocks noChangeShapeType="1"/>
          </p:cNvSpPr>
          <p:nvPr/>
        </p:nvSpPr>
        <p:spPr bwMode="auto">
          <a:xfrm>
            <a:off x="6553200" y="4191000"/>
            <a:ext cx="914400" cy="304800"/>
          </a:xfrm>
          <a:prstGeom prst="line">
            <a:avLst/>
          </a:prstGeom>
          <a:noFill/>
          <a:ln w="28575">
            <a:solidFill>
              <a:schemeClr val="bg1"/>
            </a:solidFill>
            <a:round/>
            <a:headEnd type="none" w="sm" len="sm"/>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9840" name="Oval 32"/>
          <p:cNvSpPr>
            <a:spLocks noChangeArrowheads="1"/>
          </p:cNvSpPr>
          <p:nvPr/>
        </p:nvSpPr>
        <p:spPr bwMode="auto">
          <a:xfrm>
            <a:off x="3657600" y="4648200"/>
            <a:ext cx="1905000" cy="990600"/>
          </a:xfrm>
          <a:prstGeom prst="ellipse">
            <a:avLst/>
          </a:prstGeom>
          <a:solidFill>
            <a:srgbClr val="C9E8FF">
              <a:alpha val="50195"/>
            </a:srgbClr>
          </a:solidFill>
          <a:ln>
            <a:noFill/>
          </a:ln>
          <a:effectLst>
            <a:prstShdw prst="shdw17" dist="17961" dir="2700000">
              <a:srgbClr val="798B99">
                <a:alpha val="74998"/>
              </a:srgbClr>
            </a:prstShdw>
          </a:effectLst>
          <a:extLs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119841" name="Text Box 33"/>
          <p:cNvSpPr txBox="1">
            <a:spLocks noChangeArrowheads="1"/>
          </p:cNvSpPr>
          <p:nvPr/>
        </p:nvSpPr>
        <p:spPr bwMode="auto">
          <a:xfrm>
            <a:off x="3810000" y="49672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Comic Sans MS" charset="0"/>
              </a:rPr>
              <a:t>Abolitionism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20"/>
                                        </p:tgtEl>
                                        <p:attrNameLst>
                                          <p:attrName>style.visibility</p:attrName>
                                        </p:attrNameLst>
                                      </p:cBhvr>
                                      <p:to>
                                        <p:strVal val="visible"/>
                                      </p:to>
                                    </p:set>
                                    <p:animEffect transition="in" filter="wipe(up)">
                                      <p:cBhvr>
                                        <p:cTn id="7" dur="500"/>
                                        <p:tgtEl>
                                          <p:spTgt spid="1198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9821"/>
                                        </p:tgtEl>
                                        <p:attrNameLst>
                                          <p:attrName>style.visibility</p:attrName>
                                        </p:attrNameLst>
                                      </p:cBhvr>
                                      <p:to>
                                        <p:strVal val="visible"/>
                                      </p:to>
                                    </p:set>
                                    <p:animEffect transition="in" filter="wipe(up)">
                                      <p:cBhvr>
                                        <p:cTn id="10" dur="500"/>
                                        <p:tgtEl>
                                          <p:spTgt spid="1198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9822"/>
                                        </p:tgtEl>
                                        <p:attrNameLst>
                                          <p:attrName>style.visibility</p:attrName>
                                        </p:attrNameLst>
                                      </p:cBhvr>
                                      <p:to>
                                        <p:strVal val="visible"/>
                                      </p:to>
                                    </p:set>
                                    <p:animEffect transition="in" filter="wipe(up)">
                                      <p:cBhvr>
                                        <p:cTn id="15" dur="500"/>
                                        <p:tgtEl>
                                          <p:spTgt spid="1198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9823"/>
                                        </p:tgtEl>
                                        <p:attrNameLst>
                                          <p:attrName>style.visibility</p:attrName>
                                        </p:attrNameLst>
                                      </p:cBhvr>
                                      <p:to>
                                        <p:strVal val="visible"/>
                                      </p:to>
                                    </p:set>
                                    <p:animEffect transition="in" filter="wipe(up)">
                                      <p:cBhvr>
                                        <p:cTn id="18" dur="500"/>
                                        <p:tgtEl>
                                          <p:spTgt spid="1198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9824"/>
                                        </p:tgtEl>
                                        <p:attrNameLst>
                                          <p:attrName>style.visibility</p:attrName>
                                        </p:attrNameLst>
                                      </p:cBhvr>
                                      <p:to>
                                        <p:strVal val="visible"/>
                                      </p:to>
                                    </p:set>
                                    <p:animEffect transition="in" filter="fade">
                                      <p:cBhvr>
                                        <p:cTn id="23" dur="1000"/>
                                        <p:tgtEl>
                                          <p:spTgt spid="1198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825"/>
                                        </p:tgtEl>
                                        <p:attrNameLst>
                                          <p:attrName>style.visibility</p:attrName>
                                        </p:attrNameLst>
                                      </p:cBhvr>
                                      <p:to>
                                        <p:strVal val="visible"/>
                                      </p:to>
                                    </p:set>
                                    <p:animEffect transition="in" filter="fade">
                                      <p:cBhvr>
                                        <p:cTn id="26" dur="1000"/>
                                        <p:tgtEl>
                                          <p:spTgt spid="1198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9826"/>
                                        </p:tgtEl>
                                        <p:attrNameLst>
                                          <p:attrName>style.visibility</p:attrName>
                                        </p:attrNameLst>
                                      </p:cBhvr>
                                      <p:to>
                                        <p:strVal val="visible"/>
                                      </p:to>
                                    </p:set>
                                    <p:animEffect transition="in" filter="fade">
                                      <p:cBhvr>
                                        <p:cTn id="29" dur="1000"/>
                                        <p:tgtEl>
                                          <p:spTgt spid="1198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9827"/>
                                        </p:tgtEl>
                                        <p:attrNameLst>
                                          <p:attrName>style.visibility</p:attrName>
                                        </p:attrNameLst>
                                      </p:cBhvr>
                                      <p:to>
                                        <p:strVal val="visible"/>
                                      </p:to>
                                    </p:set>
                                    <p:animEffect transition="in" filter="fade">
                                      <p:cBhvr>
                                        <p:cTn id="34" dur="1000"/>
                                        <p:tgtEl>
                                          <p:spTgt spid="1198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9828"/>
                                        </p:tgtEl>
                                        <p:attrNameLst>
                                          <p:attrName>style.visibility</p:attrName>
                                        </p:attrNameLst>
                                      </p:cBhvr>
                                      <p:to>
                                        <p:strVal val="visible"/>
                                      </p:to>
                                    </p:set>
                                    <p:animEffect transition="in" filter="fade">
                                      <p:cBhvr>
                                        <p:cTn id="37" dur="1000"/>
                                        <p:tgtEl>
                                          <p:spTgt spid="1198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9829"/>
                                        </p:tgtEl>
                                        <p:attrNameLst>
                                          <p:attrName>style.visibility</p:attrName>
                                        </p:attrNameLst>
                                      </p:cBhvr>
                                      <p:to>
                                        <p:strVal val="visible"/>
                                      </p:to>
                                    </p:set>
                                    <p:animEffect transition="in" filter="fade">
                                      <p:cBhvr>
                                        <p:cTn id="40" dur="1000"/>
                                        <p:tgtEl>
                                          <p:spTgt spid="1198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9833"/>
                                        </p:tgtEl>
                                        <p:attrNameLst>
                                          <p:attrName>style.visibility</p:attrName>
                                        </p:attrNameLst>
                                      </p:cBhvr>
                                      <p:to>
                                        <p:strVal val="visible"/>
                                      </p:to>
                                    </p:set>
                                    <p:animEffect transition="in" filter="fade">
                                      <p:cBhvr>
                                        <p:cTn id="45" dur="1000"/>
                                        <p:tgtEl>
                                          <p:spTgt spid="1198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9840"/>
                                        </p:tgtEl>
                                        <p:attrNameLst>
                                          <p:attrName>style.visibility</p:attrName>
                                        </p:attrNameLst>
                                      </p:cBhvr>
                                      <p:to>
                                        <p:strVal val="visible"/>
                                      </p:to>
                                    </p:set>
                                    <p:animEffect transition="in" filter="fade">
                                      <p:cBhvr>
                                        <p:cTn id="48" dur="1000"/>
                                        <p:tgtEl>
                                          <p:spTgt spid="1198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9841"/>
                                        </p:tgtEl>
                                        <p:attrNameLst>
                                          <p:attrName>style.visibility</p:attrName>
                                        </p:attrNameLst>
                                      </p:cBhvr>
                                      <p:to>
                                        <p:strVal val="visible"/>
                                      </p:to>
                                    </p:set>
                                    <p:animEffect transition="in" filter="fade">
                                      <p:cBhvr>
                                        <p:cTn id="51" dur="1000"/>
                                        <p:tgtEl>
                                          <p:spTgt spid="1198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9836"/>
                                        </p:tgtEl>
                                        <p:attrNameLst>
                                          <p:attrName>style.visibility</p:attrName>
                                        </p:attrNameLst>
                                      </p:cBhvr>
                                      <p:to>
                                        <p:strVal val="visible"/>
                                      </p:to>
                                    </p:set>
                                    <p:animEffect transition="in" filter="fade">
                                      <p:cBhvr>
                                        <p:cTn id="56" dur="1000"/>
                                        <p:tgtEl>
                                          <p:spTgt spid="1198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9837"/>
                                        </p:tgtEl>
                                        <p:attrNameLst>
                                          <p:attrName>style.visibility</p:attrName>
                                        </p:attrNameLst>
                                      </p:cBhvr>
                                      <p:to>
                                        <p:strVal val="visible"/>
                                      </p:to>
                                    </p:set>
                                    <p:animEffect transition="in" filter="fade">
                                      <p:cBhvr>
                                        <p:cTn id="59" dur="1000"/>
                                        <p:tgtEl>
                                          <p:spTgt spid="1198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9838"/>
                                        </p:tgtEl>
                                        <p:attrNameLst>
                                          <p:attrName>style.visibility</p:attrName>
                                        </p:attrNameLst>
                                      </p:cBhvr>
                                      <p:to>
                                        <p:strVal val="visible"/>
                                      </p:to>
                                    </p:set>
                                    <p:animEffect transition="in" filter="fade">
                                      <p:cBhvr>
                                        <p:cTn id="62" dur="1000"/>
                                        <p:tgtEl>
                                          <p:spTgt spid="1198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9839"/>
                                        </p:tgtEl>
                                        <p:attrNameLst>
                                          <p:attrName>style.visibility</p:attrName>
                                        </p:attrNameLst>
                                      </p:cBhvr>
                                      <p:to>
                                        <p:strVal val="visible"/>
                                      </p:to>
                                    </p:set>
                                    <p:animEffect transition="in" filter="fade">
                                      <p:cBhvr>
                                        <p:cTn id="67" dur="1000"/>
                                        <p:tgtEl>
                                          <p:spTgt spid="1198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834"/>
                                        </p:tgtEl>
                                        <p:attrNameLst>
                                          <p:attrName>style.visibility</p:attrName>
                                        </p:attrNameLst>
                                      </p:cBhvr>
                                      <p:to>
                                        <p:strVal val="visible"/>
                                      </p:to>
                                    </p:set>
                                    <p:animEffect transition="in" filter="fade">
                                      <p:cBhvr>
                                        <p:cTn id="70" dur="1000"/>
                                        <p:tgtEl>
                                          <p:spTgt spid="1198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9835"/>
                                        </p:tgtEl>
                                        <p:attrNameLst>
                                          <p:attrName>style.visibility</p:attrName>
                                        </p:attrNameLst>
                                      </p:cBhvr>
                                      <p:to>
                                        <p:strVal val="visible"/>
                                      </p:to>
                                    </p:set>
                                    <p:animEffect transition="in" filter="fade">
                                      <p:cBhvr>
                                        <p:cTn id="73" dur="1000"/>
                                        <p:tgtEl>
                                          <p:spTgt spid="119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0" grpId="0" animBg="1"/>
      <p:bldP spid="119821" grpId="0"/>
      <p:bldP spid="119822" grpId="0" animBg="1"/>
      <p:bldP spid="119823" grpId="0"/>
      <p:bldP spid="119824" grpId="0" animBg="1"/>
      <p:bldP spid="119825" grpId="0" animBg="1"/>
      <p:bldP spid="119826" grpId="0"/>
      <p:bldP spid="119827" grpId="0" animBg="1"/>
      <p:bldP spid="119828" grpId="0" animBg="1"/>
      <p:bldP spid="119829" grpId="0"/>
      <p:bldP spid="119833" grpId="0" animBg="1"/>
      <p:bldP spid="119834" grpId="0" animBg="1"/>
      <p:bldP spid="119835" grpId="0"/>
      <p:bldP spid="119836" grpId="0" animBg="1"/>
      <p:bldP spid="119837" grpId="0" animBg="1"/>
      <p:bldP spid="119838" grpId="0"/>
      <p:bldP spid="119839" grpId="0" animBg="1"/>
      <p:bldP spid="119840" grpId="0" animBg="1"/>
      <p:bldP spid="1198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762000" y="395288"/>
            <a:ext cx="7772400" cy="8239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CCECFF"/>
                </a:solidFill>
                <a:latin typeface="BlackChancery" pitchFamily="2" charset="0"/>
                <a:ea typeface="+mn-ea"/>
              </a:rPr>
              <a:t>Abolitionist Movement</a:t>
            </a:r>
          </a:p>
        </p:txBody>
      </p:sp>
      <p:sp>
        <p:nvSpPr>
          <p:cNvPr id="51203" name="Rectangle 3"/>
          <p:cNvSpPr>
            <a:spLocks noChangeArrowheads="1"/>
          </p:cNvSpPr>
          <p:nvPr/>
        </p:nvSpPr>
        <p:spPr bwMode="auto">
          <a:xfrm>
            <a:off x="609600" y="14478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457200" indent="-457200">
              <a:buClr>
                <a:srgbClr val="FF0000"/>
              </a:buClr>
              <a:buFont typeface="Arial"/>
              <a:buChar char="•"/>
            </a:pPr>
            <a:r>
              <a:rPr lang="en-US" sz="3200" b="1" dirty="0" smtClean="0">
                <a:solidFill>
                  <a:schemeClr val="bg1"/>
                </a:solidFill>
                <a:latin typeface="Calibri"/>
                <a:cs typeface="Calibri"/>
              </a:rPr>
              <a:t>American Colonization Society wanted to create </a:t>
            </a:r>
            <a:r>
              <a:rPr lang="en-US" sz="3200" b="1" dirty="0">
                <a:solidFill>
                  <a:schemeClr val="bg1"/>
                </a:solidFill>
                <a:latin typeface="Calibri"/>
                <a:cs typeface="Calibri"/>
              </a:rPr>
              <a:t>a free slave state in Liberia, West</a:t>
            </a:r>
            <a:br>
              <a:rPr lang="en-US" sz="3200" b="1" dirty="0">
                <a:solidFill>
                  <a:schemeClr val="bg1"/>
                </a:solidFill>
                <a:latin typeface="Calibri"/>
                <a:cs typeface="Calibri"/>
              </a:rPr>
            </a:br>
            <a:r>
              <a:rPr lang="en-US" sz="3200" b="1" dirty="0">
                <a:solidFill>
                  <a:schemeClr val="bg1"/>
                </a:solidFill>
                <a:latin typeface="Calibri"/>
                <a:cs typeface="Calibri"/>
              </a:rPr>
              <a:t>Africa</a:t>
            </a:r>
            <a:r>
              <a:rPr lang="en-US" sz="3200" b="1" dirty="0" smtClean="0">
                <a:solidFill>
                  <a:schemeClr val="bg1"/>
                </a:solidFill>
                <a:latin typeface="Calibri"/>
                <a:cs typeface="Calibri"/>
              </a:rPr>
              <a:t>.</a:t>
            </a:r>
            <a:r>
              <a:rPr lang="en-US" sz="3200" b="1" dirty="0">
                <a:solidFill>
                  <a:schemeClr val="bg1"/>
                </a:solidFill>
                <a:latin typeface="Calibri"/>
                <a:cs typeface="Calibri"/>
              </a:rPr>
              <a:t> </a:t>
            </a:r>
            <a:endParaRPr lang="en-US" sz="3200" b="1" dirty="0" smtClean="0">
              <a:solidFill>
                <a:schemeClr val="bg1"/>
              </a:solidFill>
              <a:latin typeface="Calibri"/>
              <a:cs typeface="Calibri"/>
            </a:endParaRPr>
          </a:p>
          <a:p>
            <a:pPr marL="914400" lvl="1" indent="-457200">
              <a:buClr>
                <a:srgbClr val="FF0000"/>
              </a:buClr>
              <a:buFont typeface="Arial"/>
              <a:buChar char="•"/>
            </a:pPr>
            <a:r>
              <a:rPr lang="en-US" sz="2800" b="1" dirty="0" smtClean="0">
                <a:solidFill>
                  <a:srgbClr val="CCFFCC"/>
                </a:solidFill>
                <a:latin typeface="Calibri"/>
                <a:cs typeface="Calibri"/>
              </a:rPr>
              <a:t>– what were the problems with this idea?</a:t>
            </a:r>
          </a:p>
          <a:p>
            <a:pPr marL="914400" lvl="1" indent="-457200">
              <a:buClr>
                <a:srgbClr val="FF0000"/>
              </a:buClr>
              <a:buFont typeface="Arial"/>
              <a:buChar char="•"/>
            </a:pPr>
            <a:endParaRPr lang="en-US" sz="2800" b="1" dirty="0">
              <a:solidFill>
                <a:schemeClr val="bg1"/>
              </a:solidFill>
              <a:latin typeface="Calibri"/>
              <a:cs typeface="Calibri"/>
            </a:endParaRPr>
          </a:p>
          <a:p>
            <a:pPr marL="457200" indent="-457200">
              <a:buClr>
                <a:srgbClr val="FF0000"/>
              </a:buClr>
              <a:buFont typeface="Arial"/>
              <a:buChar char="•"/>
            </a:pPr>
            <a:r>
              <a:rPr lang="en-US" sz="3200" b="1" dirty="0">
                <a:solidFill>
                  <a:schemeClr val="bg1"/>
                </a:solidFill>
                <a:latin typeface="Calibri"/>
                <a:cs typeface="Calibri"/>
              </a:rPr>
              <a:t>No real anti-slavery sentiment in the North </a:t>
            </a:r>
            <a:br>
              <a:rPr lang="en-US" sz="3200" b="1" dirty="0">
                <a:solidFill>
                  <a:schemeClr val="bg1"/>
                </a:solidFill>
                <a:latin typeface="Calibri"/>
                <a:cs typeface="Calibri"/>
              </a:rPr>
            </a:br>
            <a:r>
              <a:rPr lang="en-US" sz="3200" b="1" dirty="0">
                <a:solidFill>
                  <a:schemeClr val="bg1"/>
                </a:solidFill>
                <a:latin typeface="Calibri"/>
                <a:cs typeface="Calibri"/>
              </a:rPr>
              <a:t>in the 1820s &amp; 1830s.</a:t>
            </a:r>
          </a:p>
        </p:txBody>
      </p:sp>
      <p:sp>
        <p:nvSpPr>
          <p:cNvPr id="177156" name="Rectangle 4"/>
          <p:cNvSpPr>
            <a:spLocks noChangeArrowheads="1"/>
          </p:cNvSpPr>
          <p:nvPr/>
        </p:nvSpPr>
        <p:spPr bwMode="auto">
          <a:xfrm>
            <a:off x="685800" y="5410200"/>
            <a:ext cx="2081213" cy="760413"/>
          </a:xfrm>
          <a:prstGeom prst="rect">
            <a:avLst/>
          </a:prstGeom>
          <a:solidFill>
            <a:schemeClr val="tx1"/>
          </a:solidFill>
          <a:ln w="9525">
            <a:solidFill>
              <a:srgbClr val="FF0000"/>
            </a:solidFill>
            <a:miter lim="800000"/>
            <a:headEnd type="none" w="sm" len="sm"/>
            <a:tailEnd type="none" w="sm" len="sm"/>
          </a:ln>
        </p:spPr>
        <p:txBody>
          <a:bodyPr wrap="none" anchor="ctr"/>
          <a:lstStyle/>
          <a:p>
            <a:pPr algn="ctr"/>
            <a:r>
              <a:rPr lang="en-US" sz="2800" b="1">
                <a:solidFill>
                  <a:srgbClr val="FFFF00"/>
                </a:solidFill>
                <a:latin typeface="BlackChancery" charset="0"/>
              </a:rPr>
              <a:t>Gradualists</a:t>
            </a:r>
          </a:p>
        </p:txBody>
      </p:sp>
      <p:sp>
        <p:nvSpPr>
          <p:cNvPr id="177157" name="Rectangle 5"/>
          <p:cNvSpPr>
            <a:spLocks noChangeArrowheads="1"/>
          </p:cNvSpPr>
          <p:nvPr/>
        </p:nvSpPr>
        <p:spPr bwMode="auto">
          <a:xfrm>
            <a:off x="6248400" y="5486400"/>
            <a:ext cx="2143125" cy="760413"/>
          </a:xfrm>
          <a:prstGeom prst="rect">
            <a:avLst/>
          </a:prstGeom>
          <a:solidFill>
            <a:schemeClr val="tx1"/>
          </a:solidFill>
          <a:ln w="9525">
            <a:solidFill>
              <a:srgbClr val="FF0000"/>
            </a:solidFill>
            <a:miter lim="800000"/>
            <a:headEnd type="none" w="sm" len="sm"/>
            <a:tailEnd type="none" w="sm" len="sm"/>
          </a:ln>
        </p:spPr>
        <p:txBody>
          <a:bodyPr wrap="none" anchor="ctr"/>
          <a:lstStyle/>
          <a:p>
            <a:pPr algn="ctr"/>
            <a:r>
              <a:rPr lang="en-US" sz="2800" b="1" dirty="0" err="1">
                <a:solidFill>
                  <a:srgbClr val="FFFF00"/>
                </a:solidFill>
                <a:latin typeface="BlackChancery" charset="0"/>
              </a:rPr>
              <a:t>Immediatists</a:t>
            </a:r>
            <a:endParaRPr lang="en-US" sz="2800" b="1" dirty="0">
              <a:solidFill>
                <a:srgbClr val="FFFF00"/>
              </a:solidFill>
              <a:latin typeface="BlackChancery" charset="0"/>
            </a:endParaRPr>
          </a:p>
        </p:txBody>
      </p:sp>
      <p:sp>
        <p:nvSpPr>
          <p:cNvPr id="177158" name="Line 6"/>
          <p:cNvSpPr>
            <a:spLocks noChangeShapeType="1"/>
          </p:cNvSpPr>
          <p:nvPr/>
        </p:nvSpPr>
        <p:spPr bwMode="auto">
          <a:xfrm>
            <a:off x="2971800" y="5791200"/>
            <a:ext cx="904875" cy="0"/>
          </a:xfrm>
          <a:prstGeom prst="line">
            <a:avLst/>
          </a:prstGeom>
          <a:noFill/>
          <a:ln w="28575">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59" name="Line 7"/>
          <p:cNvSpPr>
            <a:spLocks noChangeShapeType="1"/>
          </p:cNvSpPr>
          <p:nvPr/>
        </p:nvSpPr>
        <p:spPr bwMode="auto">
          <a:xfrm>
            <a:off x="5181600" y="5867400"/>
            <a:ext cx="762000" cy="0"/>
          </a:xfrm>
          <a:prstGeom prst="line">
            <a:avLst/>
          </a:prstGeom>
          <a:noFill/>
          <a:ln w="28575">
            <a:solidFill>
              <a:schemeClr val="bg1"/>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77160" name="AutoShape 8"/>
          <p:cNvSpPr>
            <a:spLocks noChangeArrowheads="1"/>
          </p:cNvSpPr>
          <p:nvPr/>
        </p:nvSpPr>
        <p:spPr bwMode="auto">
          <a:xfrm rot="1953465">
            <a:off x="3612870" y="4997387"/>
            <a:ext cx="1838325" cy="1503363"/>
          </a:xfrm>
          <a:prstGeom prst="irregularSeal2">
            <a:avLst/>
          </a:prstGeom>
          <a:solidFill>
            <a:schemeClr val="bg1"/>
          </a:solidFill>
          <a:ln>
            <a:noFill/>
          </a:ln>
          <a:effectLst>
            <a:prstShdw prst="shdw17" dist="71842" dir="13500000">
              <a:schemeClr val="tx1">
                <a:alpha val="74998"/>
              </a:schemeClr>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p>
        </p:txBody>
      </p:sp>
    </p:spTree>
    <p:extLst>
      <p:ext uri="{BB962C8B-B14F-4D97-AF65-F5344CB8AC3E}">
        <p14:creationId xmlns:p14="http://schemas.microsoft.com/office/powerpoint/2010/main" val="634633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2000" fill="hold"/>
                                        <p:tgtEl>
                                          <p:spTgt spid="177156"/>
                                        </p:tgtEl>
                                        <p:attrNameLst>
                                          <p:attrName>ppt_x</p:attrName>
                                        </p:attrNameLst>
                                      </p:cBhvr>
                                      <p:tavLst>
                                        <p:tav tm="0">
                                          <p:val>
                                            <p:strVal val="0-#ppt_w/2"/>
                                          </p:val>
                                        </p:tav>
                                        <p:tav tm="100000">
                                          <p:val>
                                            <p:strVal val="#ppt_x"/>
                                          </p:val>
                                        </p:tav>
                                      </p:tavLst>
                                    </p:anim>
                                    <p:anim calcmode="lin" valueType="num">
                                      <p:cBhvr additive="base">
                                        <p:cTn id="8" dur="2000" fill="hold"/>
                                        <p:tgtEl>
                                          <p:spTgt spid="177156"/>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177158"/>
                                        </p:tgtEl>
                                        <p:attrNameLst>
                                          <p:attrName>style.visibility</p:attrName>
                                        </p:attrNameLst>
                                      </p:cBhvr>
                                      <p:to>
                                        <p:strVal val="visible"/>
                                      </p:to>
                                    </p:set>
                                    <p:anim calcmode="lin" valueType="num">
                                      <p:cBhvr additive="base">
                                        <p:cTn id="11" dur="2000" fill="hold"/>
                                        <p:tgtEl>
                                          <p:spTgt spid="177158"/>
                                        </p:tgtEl>
                                        <p:attrNameLst>
                                          <p:attrName>ppt_x</p:attrName>
                                        </p:attrNameLst>
                                      </p:cBhvr>
                                      <p:tavLst>
                                        <p:tav tm="0">
                                          <p:val>
                                            <p:strVal val="0-#ppt_w/2"/>
                                          </p:val>
                                        </p:tav>
                                        <p:tav tm="100000">
                                          <p:val>
                                            <p:strVal val="#ppt_x"/>
                                          </p:val>
                                        </p:tav>
                                      </p:tavLst>
                                    </p:anim>
                                    <p:anim calcmode="lin" valueType="num">
                                      <p:cBhvr additive="base">
                                        <p:cTn id="12" dur="2000" fill="hold"/>
                                        <p:tgtEl>
                                          <p:spTgt spid="17715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3" presetClass="entr" presetSubtype="32" fill="hold" grpId="0" nodeType="afterEffect">
                                  <p:stCondLst>
                                    <p:cond delay="0"/>
                                  </p:stCondLst>
                                  <p:childTnLst>
                                    <p:set>
                                      <p:cBhvr>
                                        <p:cTn id="15" dur="1" fill="hold">
                                          <p:stCondLst>
                                            <p:cond delay="0"/>
                                          </p:stCondLst>
                                        </p:cTn>
                                        <p:tgtEl>
                                          <p:spTgt spid="177160"/>
                                        </p:tgtEl>
                                        <p:attrNameLst>
                                          <p:attrName>style.visibility</p:attrName>
                                        </p:attrNameLst>
                                      </p:cBhvr>
                                      <p:to>
                                        <p:strVal val="visible"/>
                                      </p:to>
                                    </p:set>
                                    <p:anim calcmode="lin" valueType="num">
                                      <p:cBhvr>
                                        <p:cTn id="16" dur="500" fill="hold"/>
                                        <p:tgtEl>
                                          <p:spTgt spid="177160"/>
                                        </p:tgtEl>
                                        <p:attrNameLst>
                                          <p:attrName>ppt_w</p:attrName>
                                        </p:attrNameLst>
                                      </p:cBhvr>
                                      <p:tavLst>
                                        <p:tav tm="0">
                                          <p:val>
                                            <p:strVal val="4*#ppt_w"/>
                                          </p:val>
                                        </p:tav>
                                        <p:tav tm="100000">
                                          <p:val>
                                            <p:strVal val="#ppt_w"/>
                                          </p:val>
                                        </p:tav>
                                      </p:tavLst>
                                    </p:anim>
                                    <p:anim calcmode="lin" valueType="num">
                                      <p:cBhvr>
                                        <p:cTn id="17" dur="500" fill="hold"/>
                                        <p:tgtEl>
                                          <p:spTgt spid="17716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voltage.wav"/>
                                        </p:tgtEl>
                                      </p:cMediaNode>
                                    </p:audio>
                                  </p:subTnLst>
                                </p:cTn>
                              </p:par>
                            </p:childTnLst>
                          </p:cTn>
                        </p:par>
                        <p:par>
                          <p:cTn id="18" fill="hold" nodeType="afterGroup">
                            <p:stCondLst>
                              <p:cond delay="2500"/>
                            </p:stCondLst>
                            <p:childTnLst>
                              <p:par>
                                <p:cTn id="19" presetID="7" presetClass="entr" presetSubtype="2" fill="hold" grpId="0" nodeType="afterEffect">
                                  <p:stCondLst>
                                    <p:cond delay="0"/>
                                  </p:stCondLst>
                                  <p:childTnLst>
                                    <p:set>
                                      <p:cBhvr>
                                        <p:cTn id="20" dur="1" fill="hold">
                                          <p:stCondLst>
                                            <p:cond delay="0"/>
                                          </p:stCondLst>
                                        </p:cTn>
                                        <p:tgtEl>
                                          <p:spTgt spid="177157"/>
                                        </p:tgtEl>
                                        <p:attrNameLst>
                                          <p:attrName>style.visibility</p:attrName>
                                        </p:attrNameLst>
                                      </p:cBhvr>
                                      <p:to>
                                        <p:strVal val="visible"/>
                                      </p:to>
                                    </p:set>
                                    <p:anim calcmode="lin" valueType="num">
                                      <p:cBhvr additive="base">
                                        <p:cTn id="21" dur="1000" fill="hold"/>
                                        <p:tgtEl>
                                          <p:spTgt spid="177157"/>
                                        </p:tgtEl>
                                        <p:attrNameLst>
                                          <p:attrName>ppt_x</p:attrName>
                                        </p:attrNameLst>
                                      </p:cBhvr>
                                      <p:tavLst>
                                        <p:tav tm="0">
                                          <p:val>
                                            <p:strVal val="1+#ppt_w/2"/>
                                          </p:val>
                                        </p:tav>
                                        <p:tav tm="100000">
                                          <p:val>
                                            <p:strVal val="#ppt_x"/>
                                          </p:val>
                                        </p:tav>
                                      </p:tavLst>
                                    </p:anim>
                                    <p:anim calcmode="lin" valueType="num">
                                      <p:cBhvr additive="base">
                                        <p:cTn id="22" dur="1000" fill="hold"/>
                                        <p:tgtEl>
                                          <p:spTgt spid="177157"/>
                                        </p:tgtEl>
                                        <p:attrNameLst>
                                          <p:attrName>ppt_y</p:attrName>
                                        </p:attrNameLst>
                                      </p:cBhvr>
                                      <p:tavLst>
                                        <p:tav tm="0">
                                          <p:val>
                                            <p:strVal val="#ppt_y"/>
                                          </p:val>
                                        </p:tav>
                                        <p:tav tm="100000">
                                          <p:val>
                                            <p:strVal val="#ppt_y"/>
                                          </p:val>
                                        </p:tav>
                                      </p:tavLst>
                                    </p:anim>
                                  </p:childTnLst>
                                </p:cTn>
                              </p:par>
                              <p:par>
                                <p:cTn id="23" presetID="7" presetClass="entr" presetSubtype="2" fill="hold" grpId="0" nodeType="withEffect">
                                  <p:stCondLst>
                                    <p:cond delay="0"/>
                                  </p:stCondLst>
                                  <p:childTnLst>
                                    <p:set>
                                      <p:cBhvr>
                                        <p:cTn id="24" dur="1" fill="hold">
                                          <p:stCondLst>
                                            <p:cond delay="0"/>
                                          </p:stCondLst>
                                        </p:cTn>
                                        <p:tgtEl>
                                          <p:spTgt spid="177159"/>
                                        </p:tgtEl>
                                        <p:attrNameLst>
                                          <p:attrName>style.visibility</p:attrName>
                                        </p:attrNameLst>
                                      </p:cBhvr>
                                      <p:to>
                                        <p:strVal val="visible"/>
                                      </p:to>
                                    </p:set>
                                    <p:anim calcmode="lin" valueType="num">
                                      <p:cBhvr additive="base">
                                        <p:cTn id="25" dur="1000" fill="hold"/>
                                        <p:tgtEl>
                                          <p:spTgt spid="177159"/>
                                        </p:tgtEl>
                                        <p:attrNameLst>
                                          <p:attrName>ppt_x</p:attrName>
                                        </p:attrNameLst>
                                      </p:cBhvr>
                                      <p:tavLst>
                                        <p:tav tm="0">
                                          <p:val>
                                            <p:strVal val="1+#ppt_w/2"/>
                                          </p:val>
                                        </p:tav>
                                        <p:tav tm="100000">
                                          <p:val>
                                            <p:strVal val="#ppt_x"/>
                                          </p:val>
                                        </p:tav>
                                      </p:tavLst>
                                    </p:anim>
                                    <p:anim calcmode="lin" valueType="num">
                                      <p:cBhvr additive="base">
                                        <p:cTn id="26" dur="1000" fill="hold"/>
                                        <p:tgtEl>
                                          <p:spTgt spid="177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P spid="177157" grpId="0" animBg="1"/>
      <p:bldP spid="177158" grpId="0" animBg="1"/>
      <p:bldP spid="177159" grpId="0" animBg="1"/>
      <p:bldP spid="17716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defRPr/>
            </a:pPr>
            <a:r>
              <a:rPr lang="en-US" dirty="0">
                <a:solidFill>
                  <a:schemeClr val="bg1"/>
                </a:solidFill>
                <a:latin typeface="BlackChancery" pitchFamily="2" charset="0"/>
              </a:rPr>
              <a:t> </a:t>
            </a:r>
            <a:r>
              <a:rPr lang="en-US" dirty="0">
                <a:solidFill>
                  <a:srgbClr val="CCECFF"/>
                </a:solidFill>
                <a:latin typeface="BlackChancery" pitchFamily="2" charset="0"/>
              </a:rPr>
              <a:t>Abolitionist Movement</a:t>
            </a:r>
          </a:p>
        </p:txBody>
      </p:sp>
      <p:sp>
        <p:nvSpPr>
          <p:cNvPr id="3" name="Content Placeholder 2"/>
          <p:cNvSpPr>
            <a:spLocks noGrp="1"/>
          </p:cNvSpPr>
          <p:nvPr>
            <p:ph idx="1"/>
          </p:nvPr>
        </p:nvSpPr>
        <p:spPr>
          <a:xfrm>
            <a:off x="685800" y="1524000"/>
            <a:ext cx="7772400" cy="4572000"/>
          </a:xfrm>
        </p:spPr>
        <p:txBody>
          <a:bodyPr/>
          <a:lstStyle/>
          <a:p>
            <a:r>
              <a:rPr lang="en-US" dirty="0" smtClean="0"/>
              <a:t>slavery should be abolished </a:t>
            </a:r>
          </a:p>
          <a:p>
            <a:endParaRPr lang="en-US" dirty="0" smtClean="0"/>
          </a:p>
          <a:p>
            <a:r>
              <a:rPr lang="en-US" dirty="0" smtClean="0"/>
              <a:t>enslaved African Americans should be freed immediately, without gradual measures &amp; without compensation to former slave owners.</a:t>
            </a:r>
          </a:p>
          <a:p>
            <a:endParaRPr lang="en-US" dirty="0"/>
          </a:p>
          <a:p>
            <a:pPr marL="0" indent="0">
              <a:buNone/>
            </a:pPr>
            <a:endParaRPr lang="en-US" dirty="0"/>
          </a:p>
        </p:txBody>
      </p:sp>
    </p:spTree>
    <p:extLst>
      <p:ext uri="{BB962C8B-B14F-4D97-AF65-F5344CB8AC3E}">
        <p14:creationId xmlns:p14="http://schemas.microsoft.com/office/powerpoint/2010/main" val="414232200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762000" y="3048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smtClean="0">
                <a:solidFill>
                  <a:schemeClr val="bg1"/>
                </a:solidFill>
                <a:latin typeface="BlackChancery" pitchFamily="2" charset="0"/>
                <a:ea typeface="+mn-ea"/>
              </a:rPr>
              <a:t> </a:t>
            </a:r>
            <a:r>
              <a:rPr lang="en-US" sz="4800" dirty="0">
                <a:solidFill>
                  <a:srgbClr val="CCECFF"/>
                </a:solidFill>
                <a:latin typeface="BlackChancery" pitchFamily="2" charset="0"/>
                <a:ea typeface="+mn-ea"/>
              </a:rPr>
              <a:t>Abolitionist Movement</a:t>
            </a:r>
          </a:p>
        </p:txBody>
      </p:sp>
      <p:sp>
        <p:nvSpPr>
          <p:cNvPr id="2" name="TextBox 1"/>
          <p:cNvSpPr txBox="1"/>
          <p:nvPr/>
        </p:nvSpPr>
        <p:spPr>
          <a:xfrm>
            <a:off x="609600" y="1676400"/>
            <a:ext cx="8001000" cy="3046988"/>
          </a:xfrm>
          <a:prstGeom prst="rect">
            <a:avLst/>
          </a:prstGeom>
          <a:noFill/>
        </p:spPr>
        <p:txBody>
          <a:bodyPr wrap="square" rtlCol="0">
            <a:spAutoFit/>
          </a:bodyPr>
          <a:lstStyle/>
          <a:p>
            <a:pPr marL="342900" indent="-342900">
              <a:buFont typeface="Arial"/>
              <a:buChar char="•"/>
            </a:pPr>
            <a:r>
              <a:rPr lang="en-US" sz="3200" dirty="0" smtClean="0">
                <a:solidFill>
                  <a:schemeClr val="bg1"/>
                </a:solidFill>
              </a:rPr>
              <a:t>Slavery and its expansion became an important political issue.</a:t>
            </a:r>
          </a:p>
          <a:p>
            <a:endParaRPr lang="en-US" sz="3200" dirty="0" smtClean="0">
              <a:solidFill>
                <a:schemeClr val="bg1"/>
              </a:solidFill>
            </a:endParaRPr>
          </a:p>
          <a:p>
            <a:pPr marL="342900" indent="-342900">
              <a:buFont typeface="Arial"/>
              <a:buChar char="•"/>
            </a:pPr>
            <a:r>
              <a:rPr lang="en-US" sz="3200" dirty="0" smtClean="0">
                <a:solidFill>
                  <a:schemeClr val="bg1"/>
                </a:solidFill>
              </a:rPr>
              <a:t>Women played                                            an important                                             role.  </a:t>
            </a:r>
            <a:endParaRPr lang="en-US" sz="3200" dirty="0">
              <a:solidFill>
                <a:schemeClr val="bg1"/>
              </a:solidFill>
            </a:endParaRPr>
          </a:p>
        </p:txBody>
      </p:sp>
      <p:pic>
        <p:nvPicPr>
          <p:cNvPr id="7" name="Picture 3" descr="anti-slave_alphabe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886200" y="2743200"/>
            <a:ext cx="4858967" cy="3316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39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762000" y="381000"/>
            <a:ext cx="7772400" cy="13112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4400">
                <a:solidFill>
                  <a:srgbClr val="CCECFF"/>
                </a:solidFill>
                <a:latin typeface="BlackChancery" pitchFamily="2" charset="0"/>
                <a:ea typeface="+mn-ea"/>
              </a:rPr>
              <a:t>William Lloyd Garrison  </a:t>
            </a:r>
            <a:br>
              <a:rPr lang="en-US" sz="4400">
                <a:solidFill>
                  <a:srgbClr val="CCECFF"/>
                </a:solidFill>
                <a:latin typeface="BlackChancery" pitchFamily="2" charset="0"/>
                <a:ea typeface="+mn-ea"/>
              </a:rPr>
            </a:br>
            <a:r>
              <a:rPr lang="en-US" sz="3600">
                <a:solidFill>
                  <a:srgbClr val="CCECFF"/>
                </a:solidFill>
                <a:latin typeface="BlackChancery" pitchFamily="2" charset="0"/>
                <a:ea typeface="+mn-ea"/>
              </a:rPr>
              <a:t>(1801-1879)</a:t>
            </a:r>
            <a:endParaRPr lang="en-US" sz="4400">
              <a:solidFill>
                <a:srgbClr val="CCECFF"/>
              </a:solidFill>
              <a:latin typeface="BlackChancery" pitchFamily="2" charset="0"/>
              <a:ea typeface="+mn-ea"/>
            </a:endParaRPr>
          </a:p>
        </p:txBody>
      </p:sp>
      <p:sp>
        <p:nvSpPr>
          <p:cNvPr id="179204" name="Text Box 4"/>
          <p:cNvSpPr txBox="1">
            <a:spLocks noChangeArrowheads="1"/>
          </p:cNvSpPr>
          <p:nvPr/>
        </p:nvSpPr>
        <p:spPr bwMode="auto">
          <a:xfrm>
            <a:off x="4267200" y="2133600"/>
            <a:ext cx="45720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339725" indent="-33972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Clr>
                <a:srgbClr val="FF0000"/>
              </a:buClr>
              <a:buFont typeface="Arial"/>
              <a:buChar char="•"/>
            </a:pPr>
            <a:r>
              <a:rPr lang="en-US" b="1" dirty="0">
                <a:solidFill>
                  <a:schemeClr val="bg1"/>
                </a:solidFill>
                <a:latin typeface="Comic Sans MS" charset="0"/>
              </a:rPr>
              <a:t>Slavery </a:t>
            </a:r>
            <a:r>
              <a:rPr lang="en-US" b="1" dirty="0" smtClean="0">
                <a:solidFill>
                  <a:schemeClr val="bg1"/>
                </a:solidFill>
                <a:latin typeface="Comic Sans MS" charset="0"/>
              </a:rPr>
              <a:t>undermined republican values</a:t>
            </a:r>
            <a:r>
              <a:rPr lang="en-US" b="1" dirty="0">
                <a:solidFill>
                  <a:schemeClr val="bg1"/>
                </a:solidFill>
                <a:latin typeface="Comic Sans MS" charset="0"/>
              </a:rPr>
              <a:t>.</a:t>
            </a:r>
          </a:p>
          <a:p>
            <a:pPr marL="342900" indent="-342900" eaLnBrk="1" hangingPunct="1">
              <a:spcBef>
                <a:spcPct val="50000"/>
              </a:spcBef>
              <a:buClr>
                <a:srgbClr val="FF0000"/>
              </a:buClr>
              <a:buFont typeface="Arial"/>
              <a:buChar char="•"/>
            </a:pPr>
            <a:r>
              <a:rPr lang="en-US" b="1" dirty="0">
                <a:solidFill>
                  <a:schemeClr val="bg1"/>
                </a:solidFill>
                <a:latin typeface="Comic Sans MS" charset="0"/>
              </a:rPr>
              <a:t>Immediate emancipation </a:t>
            </a:r>
            <a:br>
              <a:rPr lang="en-US" b="1" dirty="0">
                <a:solidFill>
                  <a:schemeClr val="bg1"/>
                </a:solidFill>
                <a:latin typeface="Comic Sans MS" charset="0"/>
              </a:rPr>
            </a:br>
            <a:r>
              <a:rPr lang="en-US" b="1" dirty="0">
                <a:solidFill>
                  <a:schemeClr val="bg1"/>
                </a:solidFill>
                <a:latin typeface="Comic Sans MS" charset="0"/>
              </a:rPr>
              <a:t>with NO compensation</a:t>
            </a:r>
            <a:r>
              <a:rPr lang="en-US" b="1" dirty="0" smtClean="0">
                <a:solidFill>
                  <a:schemeClr val="bg1"/>
                </a:solidFill>
                <a:latin typeface="Comic Sans MS" charset="0"/>
              </a:rPr>
              <a:t>.</a:t>
            </a:r>
          </a:p>
          <a:p>
            <a:pPr marL="342900" indent="-342900" eaLnBrk="1" hangingPunct="1">
              <a:spcBef>
                <a:spcPct val="50000"/>
              </a:spcBef>
              <a:buClr>
                <a:srgbClr val="FF0000"/>
              </a:buClr>
              <a:buFont typeface="Arial"/>
              <a:buChar char="•"/>
            </a:pPr>
            <a:endParaRPr lang="en-US" b="1" dirty="0">
              <a:solidFill>
                <a:schemeClr val="bg1"/>
              </a:solidFill>
              <a:latin typeface="Comic Sans MS" charset="0"/>
            </a:endParaRPr>
          </a:p>
          <a:p>
            <a:pPr marL="342900" indent="-342900" eaLnBrk="1" hangingPunct="1">
              <a:spcBef>
                <a:spcPct val="50000"/>
              </a:spcBef>
              <a:buClr>
                <a:srgbClr val="FF0000"/>
              </a:buClr>
              <a:buFont typeface="Arial"/>
              <a:buChar char="•"/>
            </a:pPr>
            <a:r>
              <a:rPr lang="en-US" b="1" dirty="0">
                <a:solidFill>
                  <a:schemeClr val="bg1"/>
                </a:solidFill>
                <a:latin typeface="Comic Sans MS" charset="0"/>
              </a:rPr>
              <a:t>Slavery was a moral, not</a:t>
            </a:r>
            <a:br>
              <a:rPr lang="en-US" b="1" dirty="0">
                <a:solidFill>
                  <a:schemeClr val="bg1"/>
                </a:solidFill>
                <a:latin typeface="Comic Sans MS" charset="0"/>
              </a:rPr>
            </a:br>
            <a:r>
              <a:rPr lang="en-US" b="1" dirty="0">
                <a:solidFill>
                  <a:schemeClr val="bg1"/>
                </a:solidFill>
                <a:latin typeface="Comic Sans MS" charset="0"/>
              </a:rPr>
              <a:t>an economic issue</a:t>
            </a:r>
            <a:r>
              <a:rPr lang="en-US" b="1" dirty="0" smtClean="0">
                <a:solidFill>
                  <a:schemeClr val="bg1"/>
                </a:solidFill>
                <a:latin typeface="Comic Sans MS" charset="0"/>
              </a:rPr>
              <a:t>.</a:t>
            </a:r>
          </a:p>
          <a:p>
            <a:pPr marL="342900" indent="-342900" eaLnBrk="1" hangingPunct="1">
              <a:spcBef>
                <a:spcPct val="50000"/>
              </a:spcBef>
              <a:buClr>
                <a:srgbClr val="FF0000"/>
              </a:buClr>
              <a:buFont typeface="Arial"/>
              <a:buChar char="•"/>
            </a:pPr>
            <a:r>
              <a:rPr lang="en-US" b="1" dirty="0" smtClean="0">
                <a:solidFill>
                  <a:schemeClr val="bg1"/>
                </a:solidFill>
                <a:latin typeface="Comic Sans MS" charset="0"/>
              </a:rPr>
              <a:t>He printed an antislavery newspaper – </a:t>
            </a:r>
            <a:r>
              <a:rPr lang="en-US" b="1" i="1" dirty="0" smtClean="0">
                <a:solidFill>
                  <a:schemeClr val="bg1"/>
                </a:solidFill>
                <a:latin typeface="Comic Sans MS" charset="0"/>
              </a:rPr>
              <a:t>The Liberator</a:t>
            </a:r>
            <a:endParaRPr lang="en-US" b="1" i="1" dirty="0">
              <a:solidFill>
                <a:schemeClr val="bg1"/>
              </a:solidFill>
            </a:endParaRPr>
          </a:p>
        </p:txBody>
      </p:sp>
      <p:pic>
        <p:nvPicPr>
          <p:cNvPr id="53253" name="Picture 6" descr="William_garris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09600" y="1219200"/>
            <a:ext cx="3251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wipe(left)">
                                      <p:cBhvr>
                                        <p:cTn id="7" dur="1000"/>
                                        <p:tgtEl>
                                          <p:spTgt spid="179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9204">
                                            <p:txEl>
                                              <p:pRg st="1" end="1"/>
                                            </p:txEl>
                                          </p:spTgt>
                                        </p:tgtEl>
                                        <p:attrNameLst>
                                          <p:attrName>style.visibility</p:attrName>
                                        </p:attrNameLst>
                                      </p:cBhvr>
                                      <p:to>
                                        <p:strVal val="visible"/>
                                      </p:to>
                                    </p:set>
                                    <p:animEffect transition="in" filter="wipe(left)">
                                      <p:cBhvr>
                                        <p:cTn id="12" dur="1000"/>
                                        <p:tgtEl>
                                          <p:spTgt spid="1792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9204">
                                            <p:txEl>
                                              <p:pRg st="3" end="3"/>
                                            </p:txEl>
                                          </p:spTgt>
                                        </p:tgtEl>
                                        <p:attrNameLst>
                                          <p:attrName>style.visibility</p:attrName>
                                        </p:attrNameLst>
                                      </p:cBhvr>
                                      <p:to>
                                        <p:strVal val="visible"/>
                                      </p:to>
                                    </p:set>
                                    <p:animEffect transition="in" filter="wipe(left)">
                                      <p:cBhvr>
                                        <p:cTn id="17" dur="1000"/>
                                        <p:tgtEl>
                                          <p:spTgt spid="17920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9204">
                                            <p:txEl>
                                              <p:pRg st="4" end="4"/>
                                            </p:txEl>
                                          </p:spTgt>
                                        </p:tgtEl>
                                        <p:attrNameLst>
                                          <p:attrName>style.visibility</p:attrName>
                                        </p:attrNameLst>
                                      </p:cBhvr>
                                      <p:to>
                                        <p:strVal val="visible"/>
                                      </p:to>
                                    </p:set>
                                    <p:animEffect transition="in" filter="wipe(left)">
                                      <p:cBhvr>
                                        <p:cTn id="22" dur="1000"/>
                                        <p:tgtEl>
                                          <p:spTgt spid="1792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762000" y="457200"/>
            <a:ext cx="7772400" cy="9144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400" i="1">
                <a:solidFill>
                  <a:srgbClr val="CCECFF"/>
                </a:solidFill>
                <a:latin typeface="BlackChancery" pitchFamily="2" charset="0"/>
                <a:ea typeface="+mn-ea"/>
              </a:rPr>
              <a:t>The Liberator</a:t>
            </a:r>
          </a:p>
        </p:txBody>
      </p:sp>
      <p:sp>
        <p:nvSpPr>
          <p:cNvPr id="54275" name="Rectangle 4"/>
          <p:cNvSpPr>
            <a:spLocks noChangeArrowheads="1"/>
          </p:cNvSpPr>
          <p:nvPr/>
        </p:nvSpPr>
        <p:spPr bwMode="auto">
          <a:xfrm>
            <a:off x="1295400" y="51054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ctr"/>
            <a:r>
              <a:rPr lang="en-US" sz="2800" b="1">
                <a:solidFill>
                  <a:schemeClr val="bg1"/>
                </a:solidFill>
                <a:latin typeface="Comic Sans MS" charset="0"/>
              </a:rPr>
              <a:t>Premiere issue </a:t>
            </a:r>
            <a:r>
              <a:rPr lang="en-US" sz="2800" b="1">
                <a:solidFill>
                  <a:schemeClr val="bg1"/>
                </a:solidFill>
                <a:latin typeface="Comic Sans MS" charset="0"/>
                <a:sym typeface="Wingdings" charset="0"/>
              </a:rPr>
              <a:t> </a:t>
            </a:r>
            <a:r>
              <a:rPr lang="en-US" sz="2800" b="1">
                <a:solidFill>
                  <a:schemeClr val="bg1"/>
                </a:solidFill>
                <a:latin typeface="Comic Sans MS" charset="0"/>
              </a:rPr>
              <a:t>January 1, 1831</a:t>
            </a:r>
          </a:p>
        </p:txBody>
      </p:sp>
      <p:pic>
        <p:nvPicPr>
          <p:cNvPr id="54276" name="Picture 5" descr="Abolit5"/>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r="1538" b="17180"/>
          <a:stretch>
            <a:fillRect/>
          </a:stretch>
        </p:blipFill>
        <p:spPr bwMode="auto">
          <a:xfrm>
            <a:off x="990600" y="1943100"/>
            <a:ext cx="7315200" cy="2628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457200" y="228600"/>
            <a:ext cx="8229600" cy="1431925"/>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solidFill>
                  <a:srgbClr val="CCECFF"/>
                </a:solidFill>
                <a:latin typeface="BlackChancery" charset="0"/>
              </a:rPr>
              <a:t>The Tree of Slavery—Loaded with the Sum of All Villanies!</a:t>
            </a:r>
          </a:p>
        </p:txBody>
      </p:sp>
      <p:pic>
        <p:nvPicPr>
          <p:cNvPr id="55299" name="Picture 3" descr="anti-slavery"/>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685800" y="1876425"/>
            <a:ext cx="7772400" cy="4524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4820" name="Picture 4" descr="http://www.iss.k12.nc.us/schools/nihs/smeyer/William%20Lloyd%20Garrison.bmp"/>
          <p:cNvPicPr>
            <a:picLocks noChangeAspect="1" noChangeArrowheads="1"/>
          </p:cNvPicPr>
          <p:nvPr/>
        </p:nvPicPr>
        <p:blipFill>
          <a:blip r:embed="rId2" cstate="print"/>
          <a:srcRect/>
          <a:stretch>
            <a:fillRect/>
          </a:stretch>
        </p:blipFill>
        <p:spPr bwMode="auto">
          <a:xfrm>
            <a:off x="4953000" y="381000"/>
            <a:ext cx="3429000" cy="5690901"/>
          </a:xfrm>
          <a:prstGeom prst="rect">
            <a:avLst/>
          </a:prstGeom>
          <a:noFill/>
        </p:spPr>
      </p:pic>
      <p:pic>
        <p:nvPicPr>
          <p:cNvPr id="34822" name="Picture 6" descr="http://www.loc.gov/exhibits/african/images/lib.jpg"/>
          <p:cNvPicPr>
            <a:picLocks noChangeAspect="1" noChangeArrowheads="1"/>
          </p:cNvPicPr>
          <p:nvPr/>
        </p:nvPicPr>
        <p:blipFill>
          <a:blip r:embed="rId3" cstate="print"/>
          <a:srcRect/>
          <a:stretch>
            <a:fillRect/>
          </a:stretch>
        </p:blipFill>
        <p:spPr bwMode="auto">
          <a:xfrm>
            <a:off x="381000" y="0"/>
            <a:ext cx="4591050" cy="6910866"/>
          </a:xfrm>
          <a:prstGeom prst="rect">
            <a:avLst/>
          </a:prstGeom>
          <a:noFill/>
        </p:spPr>
      </p:pic>
    </p:spTree>
    <p:extLst>
      <p:ext uri="{BB962C8B-B14F-4D97-AF65-F5344CB8AC3E}">
        <p14:creationId xmlns:p14="http://schemas.microsoft.com/office/powerpoint/2010/main" val="2471203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and Angelina Grimke “Grimke Sisters”             </a:t>
            </a:r>
            <a:endParaRPr lang="en-US" dirty="0"/>
          </a:p>
        </p:txBody>
      </p:sp>
      <p:sp>
        <p:nvSpPr>
          <p:cNvPr id="3" name="Content Placeholder 2"/>
          <p:cNvSpPr>
            <a:spLocks noGrp="1"/>
          </p:cNvSpPr>
          <p:nvPr>
            <p:ph idx="1"/>
          </p:nvPr>
        </p:nvSpPr>
        <p:spPr>
          <a:xfrm>
            <a:off x="685800" y="2133600"/>
            <a:ext cx="7772400" cy="3962400"/>
          </a:xfrm>
        </p:spPr>
        <p:txBody>
          <a:bodyPr/>
          <a:lstStyle/>
          <a:p>
            <a:r>
              <a:rPr lang="en-US" sz="2400" dirty="0"/>
              <a:t>Southern women </a:t>
            </a:r>
            <a:endParaRPr lang="en-US" sz="2400" dirty="0" smtClean="0"/>
          </a:p>
          <a:p>
            <a:pPr lvl="1"/>
            <a:r>
              <a:rPr lang="en-US" sz="2000" dirty="0" smtClean="0"/>
              <a:t>Grew up in South Carolina</a:t>
            </a:r>
          </a:p>
          <a:p>
            <a:pPr lvl="1"/>
            <a:r>
              <a:rPr lang="en-US" sz="2000" dirty="0" smtClean="0"/>
              <a:t>Went to Philadelphia, PA</a:t>
            </a:r>
          </a:p>
          <a:p>
            <a:endParaRPr lang="en-US" sz="2400" dirty="0" smtClean="0"/>
          </a:p>
          <a:p>
            <a:r>
              <a:rPr lang="en-US" sz="2400" dirty="0" smtClean="0"/>
              <a:t>lectured </a:t>
            </a:r>
            <a:r>
              <a:rPr lang="en-US" sz="2400" dirty="0"/>
              <a:t>publicly </a:t>
            </a:r>
            <a:r>
              <a:rPr lang="en-US" sz="2400" dirty="0" smtClean="0"/>
              <a:t>throughout the </a:t>
            </a:r>
            <a:r>
              <a:rPr lang="en-US" sz="2400" dirty="0"/>
              <a:t>northern states about the evils of slavery they had seen growing up on a plantation</a:t>
            </a:r>
            <a:r>
              <a:rPr lang="en-US" sz="2400" dirty="0" smtClean="0"/>
              <a:t>.</a:t>
            </a:r>
          </a:p>
          <a:p>
            <a:pPr marL="0" indent="0">
              <a:buNone/>
            </a:pPr>
            <a:endParaRPr lang="en-US" sz="2400" dirty="0" smtClean="0"/>
          </a:p>
          <a:p>
            <a:r>
              <a:rPr lang="en-US" sz="2400" dirty="0" smtClean="0"/>
              <a:t>Their </a:t>
            </a:r>
            <a:r>
              <a:rPr lang="en-US" sz="2400" dirty="0"/>
              <a:t>public careers began when Garrison published a letter from Angelina in his newspaper.</a:t>
            </a:r>
          </a:p>
          <a:p>
            <a:endParaRPr lang="en-US" b="1" dirty="0"/>
          </a:p>
        </p:txBody>
      </p:sp>
      <p:pic>
        <p:nvPicPr>
          <p:cNvPr id="4" name="Picture 3" descr="http://www.edb.utexas.edu/faculty/salinas/students/student_sites/Fall2005/Grimke_Sisters/SarahAngelinaGrimke.gif">
            <a:hlinkClick r:id="rId2"/>
          </p:cNvPr>
          <p:cNvPicPr>
            <a:picLocks noChangeAspect="1" noChangeArrowheads="1"/>
          </p:cNvPicPr>
          <p:nvPr/>
        </p:nvPicPr>
        <p:blipFill>
          <a:blip r:embed="rId3" cstate="print"/>
          <a:srcRect/>
          <a:stretch>
            <a:fillRect/>
          </a:stretch>
        </p:blipFill>
        <p:spPr bwMode="auto">
          <a:xfrm>
            <a:off x="5791200" y="914401"/>
            <a:ext cx="3122591" cy="2672402"/>
          </a:xfrm>
          <a:prstGeom prst="rect">
            <a:avLst/>
          </a:prstGeom>
          <a:noFill/>
        </p:spPr>
      </p:pic>
    </p:spTree>
    <p:extLst>
      <p:ext uri="{BB962C8B-B14F-4D97-AF65-F5344CB8AC3E}">
        <p14:creationId xmlns:p14="http://schemas.microsoft.com/office/powerpoint/2010/main" val="347847639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Grimke Sisters</a:t>
            </a:r>
            <a:endParaRPr lang="en-US" dirty="0"/>
          </a:p>
        </p:txBody>
      </p:sp>
      <p:sp>
        <p:nvSpPr>
          <p:cNvPr id="3" name="Content Placeholder 2"/>
          <p:cNvSpPr>
            <a:spLocks noGrp="1"/>
          </p:cNvSpPr>
          <p:nvPr>
            <p:ph idx="1"/>
          </p:nvPr>
        </p:nvSpPr>
        <p:spPr>
          <a:xfrm>
            <a:off x="685800" y="1676400"/>
            <a:ext cx="7772400" cy="4419600"/>
          </a:xfrm>
        </p:spPr>
        <p:txBody>
          <a:bodyPr/>
          <a:lstStyle/>
          <a:p>
            <a:r>
              <a:rPr lang="en-US" sz="2000" dirty="0" smtClean="0"/>
              <a:t>Sent Garrison a personal letter – </a:t>
            </a:r>
          </a:p>
          <a:p>
            <a:pPr lvl="1"/>
            <a:r>
              <a:rPr lang="en-US" sz="1600" dirty="0" smtClean="0"/>
              <a:t>“</a:t>
            </a:r>
            <a:r>
              <a:rPr lang="en-US" sz="1600" dirty="0"/>
              <a:t>The ground upon which you stand is holy ground,” she told him, “never-never surrender it . . . if you surrender it, the hope of the slave is extinguished.” Agitation for the end to slavery must continue, Angelina declared, even if abolitionists are persecuted and attacked because, as she put it, “This is a cause worth dying for.”</a:t>
            </a:r>
          </a:p>
          <a:p>
            <a:pPr marL="0" indent="0">
              <a:buNone/>
            </a:pPr>
            <a:endParaRPr lang="en-US" sz="2000" dirty="0" smtClean="0"/>
          </a:p>
          <a:p>
            <a:r>
              <a:rPr lang="en-US" sz="2000" dirty="0" smtClean="0"/>
              <a:t>wrote </a:t>
            </a:r>
            <a:r>
              <a:rPr lang="en-US" sz="2000" dirty="0"/>
              <a:t>an </a:t>
            </a:r>
            <a:r>
              <a:rPr lang="en-US" sz="2000" i="1" dirty="0"/>
              <a:t>Appeal to the Christian Women of the Southern </a:t>
            </a:r>
            <a:r>
              <a:rPr lang="en-US" sz="2000" i="1" dirty="0" smtClean="0"/>
              <a:t>States</a:t>
            </a:r>
            <a:r>
              <a:rPr lang="en-US" sz="2000" dirty="0"/>
              <a:t> </a:t>
            </a:r>
            <a:r>
              <a:rPr lang="en-US" sz="2000" dirty="0" smtClean="0"/>
              <a:t>– </a:t>
            </a:r>
          </a:p>
          <a:p>
            <a:pPr lvl="1"/>
            <a:r>
              <a:rPr lang="en-US" sz="1600" dirty="0" smtClean="0"/>
              <a:t>“</a:t>
            </a:r>
            <a:r>
              <a:rPr lang="en-US" sz="1600" dirty="0"/>
              <a:t>I know you do not make the laws,” she wrote, “but I also know that you are the wives and mothers, the sisters and daughters of those who do.” </a:t>
            </a:r>
            <a:endParaRPr lang="en-US" sz="1600" dirty="0" smtClean="0"/>
          </a:p>
          <a:p>
            <a:endParaRPr lang="en-US" sz="1800" dirty="0"/>
          </a:p>
          <a:p>
            <a:r>
              <a:rPr lang="en-US" sz="2400" dirty="0" smtClean="0"/>
              <a:t>Both lived to see the end of slavery</a:t>
            </a:r>
            <a:endParaRPr lang="en-US" sz="2400" dirty="0"/>
          </a:p>
        </p:txBody>
      </p:sp>
    </p:spTree>
    <p:extLst>
      <p:ext uri="{BB962C8B-B14F-4D97-AF65-F5344CB8AC3E}">
        <p14:creationId xmlns:p14="http://schemas.microsoft.com/office/powerpoint/2010/main" val="424114733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762000" y="457200"/>
            <a:ext cx="7772400" cy="9144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400">
                <a:solidFill>
                  <a:srgbClr val="CCECFF"/>
                </a:solidFill>
                <a:latin typeface="BlackChancery" pitchFamily="2" charset="0"/>
                <a:ea typeface="+mn-ea"/>
              </a:rPr>
              <a:t>Black Abolitionists</a:t>
            </a:r>
          </a:p>
        </p:txBody>
      </p:sp>
      <p:sp>
        <p:nvSpPr>
          <p:cNvPr id="57347" name="Rectangle 3"/>
          <p:cNvSpPr>
            <a:spLocks noChangeArrowheads="1"/>
          </p:cNvSpPr>
          <p:nvPr/>
        </p:nvSpPr>
        <p:spPr bwMode="auto">
          <a:xfrm>
            <a:off x="3003550" y="1797050"/>
            <a:ext cx="34972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ctr"/>
            <a:r>
              <a:rPr lang="en-US" sz="4000" b="1">
                <a:solidFill>
                  <a:srgbClr val="FFFF00"/>
                </a:solidFill>
                <a:latin typeface="Comic Sans MS" charset="0"/>
              </a:rPr>
              <a:t>David Walker</a:t>
            </a:r>
            <a:r>
              <a:rPr lang="en-US" sz="3600" b="1">
                <a:solidFill>
                  <a:schemeClr val="bg1"/>
                </a:solidFill>
                <a:latin typeface="Comic Sans MS" charset="0"/>
              </a:rPr>
              <a:t/>
            </a:r>
            <a:br>
              <a:rPr lang="en-US" sz="3600" b="1">
                <a:solidFill>
                  <a:schemeClr val="bg1"/>
                </a:solidFill>
                <a:latin typeface="Comic Sans MS" charset="0"/>
              </a:rPr>
            </a:br>
            <a:r>
              <a:rPr lang="en-US" sz="3600" b="1">
                <a:solidFill>
                  <a:schemeClr val="bg1"/>
                </a:solidFill>
                <a:latin typeface="Comic Sans MS" charset="0"/>
              </a:rPr>
              <a:t>(1785-1830)</a:t>
            </a:r>
          </a:p>
        </p:txBody>
      </p:sp>
      <p:sp>
        <p:nvSpPr>
          <p:cNvPr id="57348" name="Rectangle 4"/>
          <p:cNvSpPr>
            <a:spLocks noChangeArrowheads="1"/>
          </p:cNvSpPr>
          <p:nvPr/>
        </p:nvSpPr>
        <p:spPr bwMode="auto">
          <a:xfrm>
            <a:off x="1906588" y="3686175"/>
            <a:ext cx="5432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600" b="1">
                <a:solidFill>
                  <a:schemeClr val="bg1"/>
                </a:solidFill>
                <a:latin typeface="Comic Sans MS" charset="0"/>
              </a:rPr>
              <a:t>1829 </a:t>
            </a:r>
            <a:r>
              <a:rPr lang="en-US" sz="2600" b="1">
                <a:solidFill>
                  <a:schemeClr val="bg1"/>
                </a:solidFill>
                <a:latin typeface="Comic Sans MS" charset="0"/>
                <a:sym typeface="Wingdings" charset="0"/>
              </a:rPr>
              <a:t></a:t>
            </a:r>
            <a:r>
              <a:rPr lang="en-US" sz="2600" b="1">
                <a:solidFill>
                  <a:schemeClr val="bg1"/>
                </a:solidFill>
                <a:latin typeface="Comic Sans MS" charset="0"/>
              </a:rPr>
              <a:t> </a:t>
            </a:r>
            <a:r>
              <a:rPr lang="en-US" sz="2600" b="1" i="1">
                <a:solidFill>
                  <a:srgbClr val="FF0000"/>
                </a:solidFill>
                <a:latin typeface="Comic Sans MS" charset="0"/>
              </a:rPr>
              <a:t>Appeal to the Coloured </a:t>
            </a:r>
            <a:br>
              <a:rPr lang="en-US" sz="2600" b="1" i="1">
                <a:solidFill>
                  <a:srgbClr val="FF0000"/>
                </a:solidFill>
                <a:latin typeface="Comic Sans MS" charset="0"/>
              </a:rPr>
            </a:br>
            <a:r>
              <a:rPr lang="en-US" sz="2600" b="1" i="1">
                <a:solidFill>
                  <a:srgbClr val="FF0000"/>
                </a:solidFill>
                <a:latin typeface="Comic Sans MS" charset="0"/>
              </a:rPr>
              <a:t>          Citizens of the World</a:t>
            </a:r>
          </a:p>
        </p:txBody>
      </p:sp>
      <p:sp>
        <p:nvSpPr>
          <p:cNvPr id="57349" name="Rectangle 5"/>
          <p:cNvSpPr>
            <a:spLocks noChangeArrowheads="1"/>
          </p:cNvSpPr>
          <p:nvPr/>
        </p:nvSpPr>
        <p:spPr bwMode="auto">
          <a:xfrm>
            <a:off x="2125663" y="5133975"/>
            <a:ext cx="52657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600" b="1">
                <a:solidFill>
                  <a:schemeClr val="bg1"/>
                </a:solidFill>
                <a:latin typeface="Comic Sans MS" charset="0"/>
              </a:rPr>
              <a:t>Fight for freedom rather than </a:t>
            </a:r>
            <a:br>
              <a:rPr lang="en-US" sz="2600" b="1">
                <a:solidFill>
                  <a:schemeClr val="bg1"/>
                </a:solidFill>
                <a:latin typeface="Comic Sans MS" charset="0"/>
              </a:rPr>
            </a:br>
            <a:r>
              <a:rPr lang="en-US" sz="2600" b="1">
                <a:solidFill>
                  <a:schemeClr val="bg1"/>
                </a:solidFill>
                <a:latin typeface="Comic Sans MS" charset="0"/>
              </a:rPr>
              <a:t>wait to be set free by whites</a:t>
            </a:r>
            <a:r>
              <a:rPr lang="en-US" sz="2600" b="1">
                <a:solidFill>
                  <a:schemeClr val="bg1"/>
                </a:solidFill>
              </a:rPr>
              <a:t>.</a:t>
            </a:r>
            <a:endParaRPr lang="en-US" sz="2600" b="1" i="1">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533400" y="1066800"/>
            <a:ext cx="8153400" cy="4648200"/>
          </a:xfrm>
          <a:prstGeom prst="rect">
            <a:avLst/>
          </a:prstGeom>
          <a:noFill/>
          <a:ln w="9525">
            <a:solidFill>
              <a:schemeClr val="bg1"/>
            </a:solidFill>
            <a:miter lim="800000"/>
            <a:headEnd type="none" w="sm" len="sm"/>
            <a:tailEnd type="none" w="sm" len="sm"/>
          </a:ln>
          <a:effectLst>
            <a:outerShdw dist="35921" dir="2700000" algn="ctr" rotWithShape="0">
              <a:schemeClr val="tx1"/>
            </a:outerShdw>
          </a:effectLst>
        </p:spPr>
        <p:txBody>
          <a:bodyPr wrap="none" anchor="ctr"/>
          <a:lstStyle/>
          <a:p>
            <a:pPr algn="ctr"/>
            <a:r>
              <a:rPr lang="ja-JP" altLang="en-US" sz="7200">
                <a:solidFill>
                  <a:srgbClr val="FF0000"/>
                </a:solidFill>
                <a:latin typeface="BlackChancery" charset="0"/>
              </a:rPr>
              <a:t>“</a:t>
            </a:r>
            <a:r>
              <a:rPr lang="en-US" sz="7200">
                <a:solidFill>
                  <a:srgbClr val="FF0000"/>
                </a:solidFill>
                <a:latin typeface="BlackChancery" charset="0"/>
              </a:rPr>
              <a:t>The Pursuit </a:t>
            </a:r>
            <a:br>
              <a:rPr lang="en-US" sz="7200">
                <a:solidFill>
                  <a:srgbClr val="FF0000"/>
                </a:solidFill>
                <a:latin typeface="BlackChancery" charset="0"/>
              </a:rPr>
            </a:br>
            <a:r>
              <a:rPr lang="en-US" sz="7200">
                <a:solidFill>
                  <a:srgbClr val="FF0000"/>
                </a:solidFill>
                <a:latin typeface="BlackChancery" charset="0"/>
              </a:rPr>
              <a:t>of Perfection</a:t>
            </a:r>
            <a:r>
              <a:rPr lang="ja-JP" altLang="en-US" sz="7200">
                <a:solidFill>
                  <a:srgbClr val="FF0000"/>
                </a:solidFill>
                <a:latin typeface="BlackChancery" charset="0"/>
              </a:rPr>
              <a:t>”</a:t>
            </a:r>
            <a:endParaRPr lang="en-US" sz="7200">
              <a:solidFill>
                <a:srgbClr val="FF0000"/>
              </a:solidFill>
              <a:latin typeface="BlackChancery" charset="0"/>
            </a:endParaRPr>
          </a:p>
          <a:p>
            <a:pPr algn="ctr"/>
            <a:r>
              <a:rPr lang="en-US" sz="6000">
                <a:solidFill>
                  <a:schemeClr val="bg1"/>
                </a:solidFill>
                <a:latin typeface="BlackChancery" charset="0"/>
              </a:rPr>
              <a:t>In </a:t>
            </a:r>
            <a:br>
              <a:rPr lang="en-US" sz="6000">
                <a:solidFill>
                  <a:schemeClr val="bg1"/>
                </a:solidFill>
                <a:latin typeface="BlackChancery" charset="0"/>
              </a:rPr>
            </a:br>
            <a:r>
              <a:rPr lang="en-US" sz="6000">
                <a:solidFill>
                  <a:schemeClr val="bg1"/>
                </a:solidFill>
                <a:latin typeface="BlackChancery" charset="0"/>
              </a:rPr>
              <a:t>Antebellum America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r>
              <a:rPr lang="en-US" sz="4000" dirty="0">
                <a:solidFill>
                  <a:srgbClr val="CCECFF"/>
                </a:solidFill>
                <a:latin typeface="BlackChancery" pitchFamily="2" charset="0"/>
              </a:rPr>
              <a:t>Frederick Douglass  (1817-1895)</a:t>
            </a:r>
            <a:br>
              <a:rPr lang="en-US" sz="4000" dirty="0">
                <a:solidFill>
                  <a:srgbClr val="CCECFF"/>
                </a:solidFill>
                <a:latin typeface="BlackChancery" pitchFamily="2" charset="0"/>
              </a:rPr>
            </a:br>
            <a:endParaRPr lang="en-US" sz="4000" dirty="0"/>
          </a:p>
        </p:txBody>
      </p:sp>
      <p:sp>
        <p:nvSpPr>
          <p:cNvPr id="3" name="Content Placeholder 2"/>
          <p:cNvSpPr>
            <a:spLocks noGrp="1"/>
          </p:cNvSpPr>
          <p:nvPr>
            <p:ph idx="1"/>
          </p:nvPr>
        </p:nvSpPr>
        <p:spPr>
          <a:xfrm>
            <a:off x="685800" y="1143000"/>
            <a:ext cx="7772400" cy="4953000"/>
          </a:xfrm>
        </p:spPr>
        <p:txBody>
          <a:bodyPr/>
          <a:lstStyle/>
          <a:p>
            <a:r>
              <a:rPr lang="en-US" dirty="0"/>
              <a:t>A former </a:t>
            </a:r>
            <a:r>
              <a:rPr lang="en-US" dirty="0" smtClean="0"/>
              <a:t>slave</a:t>
            </a:r>
          </a:p>
          <a:p>
            <a:endParaRPr lang="en-US" dirty="0"/>
          </a:p>
          <a:p>
            <a:r>
              <a:rPr lang="en-US" dirty="0" smtClean="0"/>
              <a:t>Gave eloquent </a:t>
            </a:r>
            <a:r>
              <a:rPr lang="en-US" dirty="0"/>
              <a:t>speeches on behalf of equality for African Americans, women, Native Americans, and immigrants. </a:t>
            </a:r>
            <a:endParaRPr lang="en-US" dirty="0" smtClean="0"/>
          </a:p>
          <a:p>
            <a:endParaRPr lang="en-US" dirty="0"/>
          </a:p>
          <a:p>
            <a:r>
              <a:rPr lang="en-US" dirty="0" smtClean="0"/>
              <a:t>He </a:t>
            </a:r>
            <a:r>
              <a:rPr lang="en-US" dirty="0"/>
              <a:t>later published autobiographies and his own antislavery newspaper</a:t>
            </a:r>
          </a:p>
        </p:txBody>
      </p:sp>
    </p:spTree>
    <p:extLst>
      <p:ext uri="{BB962C8B-B14F-4D97-AF65-F5344CB8AC3E}">
        <p14:creationId xmlns:p14="http://schemas.microsoft.com/office/powerpoint/2010/main" val="107970030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304800" y="304800"/>
            <a:ext cx="8458200" cy="76944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400" dirty="0">
                <a:solidFill>
                  <a:srgbClr val="CCECFF"/>
                </a:solidFill>
                <a:latin typeface="BlackChancery" pitchFamily="2" charset="0"/>
                <a:ea typeface="+mn-ea"/>
              </a:rPr>
              <a:t>Frederick Douglass  (1817-1895)</a:t>
            </a:r>
          </a:p>
        </p:txBody>
      </p:sp>
      <p:sp>
        <p:nvSpPr>
          <p:cNvPr id="183299" name="Rectangle 3"/>
          <p:cNvSpPr>
            <a:spLocks noChangeArrowheads="1"/>
          </p:cNvSpPr>
          <p:nvPr/>
        </p:nvSpPr>
        <p:spPr bwMode="auto">
          <a:xfrm>
            <a:off x="1676400" y="5181600"/>
            <a:ext cx="58213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en-US" sz="2600" b="1">
                <a:solidFill>
                  <a:schemeClr val="bg1"/>
                </a:solidFill>
                <a:latin typeface="Comic Sans MS" charset="0"/>
              </a:rPr>
              <a:t>1845 </a:t>
            </a:r>
            <a:r>
              <a:rPr lang="en-US" sz="2600" b="1">
                <a:solidFill>
                  <a:schemeClr val="bg1"/>
                </a:solidFill>
                <a:latin typeface="Comic Sans MS" charset="0"/>
                <a:sym typeface="Wingdings" charset="0"/>
              </a:rPr>
              <a:t></a:t>
            </a:r>
            <a:r>
              <a:rPr lang="en-US" sz="2600" b="1">
                <a:solidFill>
                  <a:schemeClr val="bg1"/>
                </a:solidFill>
                <a:latin typeface="Comic Sans MS" charset="0"/>
              </a:rPr>
              <a:t> </a:t>
            </a:r>
            <a:r>
              <a:rPr lang="en-US" sz="2600" b="1" i="1">
                <a:solidFill>
                  <a:schemeClr val="bg1"/>
                </a:solidFill>
                <a:latin typeface="Comic Sans MS" charset="0"/>
              </a:rPr>
              <a:t>The Narrative of the Life</a:t>
            </a:r>
            <a:br>
              <a:rPr lang="en-US" sz="2600" b="1" i="1">
                <a:solidFill>
                  <a:schemeClr val="bg1"/>
                </a:solidFill>
                <a:latin typeface="Comic Sans MS" charset="0"/>
              </a:rPr>
            </a:br>
            <a:r>
              <a:rPr lang="en-US" sz="2600" b="1" i="1">
                <a:solidFill>
                  <a:schemeClr val="bg1"/>
                </a:solidFill>
                <a:latin typeface="Comic Sans MS" charset="0"/>
              </a:rPr>
              <a:t>          Of Frederick Douglass</a:t>
            </a:r>
            <a:endParaRPr lang="en-US" sz="2600" b="1">
              <a:solidFill>
                <a:schemeClr val="bg1"/>
              </a:solidFill>
              <a:latin typeface="Comic Sans MS" charset="0"/>
            </a:endParaRPr>
          </a:p>
          <a:p>
            <a:r>
              <a:rPr lang="en-US" sz="2600" b="1">
                <a:solidFill>
                  <a:schemeClr val="bg1"/>
                </a:solidFill>
                <a:latin typeface="Comic Sans MS" charset="0"/>
              </a:rPr>
              <a:t>1847 </a:t>
            </a:r>
            <a:r>
              <a:rPr lang="en-US" sz="2600" b="1">
                <a:solidFill>
                  <a:schemeClr val="bg1"/>
                </a:solidFill>
                <a:latin typeface="Comic Sans MS" charset="0"/>
                <a:sym typeface="Wingdings" charset="0"/>
              </a:rPr>
              <a:t></a:t>
            </a:r>
            <a:r>
              <a:rPr lang="en-US" sz="2600" b="1">
                <a:solidFill>
                  <a:schemeClr val="bg1"/>
                </a:solidFill>
                <a:latin typeface="Comic Sans MS" charset="0"/>
              </a:rPr>
              <a:t> </a:t>
            </a:r>
            <a:r>
              <a:rPr lang="ja-JP" altLang="en-US" sz="2600" b="1">
                <a:solidFill>
                  <a:srgbClr val="FFFF00"/>
                </a:solidFill>
                <a:latin typeface="Comic Sans MS" charset="0"/>
              </a:rPr>
              <a:t>“</a:t>
            </a:r>
            <a:r>
              <a:rPr lang="en-US" sz="2600" b="1">
                <a:solidFill>
                  <a:srgbClr val="FFFF00"/>
                </a:solidFill>
                <a:latin typeface="Comic Sans MS" charset="0"/>
              </a:rPr>
              <a:t>The North Star</a:t>
            </a:r>
            <a:r>
              <a:rPr lang="ja-JP" altLang="en-US" sz="2600" b="1">
                <a:solidFill>
                  <a:srgbClr val="FFFF00"/>
                </a:solidFill>
                <a:latin typeface="Comic Sans MS" charset="0"/>
              </a:rPr>
              <a:t>”</a:t>
            </a:r>
            <a:endParaRPr lang="en-US" sz="2600" b="1" i="1">
              <a:solidFill>
                <a:srgbClr val="FFFF00"/>
              </a:solidFill>
              <a:latin typeface="Comic Sans MS" charset="0"/>
            </a:endParaRPr>
          </a:p>
        </p:txBody>
      </p:sp>
      <p:pic>
        <p:nvPicPr>
          <p:cNvPr id="183300" name="Picture 4" descr="Frederick Douglass">
            <a:hlinkClick r:id="rId3"/>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990600" y="1524000"/>
            <a:ext cx="2803525" cy="3200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http://www.alincolnlearning.us/FrederickDouglassLearningActivity_files/image007.jpg"/>
          <p:cNvPicPr>
            <a:picLocks noChangeAspect="1" noChangeArrowheads="1"/>
          </p:cNvPicPr>
          <p:nvPr/>
        </p:nvPicPr>
        <p:blipFill>
          <a:blip r:embed="rId5" cstate="print"/>
          <a:srcRect/>
          <a:stretch>
            <a:fillRect/>
          </a:stretch>
        </p:blipFill>
        <p:spPr bwMode="auto">
          <a:xfrm>
            <a:off x="4343400" y="1447800"/>
            <a:ext cx="4343400" cy="3257552"/>
          </a:xfrm>
          <a:prstGeom prst="rect">
            <a:avLst/>
          </a:prstGeom>
          <a:noFill/>
        </p:spPr>
      </p:pic>
    </p:spTree>
    <p:extLst>
      <p:ext uri="{BB962C8B-B14F-4D97-AF65-F5344CB8AC3E}">
        <p14:creationId xmlns:p14="http://schemas.microsoft.com/office/powerpoint/2010/main" val="24186430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fade">
                                      <p:cBhvr>
                                        <p:cTn id="7" dur="2000"/>
                                        <p:tgtEl>
                                          <p:spTgt spid="183299"/>
                                        </p:tgtEl>
                                      </p:cBhvr>
                                    </p:animEffect>
                                  </p:childTnLst>
                                </p:cTn>
                              </p:par>
                              <p:par>
                                <p:cTn id="8" presetID="10" presetClass="entr" presetSubtype="0" fill="hold" nodeType="withEffect">
                                  <p:stCondLst>
                                    <p:cond delay="0"/>
                                  </p:stCondLst>
                                  <p:childTnLst>
                                    <p:set>
                                      <p:cBhvr>
                                        <p:cTn id="9" dur="1" fill="hold">
                                          <p:stCondLst>
                                            <p:cond delay="0"/>
                                          </p:stCondLst>
                                        </p:cTn>
                                        <p:tgtEl>
                                          <p:spTgt spid="183300"/>
                                        </p:tgtEl>
                                        <p:attrNameLst>
                                          <p:attrName>style.visibility</p:attrName>
                                        </p:attrNameLst>
                                      </p:cBhvr>
                                      <p:to>
                                        <p:strVal val="visible"/>
                                      </p:to>
                                    </p:set>
                                    <p:animEffect transition="in" filter="fade">
                                      <p:cBhvr>
                                        <p:cTn id="10" dur="20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685800" y="304800"/>
            <a:ext cx="8229600" cy="14335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4800">
                <a:solidFill>
                  <a:srgbClr val="CCECFF"/>
                </a:solidFill>
                <a:latin typeface="BlackChancery" pitchFamily="2" charset="0"/>
                <a:ea typeface="+mn-ea"/>
              </a:rPr>
              <a:t>Sojourner Truth  (1787-1883)</a:t>
            </a:r>
            <a:r>
              <a:rPr lang="en-US" sz="2000">
                <a:solidFill>
                  <a:srgbClr val="CCECFF"/>
                </a:solidFill>
                <a:latin typeface="BlackChancery" pitchFamily="2" charset="0"/>
                <a:ea typeface="+mn-ea"/>
              </a:rPr>
              <a:t/>
            </a:r>
            <a:br>
              <a:rPr lang="en-US" sz="2000">
                <a:solidFill>
                  <a:srgbClr val="CCECFF"/>
                </a:solidFill>
                <a:latin typeface="BlackChancery" pitchFamily="2" charset="0"/>
                <a:ea typeface="+mn-ea"/>
              </a:rPr>
            </a:br>
            <a:r>
              <a:rPr lang="en-US" sz="3600">
                <a:solidFill>
                  <a:srgbClr val="CCECFF"/>
                </a:solidFill>
                <a:latin typeface="BlackChancery" pitchFamily="2" charset="0"/>
                <a:ea typeface="+mn-ea"/>
              </a:rPr>
              <a:t>or </a:t>
            </a:r>
            <a:r>
              <a:rPr lang="en-US" sz="2000">
                <a:solidFill>
                  <a:srgbClr val="CCECFF"/>
                </a:solidFill>
                <a:latin typeface="BlackChancery" pitchFamily="2" charset="0"/>
                <a:ea typeface="+mn-ea"/>
              </a:rPr>
              <a:t> </a:t>
            </a:r>
            <a:r>
              <a:rPr lang="en-US" sz="4000">
                <a:solidFill>
                  <a:srgbClr val="CCECFF"/>
                </a:solidFill>
                <a:latin typeface="BlackChancery" pitchFamily="2" charset="0"/>
                <a:ea typeface="+mn-ea"/>
              </a:rPr>
              <a:t>Isabella Baumfree</a:t>
            </a:r>
            <a:endParaRPr lang="en-US" sz="8000">
              <a:solidFill>
                <a:srgbClr val="CCECFF"/>
              </a:solidFill>
              <a:latin typeface="BlackChancery" pitchFamily="2" charset="0"/>
              <a:ea typeface="+mn-ea"/>
            </a:endParaRPr>
          </a:p>
        </p:txBody>
      </p:sp>
      <p:sp>
        <p:nvSpPr>
          <p:cNvPr id="59395" name="Rectangle 3"/>
          <p:cNvSpPr>
            <a:spLocks noChangeArrowheads="1"/>
          </p:cNvSpPr>
          <p:nvPr/>
        </p:nvSpPr>
        <p:spPr bwMode="auto">
          <a:xfrm>
            <a:off x="838200" y="5911850"/>
            <a:ext cx="7696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lang="en-US" sz="2600" b="1">
                <a:solidFill>
                  <a:schemeClr val="bg1"/>
                </a:solidFill>
                <a:latin typeface="Comic Sans MS" charset="0"/>
              </a:rPr>
              <a:t>1850 </a:t>
            </a:r>
            <a:r>
              <a:rPr lang="en-US" sz="2600" b="1">
                <a:solidFill>
                  <a:schemeClr val="bg1"/>
                </a:solidFill>
                <a:latin typeface="Comic Sans MS" charset="0"/>
                <a:sym typeface="Wingdings" charset="0"/>
              </a:rPr>
              <a:t></a:t>
            </a:r>
            <a:r>
              <a:rPr lang="en-US" sz="2600" b="1">
                <a:solidFill>
                  <a:schemeClr val="bg1"/>
                </a:solidFill>
                <a:latin typeface="Comic Sans MS" charset="0"/>
              </a:rPr>
              <a:t> </a:t>
            </a:r>
            <a:r>
              <a:rPr lang="en-US" sz="2600" b="1" i="1">
                <a:solidFill>
                  <a:schemeClr val="bg1"/>
                </a:solidFill>
                <a:latin typeface="Comic Sans MS" charset="0"/>
              </a:rPr>
              <a:t>The Narrative of Sojourner Truth </a:t>
            </a:r>
            <a:endParaRPr lang="en-US" sz="2600" b="1">
              <a:solidFill>
                <a:schemeClr val="bg1"/>
              </a:solidFill>
              <a:latin typeface="Comic Sans MS" charset="0"/>
            </a:endParaRPr>
          </a:p>
        </p:txBody>
      </p:sp>
      <p:pic>
        <p:nvPicPr>
          <p:cNvPr id="59397" name="Picture 6" descr="stamp-Sojourner 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20447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Sojourner Truth"/>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478" t="1532" r="3355" b="3448"/>
          <a:stretch>
            <a:fillRect/>
          </a:stretch>
        </p:blipFill>
        <p:spPr bwMode="auto">
          <a:xfrm>
            <a:off x="1254125" y="1295400"/>
            <a:ext cx="2708275" cy="441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609600" y="425450"/>
            <a:ext cx="7772400" cy="15557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800">
                <a:solidFill>
                  <a:srgbClr val="CCECFF"/>
                </a:solidFill>
                <a:latin typeface="BlackChancery" pitchFamily="2" charset="0"/>
                <a:ea typeface="+mn-ea"/>
              </a:rPr>
              <a:t>Harriet Tubman</a:t>
            </a:r>
            <a:br>
              <a:rPr lang="en-US" sz="4800">
                <a:solidFill>
                  <a:srgbClr val="CCECFF"/>
                </a:solidFill>
                <a:latin typeface="BlackChancery" pitchFamily="2" charset="0"/>
                <a:ea typeface="+mn-ea"/>
              </a:rPr>
            </a:br>
            <a:r>
              <a:rPr lang="en-US" sz="4800">
                <a:solidFill>
                  <a:srgbClr val="CCECFF"/>
                </a:solidFill>
                <a:latin typeface="BlackChancery" pitchFamily="2" charset="0"/>
                <a:ea typeface="+mn-ea"/>
              </a:rPr>
              <a:t>(1820-1913)</a:t>
            </a:r>
            <a:endParaRPr lang="en-US" sz="8000">
              <a:solidFill>
                <a:srgbClr val="CCECFF"/>
              </a:solidFill>
              <a:latin typeface="BlackChancery" pitchFamily="2" charset="0"/>
              <a:ea typeface="+mn-ea"/>
            </a:endParaRPr>
          </a:p>
        </p:txBody>
      </p:sp>
      <p:sp>
        <p:nvSpPr>
          <p:cNvPr id="185347" name="Rectangle 3"/>
          <p:cNvSpPr>
            <a:spLocks noChangeArrowheads="1"/>
          </p:cNvSpPr>
          <p:nvPr/>
        </p:nvSpPr>
        <p:spPr bwMode="auto">
          <a:xfrm>
            <a:off x="685800" y="2590800"/>
            <a:ext cx="4267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39725" indent="-339725">
              <a:buClr>
                <a:srgbClr val="FF0000"/>
              </a:buClr>
              <a:buFont typeface="PressWriter Symbols" charset="0"/>
              <a:buChar char="e"/>
            </a:pPr>
            <a:r>
              <a:rPr lang="en-US" sz="2600" b="1">
                <a:solidFill>
                  <a:schemeClr val="bg1"/>
                </a:solidFill>
                <a:latin typeface="Comic Sans MS" charset="0"/>
              </a:rPr>
              <a:t>Helped over 300 slaves to freedom.</a:t>
            </a:r>
          </a:p>
          <a:p>
            <a:pPr marL="339725" indent="-339725">
              <a:buClr>
                <a:srgbClr val="FF0000"/>
              </a:buClr>
              <a:buFont typeface="PressWriter Symbols" charset="0"/>
              <a:buChar char="e"/>
            </a:pPr>
            <a:r>
              <a:rPr lang="en-US" sz="2600" b="1">
                <a:solidFill>
                  <a:schemeClr val="bg1"/>
                </a:solidFill>
                <a:latin typeface="Comic Sans MS" charset="0"/>
              </a:rPr>
              <a:t>$40,000 bounty on her head.</a:t>
            </a:r>
          </a:p>
          <a:p>
            <a:pPr marL="339725" indent="-339725">
              <a:buClr>
                <a:srgbClr val="FF0000"/>
              </a:buClr>
              <a:buFont typeface="PressWriter Symbols" charset="0"/>
              <a:buChar char="e"/>
            </a:pPr>
            <a:r>
              <a:rPr lang="en-US" sz="2600" b="1">
                <a:solidFill>
                  <a:schemeClr val="bg1"/>
                </a:solidFill>
                <a:latin typeface="Comic Sans MS" charset="0"/>
              </a:rPr>
              <a:t>Served as a Union spy during the Civil War.</a:t>
            </a:r>
          </a:p>
        </p:txBody>
      </p:sp>
      <p:sp>
        <p:nvSpPr>
          <p:cNvPr id="60420" name="Rectangle 5"/>
          <p:cNvSpPr>
            <a:spLocks noChangeArrowheads="1"/>
          </p:cNvSpPr>
          <p:nvPr/>
        </p:nvSpPr>
        <p:spPr bwMode="auto">
          <a:xfrm>
            <a:off x="6553200" y="6116638"/>
            <a:ext cx="1538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50000"/>
              </a:spcBef>
            </a:pPr>
            <a:r>
              <a:rPr lang="ja-JP" altLang="en-US" sz="2800" b="1">
                <a:solidFill>
                  <a:schemeClr val="bg1"/>
                </a:solidFill>
                <a:latin typeface="Comic Sans MS" charset="0"/>
              </a:rPr>
              <a:t>“</a:t>
            </a:r>
            <a:r>
              <a:rPr lang="en-US" sz="2800" b="1">
                <a:solidFill>
                  <a:schemeClr val="bg1"/>
                </a:solidFill>
                <a:latin typeface="Comic Sans MS" charset="0"/>
              </a:rPr>
              <a:t>Moses</a:t>
            </a:r>
            <a:r>
              <a:rPr lang="ja-JP" altLang="en-US" sz="2800" b="1">
                <a:solidFill>
                  <a:schemeClr val="bg1"/>
                </a:solidFill>
                <a:latin typeface="Comic Sans MS" charset="0"/>
              </a:rPr>
              <a:t>”</a:t>
            </a:r>
            <a:endParaRPr lang="en-US" sz="2800" b="1">
              <a:solidFill>
                <a:schemeClr val="bg1"/>
              </a:solidFill>
              <a:latin typeface="Comic Sans MS" charset="0"/>
            </a:endParaRPr>
          </a:p>
        </p:txBody>
      </p:sp>
      <p:pic>
        <p:nvPicPr>
          <p:cNvPr id="60421" name="Picture 6" descr="Harriet Tubma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410200" y="533400"/>
            <a:ext cx="3214688" cy="548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609600" y="425450"/>
            <a:ext cx="7772400" cy="14319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400">
                <a:solidFill>
                  <a:srgbClr val="CCECFF"/>
                </a:solidFill>
                <a:latin typeface="BlackChancery" pitchFamily="2" charset="0"/>
                <a:ea typeface="+mn-ea"/>
              </a:rPr>
              <a:t>Leading Escaping Slaves Along the Underground Railroad</a:t>
            </a:r>
          </a:p>
        </p:txBody>
      </p:sp>
      <p:pic>
        <p:nvPicPr>
          <p:cNvPr id="61443" name="Picture 7" descr="Leading Slaves on the Underground R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7793" t="9816" r="7793" b="18201"/>
          <a:stretch>
            <a:fillRect/>
          </a:stretch>
        </p:blipFill>
        <p:spPr bwMode="auto">
          <a:xfrm>
            <a:off x="1752600" y="2133600"/>
            <a:ext cx="5867400" cy="397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762000" y="319088"/>
            <a:ext cx="7772400" cy="8239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The Underground Railroad</a:t>
            </a:r>
            <a:endParaRPr lang="en-US" sz="8000">
              <a:solidFill>
                <a:srgbClr val="CCECFF"/>
              </a:solidFill>
              <a:latin typeface="BlackChancery" pitchFamily="2" charset="0"/>
              <a:ea typeface="+mn-ea"/>
            </a:endParaRPr>
          </a:p>
        </p:txBody>
      </p:sp>
      <p:pic>
        <p:nvPicPr>
          <p:cNvPr id="62467" name="Picture 4" descr="map-Underground R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901700" y="1108075"/>
            <a:ext cx="7404100" cy="5368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762000" y="381000"/>
            <a:ext cx="7772400"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a:solidFill>
                  <a:srgbClr val="CCECFF"/>
                </a:solidFill>
                <a:latin typeface="BlackChancery" pitchFamily="2" charset="0"/>
                <a:ea typeface="+mn-ea"/>
              </a:rPr>
              <a:t>The Underground Railroad</a:t>
            </a:r>
            <a:endParaRPr lang="en-US" sz="8000">
              <a:solidFill>
                <a:srgbClr val="CCECFF"/>
              </a:solidFill>
              <a:latin typeface="BlackChancery" pitchFamily="2" charset="0"/>
              <a:ea typeface="+mn-ea"/>
            </a:endParaRPr>
          </a:p>
        </p:txBody>
      </p:sp>
      <p:sp>
        <p:nvSpPr>
          <p:cNvPr id="187395" name="Rectangle 3"/>
          <p:cNvSpPr>
            <a:spLocks noChangeArrowheads="1"/>
          </p:cNvSpPr>
          <p:nvPr/>
        </p:nvSpPr>
        <p:spPr bwMode="auto">
          <a:xfrm>
            <a:off x="457200" y="1524000"/>
            <a:ext cx="8229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marL="398463" indent="-398463">
              <a:buClr>
                <a:srgbClr val="FF0000"/>
              </a:buClr>
              <a:buFont typeface="PressWriter Symbols" charset="0"/>
              <a:buChar char="e"/>
            </a:pPr>
            <a:r>
              <a:rPr lang="ja-JP" altLang="en-US" sz="3000" b="1">
                <a:solidFill>
                  <a:srgbClr val="FFFF00"/>
                </a:solidFill>
                <a:latin typeface="Comic Sans MS" charset="0"/>
              </a:rPr>
              <a:t>“</a:t>
            </a:r>
            <a:r>
              <a:rPr lang="en-US" sz="3000" b="1">
                <a:solidFill>
                  <a:srgbClr val="FFFF00"/>
                </a:solidFill>
                <a:latin typeface="Comic Sans MS" charset="0"/>
              </a:rPr>
              <a:t>Conductor</a:t>
            </a:r>
            <a:r>
              <a:rPr lang="ja-JP" altLang="en-US" sz="3000" b="1">
                <a:solidFill>
                  <a:srgbClr val="FFFF00"/>
                </a:solidFill>
                <a:latin typeface="Comic Sans MS" charset="0"/>
              </a:rPr>
              <a:t>”</a:t>
            </a:r>
            <a:r>
              <a:rPr lang="en-US" sz="3000" b="1">
                <a:solidFill>
                  <a:schemeClr val="bg1"/>
                </a:solidFill>
                <a:latin typeface="Comic Sans MS" charset="0"/>
              </a:rPr>
              <a:t> ==== leader of the escape</a:t>
            </a:r>
            <a:br>
              <a:rPr lang="en-US" sz="3000" b="1">
                <a:solidFill>
                  <a:schemeClr val="bg1"/>
                </a:solidFill>
                <a:latin typeface="Comic Sans MS" charset="0"/>
              </a:rPr>
            </a:br>
            <a:endParaRPr lang="en-US" sz="3000" b="1">
              <a:solidFill>
                <a:schemeClr val="bg1"/>
              </a:solidFill>
              <a:latin typeface="Comic Sans MS" charset="0"/>
            </a:endParaRPr>
          </a:p>
          <a:p>
            <a:pPr marL="398463" indent="-398463">
              <a:buClr>
                <a:srgbClr val="FF0000"/>
              </a:buClr>
              <a:buFont typeface="PressWriter Symbols" charset="0"/>
              <a:buChar char="e"/>
            </a:pPr>
            <a:r>
              <a:rPr lang="ja-JP" altLang="en-US" sz="3000" b="1">
                <a:solidFill>
                  <a:srgbClr val="FFFF00"/>
                </a:solidFill>
                <a:latin typeface="Comic Sans MS" charset="0"/>
              </a:rPr>
              <a:t>“</a:t>
            </a:r>
            <a:r>
              <a:rPr lang="en-US" sz="3000" b="1">
                <a:solidFill>
                  <a:srgbClr val="FFFF00"/>
                </a:solidFill>
                <a:latin typeface="Comic Sans MS" charset="0"/>
              </a:rPr>
              <a:t>Passengers</a:t>
            </a:r>
            <a:r>
              <a:rPr lang="ja-JP" altLang="en-US" sz="3000" b="1">
                <a:solidFill>
                  <a:srgbClr val="FFFF00"/>
                </a:solidFill>
                <a:latin typeface="Comic Sans MS" charset="0"/>
              </a:rPr>
              <a:t>”</a:t>
            </a:r>
            <a:r>
              <a:rPr lang="en-US" sz="3000" b="1">
                <a:solidFill>
                  <a:schemeClr val="bg1"/>
                </a:solidFill>
                <a:latin typeface="Comic Sans MS" charset="0"/>
              </a:rPr>
              <a:t> ==== escaping slaves</a:t>
            </a:r>
            <a:br>
              <a:rPr lang="en-US" sz="3000" b="1">
                <a:solidFill>
                  <a:schemeClr val="bg1"/>
                </a:solidFill>
                <a:latin typeface="Comic Sans MS" charset="0"/>
              </a:rPr>
            </a:br>
            <a:endParaRPr lang="en-US" sz="3000" b="1">
              <a:solidFill>
                <a:schemeClr val="bg1"/>
              </a:solidFill>
              <a:latin typeface="Comic Sans MS" charset="0"/>
            </a:endParaRPr>
          </a:p>
          <a:p>
            <a:pPr marL="398463" indent="-398463">
              <a:buClr>
                <a:srgbClr val="FF0000"/>
              </a:buClr>
              <a:buFont typeface="PressWriter Symbols" charset="0"/>
              <a:buChar char="e"/>
            </a:pPr>
            <a:r>
              <a:rPr lang="ja-JP" altLang="en-US" sz="3000" b="1">
                <a:solidFill>
                  <a:srgbClr val="FFFF00"/>
                </a:solidFill>
                <a:latin typeface="Comic Sans MS" charset="0"/>
              </a:rPr>
              <a:t>“</a:t>
            </a:r>
            <a:r>
              <a:rPr lang="en-US" sz="3000" b="1">
                <a:solidFill>
                  <a:srgbClr val="FFFF00"/>
                </a:solidFill>
                <a:latin typeface="Comic Sans MS" charset="0"/>
              </a:rPr>
              <a:t>Tracks</a:t>
            </a:r>
            <a:r>
              <a:rPr lang="ja-JP" altLang="en-US" sz="3000" b="1">
                <a:solidFill>
                  <a:srgbClr val="FFFF00"/>
                </a:solidFill>
                <a:latin typeface="Comic Sans MS" charset="0"/>
              </a:rPr>
              <a:t>”</a:t>
            </a:r>
            <a:r>
              <a:rPr lang="en-US" sz="3000" b="1">
                <a:solidFill>
                  <a:schemeClr val="bg1"/>
                </a:solidFill>
                <a:latin typeface="Comic Sans MS" charset="0"/>
              </a:rPr>
              <a:t> ==== routes</a:t>
            </a:r>
            <a:br>
              <a:rPr lang="en-US" sz="3000" b="1">
                <a:solidFill>
                  <a:schemeClr val="bg1"/>
                </a:solidFill>
                <a:latin typeface="Comic Sans MS" charset="0"/>
              </a:rPr>
            </a:br>
            <a:endParaRPr lang="en-US" sz="3000" b="1">
              <a:solidFill>
                <a:schemeClr val="bg1"/>
              </a:solidFill>
              <a:latin typeface="Comic Sans MS" charset="0"/>
            </a:endParaRPr>
          </a:p>
          <a:p>
            <a:pPr marL="398463" indent="-398463">
              <a:buClr>
                <a:srgbClr val="FF0000"/>
              </a:buClr>
              <a:buFont typeface="PressWriter Symbols" charset="0"/>
              <a:buChar char="e"/>
            </a:pPr>
            <a:r>
              <a:rPr lang="ja-JP" altLang="en-US" sz="3000" b="1">
                <a:solidFill>
                  <a:srgbClr val="FFFF00"/>
                </a:solidFill>
                <a:latin typeface="Comic Sans MS" charset="0"/>
              </a:rPr>
              <a:t>“</a:t>
            </a:r>
            <a:r>
              <a:rPr lang="en-US" sz="3000" b="1">
                <a:solidFill>
                  <a:srgbClr val="FFFF00"/>
                </a:solidFill>
                <a:latin typeface="Comic Sans MS" charset="0"/>
              </a:rPr>
              <a:t>Trains</a:t>
            </a:r>
            <a:r>
              <a:rPr lang="ja-JP" altLang="en-US" sz="3000" b="1">
                <a:solidFill>
                  <a:srgbClr val="FFFF00"/>
                </a:solidFill>
                <a:latin typeface="Comic Sans MS" charset="0"/>
              </a:rPr>
              <a:t>”</a:t>
            </a:r>
            <a:r>
              <a:rPr lang="en-US" sz="3000" b="1">
                <a:solidFill>
                  <a:schemeClr val="bg1"/>
                </a:solidFill>
                <a:latin typeface="Comic Sans MS" charset="0"/>
              </a:rPr>
              <a:t> ==== farm wagons transporting</a:t>
            </a:r>
            <a:br>
              <a:rPr lang="en-US" sz="3000" b="1">
                <a:solidFill>
                  <a:schemeClr val="bg1"/>
                </a:solidFill>
                <a:latin typeface="Comic Sans MS" charset="0"/>
              </a:rPr>
            </a:br>
            <a:r>
              <a:rPr lang="en-US" sz="3000" b="1">
                <a:solidFill>
                  <a:schemeClr val="bg1"/>
                </a:solidFill>
                <a:latin typeface="Comic Sans MS" charset="0"/>
              </a:rPr>
              <a:t>                 the escaping slaves</a:t>
            </a:r>
            <a:br>
              <a:rPr lang="en-US" sz="3000" b="1">
                <a:solidFill>
                  <a:schemeClr val="bg1"/>
                </a:solidFill>
                <a:latin typeface="Comic Sans MS" charset="0"/>
              </a:rPr>
            </a:br>
            <a:endParaRPr lang="en-US" sz="3000" b="1">
              <a:solidFill>
                <a:schemeClr val="bg1"/>
              </a:solidFill>
              <a:latin typeface="Comic Sans MS" charset="0"/>
            </a:endParaRPr>
          </a:p>
          <a:p>
            <a:pPr marL="398463" indent="-398463">
              <a:buClr>
                <a:srgbClr val="FF0000"/>
              </a:buClr>
              <a:buFont typeface="PressWriter Symbols" charset="0"/>
              <a:buChar char="e"/>
            </a:pPr>
            <a:r>
              <a:rPr lang="ja-JP" altLang="en-US" sz="3000" b="1">
                <a:solidFill>
                  <a:srgbClr val="FFFF00"/>
                </a:solidFill>
                <a:latin typeface="Comic Sans MS" charset="0"/>
              </a:rPr>
              <a:t>“</a:t>
            </a:r>
            <a:r>
              <a:rPr lang="en-US" sz="3000" b="1">
                <a:solidFill>
                  <a:srgbClr val="FFFF00"/>
                </a:solidFill>
                <a:latin typeface="Comic Sans MS" charset="0"/>
              </a:rPr>
              <a:t>Depots</a:t>
            </a:r>
            <a:r>
              <a:rPr lang="ja-JP" altLang="en-US" sz="3000" b="1">
                <a:solidFill>
                  <a:srgbClr val="FFFF00"/>
                </a:solidFill>
                <a:latin typeface="Comic Sans MS" charset="0"/>
              </a:rPr>
              <a:t>”</a:t>
            </a:r>
            <a:r>
              <a:rPr lang="en-US" sz="3000" b="1">
                <a:solidFill>
                  <a:schemeClr val="bg1"/>
                </a:solidFill>
                <a:latin typeface="Comic Sans MS" charset="0"/>
              </a:rPr>
              <a:t> ==== safe houses to rest/sleep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wipe(up)">
                                      <p:cBhvr>
                                        <p:cTn id="7" dur="50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Lst>
  </p:timing>
</p:sld>
</file>

<file path=ppt/theme/theme1.xml><?xml version="1.0" encoding="utf-8"?>
<a:theme xmlns:a="http://schemas.openxmlformats.org/drawingml/2006/main" name="Simple Blue">
  <a:themeElements>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imp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imple Blu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imple Blu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imple Blu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imple Blu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 Blue</Template>
  <TotalTime>2767</TotalTime>
  <Words>3166</Words>
  <Application>Microsoft Macintosh PowerPoint</Application>
  <PresentationFormat>On-screen Show (4:3)</PresentationFormat>
  <Paragraphs>499</Paragraphs>
  <Slides>96</Slides>
  <Notes>61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Simple Blue</vt:lpstr>
      <vt:lpstr>PowerPoint Presentation</vt:lpstr>
      <vt:lpstr>PowerPoint Presentation</vt:lpstr>
      <vt:lpstr>Reviving Religion</vt:lpstr>
      <vt:lpstr>Reviving Religion</vt:lpstr>
      <vt:lpstr>Reviving Religion</vt:lpstr>
      <vt:lpstr>Reviving Religion</vt:lpstr>
      <vt:lpstr>Reviving Religion</vt:lpstr>
      <vt:lpstr>PowerPoint Presentation</vt:lpstr>
      <vt:lpstr>PowerPoint Presentation</vt:lpstr>
      <vt:lpstr>PowerPoint Presentation</vt:lpstr>
      <vt:lpstr>Reviving Religion</vt:lpstr>
      <vt:lpstr>Reviving Religion</vt:lpstr>
      <vt:lpstr>PowerPoint Presentation</vt:lpstr>
      <vt:lpstr>PowerPoint Presentation</vt:lpstr>
      <vt:lpstr>Charles Grandison Finney</vt:lpstr>
      <vt:lpstr>PowerPoint Presentation</vt:lpstr>
      <vt:lpstr>PowerPoint Presentation</vt:lpstr>
      <vt:lpstr>Burned Over District</vt:lpstr>
      <vt:lpstr>PowerPoint Presentation</vt:lpstr>
      <vt:lpstr>PowerPoint Presentation</vt:lpstr>
      <vt:lpstr>PowerPoint Presentation</vt:lpstr>
      <vt:lpstr>PowerPoint Presentation</vt:lpstr>
      <vt:lpstr>PowerPoint Presentation</vt:lpstr>
      <vt:lpstr>The Mormons</vt:lpstr>
      <vt:lpstr>The Mormons</vt:lpstr>
      <vt:lpstr>PowerPoint Presentation</vt:lpstr>
      <vt:lpstr>PowerPoint Presentation</vt:lpstr>
      <vt:lpstr>PowerPoint Presentation</vt:lpstr>
      <vt:lpstr>PowerPoint Presentation</vt:lpstr>
      <vt:lpstr>PowerPoint Presentation</vt:lpstr>
      <vt:lpstr>Transcendentalism</vt:lpstr>
      <vt:lpstr>PowerPoint Presentation</vt:lpstr>
      <vt:lpstr>PowerPoint Presentation</vt:lpstr>
      <vt:lpstr>Transcendentalism</vt:lpstr>
      <vt:lpstr>Transcendentalism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Age of Reform</vt:lpstr>
      <vt:lpstr>An Age of Reform</vt:lpstr>
      <vt:lpstr>PowerPoint Presentation</vt:lpstr>
      <vt:lpstr>PowerPoint Presentation</vt:lpstr>
      <vt:lpstr>PowerPoint Presentation</vt:lpstr>
      <vt:lpstr>PowerPoint Presentation</vt:lpstr>
      <vt:lpstr>PowerPoint Presentation</vt:lpstr>
      <vt:lpstr>PowerPoint Presentation</vt:lpstr>
      <vt:lpstr>Temperance Movement</vt:lpstr>
      <vt:lpstr>Temperance Movement</vt:lpstr>
      <vt:lpstr>PowerPoint Presentation</vt:lpstr>
      <vt:lpstr>Educational Reform</vt:lpstr>
      <vt:lpstr>Educational Reform</vt:lpstr>
      <vt:lpstr>PowerPoint Presentation</vt:lpstr>
      <vt:lpstr>PowerPoint Presentation</vt:lpstr>
      <vt:lpstr>Educational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Women’s Rights</vt:lpstr>
      <vt:lpstr>PowerPoint Presentation</vt:lpstr>
      <vt:lpstr>Not Everybody was in agreement…</vt:lpstr>
      <vt:lpstr>Women in the Work Place…</vt:lpstr>
      <vt:lpstr>PowerPoint Presentation</vt:lpstr>
      <vt:lpstr>Labor Unions Arise</vt:lpstr>
      <vt:lpstr>PowerPoint Presentation</vt:lpstr>
      <vt:lpstr>PowerPoint Presentation</vt:lpstr>
      <vt:lpstr>Abolition Movement</vt:lpstr>
      <vt:lpstr>Bellwork:</vt:lpstr>
      <vt:lpstr>9.  Abolitionist Movement</vt:lpstr>
      <vt:lpstr>PowerPoint Presentation</vt:lpstr>
      <vt:lpstr>PowerPoint Presentation</vt:lpstr>
      <vt:lpstr> Abolitionist Movement</vt:lpstr>
      <vt:lpstr>PowerPoint Presentation</vt:lpstr>
      <vt:lpstr>PowerPoint Presentation</vt:lpstr>
      <vt:lpstr>PowerPoint Presentation</vt:lpstr>
      <vt:lpstr>PowerPoint Presentation</vt:lpstr>
      <vt:lpstr>PowerPoint Presentation</vt:lpstr>
      <vt:lpstr>Sarah and Angelina Grimke “Grimke Sisters”             </vt:lpstr>
      <vt:lpstr>Grimke Sisters</vt:lpstr>
      <vt:lpstr>PowerPoint Presentation</vt:lpstr>
      <vt:lpstr>Frederick Douglass  (1817-1895) </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Antebellum Reform Movements</dc:title>
  <dc:creator>Susan M. Pojer</dc:creator>
  <cp:lastModifiedBy>Gail Harris</cp:lastModifiedBy>
  <cp:revision>239</cp:revision>
  <cp:lastPrinted>1601-01-01T00:00:00Z</cp:lastPrinted>
  <dcterms:created xsi:type="dcterms:W3CDTF">2003-11-09T01:19:05Z</dcterms:created>
  <dcterms:modified xsi:type="dcterms:W3CDTF">2015-10-26T12:07:29Z</dcterms:modified>
</cp:coreProperties>
</file>