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7"/>
  </p:notesMasterIdLst>
  <p:sldIdLst>
    <p:sldId id="256" r:id="rId2"/>
    <p:sldId id="260" r:id="rId3"/>
    <p:sldId id="287" r:id="rId4"/>
    <p:sldId id="288" r:id="rId5"/>
    <p:sldId id="289" r:id="rId6"/>
    <p:sldId id="264" r:id="rId7"/>
    <p:sldId id="290" r:id="rId8"/>
    <p:sldId id="291" r:id="rId9"/>
    <p:sldId id="292" r:id="rId10"/>
    <p:sldId id="293" r:id="rId11"/>
    <p:sldId id="294" r:id="rId12"/>
    <p:sldId id="258" r:id="rId13"/>
    <p:sldId id="261" r:id="rId14"/>
    <p:sldId id="28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276" r:id="rId36"/>
    <p:sldId id="315" r:id="rId37"/>
    <p:sldId id="316" r:id="rId38"/>
    <p:sldId id="317" r:id="rId39"/>
    <p:sldId id="318" r:id="rId40"/>
    <p:sldId id="319" r:id="rId41"/>
    <p:sldId id="320" r:id="rId42"/>
    <p:sldId id="322" r:id="rId43"/>
    <p:sldId id="323" r:id="rId44"/>
    <p:sldId id="324" r:id="rId45"/>
    <p:sldId id="274" r:id="rId46"/>
    <p:sldId id="335" r:id="rId47"/>
    <p:sldId id="325" r:id="rId48"/>
    <p:sldId id="326" r:id="rId49"/>
    <p:sldId id="338" r:id="rId50"/>
    <p:sldId id="339" r:id="rId51"/>
    <p:sldId id="340" r:id="rId52"/>
    <p:sldId id="341" r:id="rId53"/>
    <p:sldId id="342" r:id="rId54"/>
    <p:sldId id="343" r:id="rId55"/>
    <p:sldId id="344" r:id="rId56"/>
    <p:sldId id="345" r:id="rId57"/>
    <p:sldId id="346" r:id="rId58"/>
    <p:sldId id="347" r:id="rId59"/>
    <p:sldId id="348" r:id="rId60"/>
    <p:sldId id="329" r:id="rId61"/>
    <p:sldId id="349" r:id="rId62"/>
    <p:sldId id="272" r:id="rId63"/>
    <p:sldId id="330" r:id="rId64"/>
    <p:sldId id="332" r:id="rId65"/>
    <p:sldId id="333"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0"/>
  </p:normalViewPr>
  <p:slideViewPr>
    <p:cSldViewPr snapToGrid="0" snapToObjects="1">
      <p:cViewPr varScale="1">
        <p:scale>
          <a:sx n="102" d="100"/>
          <a:sy n="102" d="100"/>
        </p:scale>
        <p:origin x="-10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A752D-B8D1-FC46-9834-817B7B291780}" type="datetimeFigureOut">
              <a:rPr lang="en-US" smtClean="0"/>
              <a:t>11/19/15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F29F0-E0A1-9E4F-A70F-1C9A0B5DDB85}" type="slidenum">
              <a:rPr lang="en-US" smtClean="0"/>
              <a:t>‹#›</a:t>
            </a:fld>
            <a:endParaRPr lang="en-US"/>
          </a:p>
        </p:txBody>
      </p:sp>
    </p:spTree>
    <p:extLst>
      <p:ext uri="{BB962C8B-B14F-4D97-AF65-F5344CB8AC3E}">
        <p14:creationId xmlns:p14="http://schemas.microsoft.com/office/powerpoint/2010/main" val="477910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78F84-352F-914E-B2DF-45E1032A0FB2}" type="slidenum">
              <a:rPr/>
              <a:pPr/>
              <a:t>9</a:t>
            </a:fld>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AE612-DB33-4ACD-A8E0-BFDFE9CE382C}" type="slidenum">
              <a:rPr lang="en-US" smtClean="0"/>
              <a:pPr/>
              <a:t>58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AE612-DB33-4ACD-A8E0-BFDFE9CE382C}"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6866F-FFAA-1F49-AAFF-CED051F98198}" type="slidenum">
              <a:rPr/>
              <a:pPr/>
              <a:t>20</a:t>
            </a:fld>
            <a:endParaRPr/>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A7F5A-7A56-DA4C-90BE-FF47C8CF7772}" type="slidenum">
              <a:rPr/>
              <a:pPr/>
              <a:t>31</a:t>
            </a:fld>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49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51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52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53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531EBC7-838F-704D-B74B-BBD339FC979D}" type="datetimeFigureOut">
              <a:rPr lang="en-US" smtClean="0"/>
              <a:t>11/19/15</a:t>
            </a:fld>
            <a:endParaRPr lang="en-US"/>
          </a:p>
        </p:txBody>
      </p:sp>
      <p:sp>
        <p:nvSpPr>
          <p:cNvPr id="8" name="Slide Number Placeholder 7"/>
          <p:cNvSpPr>
            <a:spLocks noGrp="1"/>
          </p:cNvSpPr>
          <p:nvPr>
            <p:ph type="sldNum" sz="quarter" idx="11"/>
          </p:nvPr>
        </p:nvSpPr>
        <p:spPr/>
        <p:txBody>
          <a:bodyPr/>
          <a:lstStyle/>
          <a:p>
            <a:fld id="{166D8C93-0049-DF47-B96B-89D1299B2F1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1EBC7-838F-704D-B74B-BBD339FC979D}"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1EBC7-838F-704D-B74B-BBD339FC979D}"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531EBC7-838F-704D-B74B-BBD339FC979D}"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1EBC7-838F-704D-B74B-BBD339FC979D}"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D8C93-0049-DF47-B96B-89D1299B2F1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531EBC7-838F-704D-B74B-BBD339FC979D}" type="datetimeFigureOut">
              <a:rPr lang="en-US" smtClean="0"/>
              <a:t>11/19/15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D8C93-0049-DF47-B96B-89D1299B2F1D}"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531EBC7-838F-704D-B74B-BBD339FC979D}" type="datetimeFigureOut">
              <a:rPr lang="en-US" smtClean="0"/>
              <a:t>11/19/15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D8C93-0049-DF47-B96B-89D1299B2F1D}"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31EBC7-838F-704D-B74B-BBD339FC979D}" type="datetimeFigureOut">
              <a:rPr lang="en-US" smtClean="0"/>
              <a:t>11/19/15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1EBC7-838F-704D-B74B-BBD339FC979D}" type="datetimeFigureOut">
              <a:rPr lang="en-US" smtClean="0"/>
              <a:t>11/19/15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1EBC7-838F-704D-B74B-BBD339FC979D}" type="datetimeFigureOut">
              <a:rPr lang="en-US" smtClean="0"/>
              <a:t>11/19/15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1EBC7-838F-704D-B74B-BBD339FC979D}" type="datetimeFigureOut">
              <a:rPr lang="en-US" smtClean="0"/>
              <a:t>11/19/15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D8C93-0049-DF47-B96B-89D1299B2F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531EBC7-838F-704D-B74B-BBD339FC979D}" type="datetimeFigureOut">
              <a:rPr lang="en-US" smtClean="0"/>
              <a:t>11/19/15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66D8C93-0049-DF47-B96B-89D1299B2F1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War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10232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Brother vs. Brother</a:t>
            </a:r>
            <a:endParaRPr lang="en-US" dirty="0"/>
          </a:p>
        </p:txBody>
      </p:sp>
      <p:sp>
        <p:nvSpPr>
          <p:cNvPr id="3" name="Content Placeholder 2"/>
          <p:cNvSpPr>
            <a:spLocks noGrp="1"/>
          </p:cNvSpPr>
          <p:nvPr>
            <p:ph idx="1"/>
          </p:nvPr>
        </p:nvSpPr>
        <p:spPr/>
        <p:txBody>
          <a:bodyPr>
            <a:normAutofit/>
          </a:bodyPr>
          <a:lstStyle/>
          <a:p>
            <a:r>
              <a:rPr lang="en-US" sz="3200" dirty="0" smtClean="0"/>
              <a:t>Southerners volunteer for Union</a:t>
            </a:r>
          </a:p>
          <a:p>
            <a:pPr lvl="1"/>
            <a:r>
              <a:rPr lang="en-US" sz="2000" dirty="0" smtClean="0"/>
              <a:t>50,000 men from Western Virginia</a:t>
            </a:r>
          </a:p>
          <a:p>
            <a:pPr lvl="1"/>
            <a:r>
              <a:rPr lang="en-US" sz="2000" dirty="0" smtClean="0"/>
              <a:t>300,000 men from Border States</a:t>
            </a:r>
          </a:p>
          <a:p>
            <a:pPr lvl="1"/>
            <a:endParaRPr lang="en-US" sz="2000" dirty="0" smtClean="0"/>
          </a:p>
          <a:p>
            <a:r>
              <a:rPr lang="en-US" sz="3200" dirty="0" smtClean="0"/>
              <a:t>Northerners volunteer for Confederacy</a:t>
            </a:r>
          </a:p>
          <a:p>
            <a:pPr lvl="1"/>
            <a:r>
              <a:rPr lang="en-US" sz="2000" dirty="0" smtClean="0"/>
              <a:t>Mary Todd Lincoln has 4 brothers fighting for Confederacy</a:t>
            </a:r>
            <a:endParaRPr lang="en-US" sz="2000" dirty="0"/>
          </a:p>
        </p:txBody>
      </p:sp>
    </p:spTree>
    <p:extLst>
      <p:ext uri="{BB962C8B-B14F-4D97-AF65-F5344CB8AC3E}">
        <p14:creationId xmlns:p14="http://schemas.microsoft.com/office/powerpoint/2010/main" val="16945411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ln/>
        </p:spPr>
        <p:txBody>
          <a:bodyPr anchor="t">
            <a:spAutoFit/>
          </a:bodyPr>
          <a:lstStyle/>
          <a:p>
            <a:r>
              <a:rPr lang="en-US"/>
              <a:t>Friendly Enemies</a:t>
            </a:r>
          </a:p>
        </p:txBody>
      </p:sp>
      <p:sp>
        <p:nvSpPr>
          <p:cNvPr id="6" name="Content Placeholder 5"/>
          <p:cNvSpPr>
            <a:spLocks noGrp="1"/>
          </p:cNvSpPr>
          <p:nvPr>
            <p:ph idx="1"/>
          </p:nvPr>
        </p:nvSpPr>
        <p:spPr/>
        <p:txBody>
          <a:bodyPr/>
          <a:lstStyle/>
          <a:p>
            <a:endParaRPr lang="en-US"/>
          </a:p>
        </p:txBody>
      </p:sp>
      <p:sp>
        <p:nvSpPr>
          <p:cNvPr id="530435" name="Rectangle 3"/>
          <p:cNvSpPr>
            <a:spLocks noGrp="1" noChangeAspect="1" noChangeArrowheads="1"/>
          </p:cNvSpPr>
          <p:nvPr>
            <p:ph type="body" sz="half" idx="2"/>
          </p:nvPr>
        </p:nvSpPr>
        <p:spPr>
          <a:noFill/>
          <a:ln/>
        </p:spPr>
        <p:txBody>
          <a:bodyPr anchor="t">
            <a:normAutofit fontScale="85000" lnSpcReduction="10000"/>
          </a:bodyPr>
          <a:lstStyle/>
          <a:p>
            <a:r>
              <a:rPr lang="en-US"/>
              <a:t>The man on the right is George Armstrong Custer. The youngest general in the Union army, this brilliant young officer survived the Civil War only to lose his life and that of every soldier under his command to Sioux warriors at the Battle of the Little Bighorn in 1876--”Custer’s Last Stand.” The man on the left is a Southern soldier and prisoner of war. He and Custer had been classmates at West Point.</a:t>
            </a:r>
          </a:p>
        </p:txBody>
      </p:sp>
      <p:sp>
        <p:nvSpPr>
          <p:cNvPr id="530436"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Library of Congress</a:t>
            </a:r>
          </a:p>
        </p:txBody>
      </p:sp>
      <p:pic>
        <p:nvPicPr>
          <p:cNvPr id="530439" name="Picture 7" descr="kennedy_13e_ch20_p438a"/>
          <p:cNvPicPr>
            <a:picLocks noChangeAspect="1" noChangeArrowheads="1"/>
          </p:cNvPicPr>
          <p:nvPr/>
        </p:nvPicPr>
        <p:blipFill>
          <a:blip r:embed="rId2"/>
          <a:srcRect/>
          <a:stretch>
            <a:fillRect/>
          </a:stretch>
        </p:blipFill>
        <p:spPr bwMode="auto">
          <a:xfrm>
            <a:off x="366552" y="273049"/>
            <a:ext cx="5348448" cy="6033813"/>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2931383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research.surnames.com/images/civil_war_soldiers.jpg"/>
          <p:cNvPicPr>
            <a:picLocks noChangeAspect="1" noChangeArrowheads="1"/>
          </p:cNvPicPr>
          <p:nvPr/>
        </p:nvPicPr>
        <p:blipFill>
          <a:blip r:embed="rId2" cstate="print"/>
          <a:srcRect/>
          <a:stretch>
            <a:fillRect/>
          </a:stretch>
        </p:blipFill>
        <p:spPr bwMode="auto">
          <a:xfrm>
            <a:off x="1405896" y="173237"/>
            <a:ext cx="6899903" cy="6684763"/>
          </a:xfrm>
          <a:prstGeom prst="rect">
            <a:avLst/>
          </a:prstGeom>
          <a:noFill/>
        </p:spPr>
      </p:pic>
    </p:spTree>
    <p:extLst>
      <p:ext uri="{BB962C8B-B14F-4D97-AF65-F5344CB8AC3E}">
        <p14:creationId xmlns:p14="http://schemas.microsoft.com/office/powerpoint/2010/main" val="3229704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Sectionalism</a:t>
            </a:r>
            <a:endParaRPr lang="en-US" dirty="0"/>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4" name="Content Placeholder 3"/>
          <p:cNvSpPr>
            <a:spLocks noGrp="1"/>
          </p:cNvSpPr>
          <p:nvPr>
            <p:ph sz="quarter" idx="13"/>
          </p:nvPr>
        </p:nvSpPr>
        <p:spPr/>
        <p:txBody>
          <a:bodyPr/>
          <a:lstStyle/>
          <a:p>
            <a:endParaRPr lang="en-US" dirty="0"/>
          </a:p>
        </p:txBody>
      </p:sp>
      <p:sp>
        <p:nvSpPr>
          <p:cNvPr id="6" name="Content Placeholder 5"/>
          <p:cNvSpPr>
            <a:spLocks noGrp="1"/>
          </p:cNvSpPr>
          <p:nvPr>
            <p:ph sz="quarter" idx="14"/>
          </p:nvPr>
        </p:nvSpPr>
        <p:spPr/>
        <p:txBody>
          <a:bodyPr/>
          <a:lstStyle/>
          <a:p>
            <a:endParaRPr lang="en-US" dirty="0"/>
          </a:p>
        </p:txBody>
      </p:sp>
      <p:pic>
        <p:nvPicPr>
          <p:cNvPr id="27650" name="Picture 2" descr="http://multimedialearning.org/presentations/present14/Slide1.jpg"/>
          <p:cNvPicPr>
            <a:picLocks noChangeAspect="1" noChangeArrowheads="1"/>
          </p:cNvPicPr>
          <p:nvPr/>
        </p:nvPicPr>
        <p:blipFill>
          <a:blip r:embed="rId2" cstate="print"/>
          <a:srcRect/>
          <a:stretch>
            <a:fillRect/>
          </a:stretch>
        </p:blipFill>
        <p:spPr bwMode="auto">
          <a:xfrm>
            <a:off x="1" y="914400"/>
            <a:ext cx="9131298" cy="6276976"/>
          </a:xfrm>
          <a:prstGeom prst="rect">
            <a:avLst/>
          </a:prstGeom>
          <a:noFill/>
        </p:spPr>
      </p:pic>
    </p:spTree>
    <p:extLst>
      <p:ext uri="{BB962C8B-B14F-4D97-AF65-F5344CB8AC3E}">
        <p14:creationId xmlns:p14="http://schemas.microsoft.com/office/powerpoint/2010/main" val="5051107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4800" b="1" dirty="0" smtClean="0">
                <a:solidFill>
                  <a:schemeClr val="tx1"/>
                </a:solidFill>
              </a:rPr>
              <a:t>Resources: North versus South</a:t>
            </a:r>
            <a:endParaRPr lang="en-US" sz="4800" b="1" dirty="0">
              <a:solidFill>
                <a:schemeClr val="tx1"/>
              </a:solidFill>
            </a:endParaRPr>
          </a:p>
        </p:txBody>
      </p:sp>
      <p:sp>
        <p:nvSpPr>
          <p:cNvPr id="3" name="Slide Number Placeholder 2"/>
          <p:cNvSpPr>
            <a:spLocks noGrp="1"/>
          </p:cNvSpPr>
          <p:nvPr>
            <p:ph type="sldNum" sz="quarter" idx="12"/>
          </p:nvPr>
        </p:nvSpPr>
        <p:spPr/>
        <p:txBody>
          <a:bodyPr/>
          <a:lstStyle/>
          <a:p>
            <a:fld id="{5B75B92E-C504-4F72-91D6-D83D77D1C380}" type="slidenum">
              <a:rPr lang="en-US" smtClean="0"/>
              <a:pPr/>
              <a:t>14</a:t>
            </a:fld>
            <a:endParaRPr lang="en-US"/>
          </a:p>
        </p:txBody>
      </p:sp>
      <p:pic>
        <p:nvPicPr>
          <p:cNvPr id="1026" name="Picture 2"/>
          <p:cNvPicPr>
            <a:picLocks noChangeAspect="1" noChangeArrowheads="1"/>
          </p:cNvPicPr>
          <p:nvPr/>
        </p:nvPicPr>
        <p:blipFill>
          <a:blip r:embed="rId3" cstate="print"/>
          <a:srcRect t="7265"/>
          <a:stretch>
            <a:fillRect/>
          </a:stretch>
        </p:blipFill>
        <p:spPr bwMode="auto">
          <a:xfrm>
            <a:off x="609600" y="914400"/>
            <a:ext cx="7800162" cy="5031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168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3093"/>
          </a:xfrm>
        </p:spPr>
        <p:txBody>
          <a:bodyPr/>
          <a:lstStyle/>
          <a:p>
            <a:r>
              <a:rPr lang="en-US" dirty="0" smtClean="0"/>
              <a:t>The Balance of Forces</a:t>
            </a:r>
            <a:endParaRPr lang="en-US" dirty="0"/>
          </a:p>
        </p:txBody>
      </p:sp>
      <p:sp>
        <p:nvSpPr>
          <p:cNvPr id="3" name="Content Placeholder 2"/>
          <p:cNvSpPr>
            <a:spLocks noGrp="1"/>
          </p:cNvSpPr>
          <p:nvPr>
            <p:ph idx="1"/>
          </p:nvPr>
        </p:nvSpPr>
        <p:spPr>
          <a:xfrm>
            <a:off x="457200" y="1155784"/>
            <a:ext cx="8229600" cy="4970380"/>
          </a:xfrm>
        </p:spPr>
        <p:txBody>
          <a:bodyPr>
            <a:normAutofit lnSpcReduction="10000"/>
          </a:bodyPr>
          <a:lstStyle/>
          <a:p>
            <a:r>
              <a:rPr lang="en-US" sz="2800" dirty="0" smtClean="0"/>
              <a:t>South has many advantages</a:t>
            </a:r>
          </a:p>
          <a:p>
            <a:pPr lvl="1"/>
            <a:r>
              <a:rPr lang="en-US" sz="1800" dirty="0" smtClean="0"/>
              <a:t>Only needs to fight a defensive war</a:t>
            </a:r>
          </a:p>
          <a:p>
            <a:pPr lvl="1"/>
            <a:r>
              <a:rPr lang="en-US" sz="1800" dirty="0" smtClean="0"/>
              <a:t>Most talented military officers</a:t>
            </a:r>
          </a:p>
          <a:p>
            <a:pPr lvl="2"/>
            <a:r>
              <a:rPr lang="en-US" sz="1800" dirty="0" smtClean="0"/>
              <a:t>Robert E. Lee, Thomas “Stonewall” Jackson</a:t>
            </a:r>
          </a:p>
          <a:p>
            <a:pPr lvl="2"/>
            <a:r>
              <a:rPr lang="en-US" sz="1800" dirty="0" smtClean="0"/>
              <a:t>Military-style education as children</a:t>
            </a:r>
          </a:p>
          <a:p>
            <a:pPr lvl="2"/>
            <a:r>
              <a:rPr lang="en-US" sz="1800" dirty="0" smtClean="0"/>
              <a:t>Many attended military schools</a:t>
            </a:r>
          </a:p>
          <a:p>
            <a:pPr marL="914400" lvl="2" indent="0">
              <a:buNone/>
            </a:pPr>
            <a:endParaRPr lang="en-US" sz="1800" dirty="0" smtClean="0"/>
          </a:p>
          <a:p>
            <a:r>
              <a:rPr lang="en-US" sz="2800" dirty="0" smtClean="0"/>
              <a:t>Disadvantages</a:t>
            </a:r>
          </a:p>
          <a:p>
            <a:pPr lvl="1"/>
            <a:r>
              <a:rPr lang="en-US" sz="1800" dirty="0" smtClean="0"/>
              <a:t>Shortage of factories</a:t>
            </a:r>
          </a:p>
          <a:p>
            <a:pPr lvl="2"/>
            <a:r>
              <a:rPr lang="en-US" sz="1800" dirty="0" smtClean="0"/>
              <a:t>Begin to develop as war wages</a:t>
            </a:r>
          </a:p>
          <a:p>
            <a:pPr lvl="1"/>
            <a:r>
              <a:rPr lang="en-US" sz="1800" dirty="0" smtClean="0"/>
              <a:t>Shortage of supplies, despite developing factories</a:t>
            </a:r>
          </a:p>
          <a:p>
            <a:pPr lvl="2"/>
            <a:r>
              <a:rPr lang="en-US" sz="1800" dirty="0" smtClean="0"/>
              <a:t>Planters refuse to switch from cotton to food</a:t>
            </a:r>
          </a:p>
          <a:p>
            <a:pPr lvl="1"/>
            <a:r>
              <a:rPr lang="en-US" sz="1800" dirty="0" smtClean="0"/>
              <a:t>Less than 30% of railroad mileage</a:t>
            </a:r>
          </a:p>
          <a:p>
            <a:pPr lvl="2"/>
            <a:r>
              <a:rPr lang="en-US" sz="1800" dirty="0" smtClean="0"/>
              <a:t>North quickly captures or destroys 20% of that</a:t>
            </a:r>
            <a:endParaRPr lang="en-US" sz="1800" dirty="0"/>
          </a:p>
        </p:txBody>
      </p:sp>
    </p:spTree>
    <p:extLst>
      <p:ext uri="{BB962C8B-B14F-4D97-AF65-F5344CB8AC3E}">
        <p14:creationId xmlns:p14="http://schemas.microsoft.com/office/powerpoint/2010/main" val="30000393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5783"/>
          </a:xfrm>
        </p:spPr>
        <p:txBody>
          <a:bodyPr/>
          <a:lstStyle/>
          <a:p>
            <a:r>
              <a:rPr lang="en-US" dirty="0" smtClean="0"/>
              <a:t>The North</a:t>
            </a:r>
            <a:endParaRPr lang="en-US" dirty="0"/>
          </a:p>
        </p:txBody>
      </p:sp>
      <p:sp>
        <p:nvSpPr>
          <p:cNvPr id="3" name="Content Placeholder 2"/>
          <p:cNvSpPr>
            <a:spLocks noGrp="1"/>
          </p:cNvSpPr>
          <p:nvPr>
            <p:ph idx="1"/>
          </p:nvPr>
        </p:nvSpPr>
        <p:spPr/>
        <p:txBody>
          <a:bodyPr>
            <a:normAutofit/>
          </a:bodyPr>
          <a:lstStyle/>
          <a:p>
            <a:r>
              <a:rPr lang="en-US" sz="2800" dirty="0" smtClean="0"/>
              <a:t>Huge economy</a:t>
            </a:r>
          </a:p>
          <a:p>
            <a:pPr lvl="1"/>
            <a:r>
              <a:rPr lang="en-US" sz="1800" dirty="0" smtClean="0"/>
              <a:t>More than 70% of railroad mileage</a:t>
            </a:r>
          </a:p>
          <a:p>
            <a:pPr lvl="1"/>
            <a:r>
              <a:rPr lang="en-US" sz="1800" dirty="0" smtClean="0"/>
              <a:t>¾ of national income</a:t>
            </a:r>
          </a:p>
          <a:p>
            <a:pPr lvl="1"/>
            <a:r>
              <a:rPr lang="en-US" sz="1800" dirty="0" smtClean="0"/>
              <a:t>Self-sufficient in food production/industry</a:t>
            </a:r>
          </a:p>
          <a:p>
            <a:pPr lvl="1"/>
            <a:endParaRPr lang="en-US" sz="1800" dirty="0" smtClean="0"/>
          </a:p>
          <a:p>
            <a:r>
              <a:rPr lang="en-US" sz="2800" dirty="0" smtClean="0"/>
              <a:t>Greater population of military aged men</a:t>
            </a:r>
          </a:p>
          <a:p>
            <a:pPr lvl="1"/>
            <a:r>
              <a:rPr lang="en-US" sz="1800" dirty="0" smtClean="0"/>
              <a:t>22 million in North/9 million in Confederacy</a:t>
            </a:r>
          </a:p>
          <a:p>
            <a:pPr lvl="1"/>
            <a:r>
              <a:rPr lang="en-US" sz="1800" dirty="0" smtClean="0"/>
              <a:t>Expanding immigrant population</a:t>
            </a:r>
          </a:p>
          <a:p>
            <a:pPr lvl="2"/>
            <a:r>
              <a:rPr lang="en-US" sz="1800" dirty="0" smtClean="0"/>
              <a:t>1/5 of Union Army foreign born</a:t>
            </a:r>
          </a:p>
          <a:p>
            <a:pPr lvl="1"/>
            <a:r>
              <a:rPr lang="en-US" sz="1800" dirty="0" smtClean="0"/>
              <a:t>Not as well trained</a:t>
            </a:r>
          </a:p>
          <a:p>
            <a:pPr lvl="1"/>
            <a:endParaRPr lang="en-US" sz="1800" dirty="0" smtClean="0"/>
          </a:p>
          <a:p>
            <a:r>
              <a:rPr lang="en-US" sz="2800" dirty="0" smtClean="0"/>
              <a:t>Control of sea</a:t>
            </a:r>
            <a:endParaRPr lang="en-US" sz="2800" dirty="0"/>
          </a:p>
        </p:txBody>
      </p:sp>
    </p:spTree>
    <p:extLst>
      <p:ext uri="{BB962C8B-B14F-4D97-AF65-F5344CB8AC3E}">
        <p14:creationId xmlns:p14="http://schemas.microsoft.com/office/powerpoint/2010/main" val="20671039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ln/>
        </p:spPr>
        <p:txBody>
          <a:bodyPr anchor="t">
            <a:spAutoFit/>
          </a:bodyPr>
          <a:lstStyle/>
          <a:p>
            <a:r>
              <a:rPr lang="en-US"/>
              <a:t>Recruiting Immigrants for the Union Army</a:t>
            </a:r>
          </a:p>
        </p:txBody>
      </p:sp>
      <p:sp>
        <p:nvSpPr>
          <p:cNvPr id="531459" name="Rectangle 3"/>
          <p:cNvSpPr>
            <a:spLocks noGrp="1" noChangeAspect="1" noChangeArrowheads="1"/>
          </p:cNvSpPr>
          <p:nvPr>
            <p:ph type="body" sz="half" idx="2"/>
          </p:nvPr>
        </p:nvSpPr>
        <p:spPr>
          <a:noFill/>
          <a:ln/>
        </p:spPr>
        <p:txBody>
          <a:bodyPr anchor="t">
            <a:normAutofit/>
          </a:bodyPr>
          <a:lstStyle/>
          <a:p>
            <a:r>
              <a:rPr lang="en-US"/>
              <a:t>This poster in several languages appeals to immigrants to enlist. Immigrant manpower provided the Union with both industrial and military muscle.</a:t>
            </a:r>
          </a:p>
        </p:txBody>
      </p:sp>
      <p:sp>
        <p:nvSpPr>
          <p:cNvPr id="531460"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Collection of The New-York Historical Society</a:t>
            </a:r>
          </a:p>
        </p:txBody>
      </p:sp>
      <p:pic>
        <p:nvPicPr>
          <p:cNvPr id="531463" name="Picture 7" descr="kennedy_13e_ch20_p442a"/>
          <p:cNvPicPr>
            <a:picLocks noChangeAspect="1" noChangeArrowheads="1"/>
          </p:cNvPicPr>
          <p:nvPr/>
        </p:nvPicPr>
        <p:blipFill>
          <a:blip r:embed="rId2"/>
          <a:srcRect/>
          <a:stretch>
            <a:fillRect/>
          </a:stretch>
        </p:blipFill>
        <p:spPr bwMode="auto">
          <a:xfrm>
            <a:off x="1404133" y="266700"/>
            <a:ext cx="3847513" cy="6180113"/>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1139527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5665"/>
          </a:xfrm>
        </p:spPr>
        <p:txBody>
          <a:bodyPr/>
          <a:lstStyle/>
          <a:p>
            <a:r>
              <a:rPr lang="en-US" dirty="0" smtClean="0"/>
              <a:t>Dethroning King Cotton</a:t>
            </a:r>
            <a:endParaRPr lang="en-US" dirty="0"/>
          </a:p>
        </p:txBody>
      </p:sp>
      <p:sp>
        <p:nvSpPr>
          <p:cNvPr id="3" name="Content Placeholder 2"/>
          <p:cNvSpPr>
            <a:spLocks noGrp="1"/>
          </p:cNvSpPr>
          <p:nvPr>
            <p:ph idx="1"/>
          </p:nvPr>
        </p:nvSpPr>
        <p:spPr/>
        <p:txBody>
          <a:bodyPr>
            <a:noAutofit/>
          </a:bodyPr>
          <a:lstStyle/>
          <a:p>
            <a:r>
              <a:rPr lang="en-US" sz="3200" dirty="0" smtClean="0"/>
              <a:t>South depends on foreign intervention</a:t>
            </a:r>
          </a:p>
          <a:p>
            <a:pPr lvl="1"/>
            <a:r>
              <a:rPr lang="en-US" sz="2000" dirty="0" smtClean="0"/>
              <a:t>Europeans pro-north/anti-slavery</a:t>
            </a:r>
          </a:p>
          <a:p>
            <a:pPr lvl="2"/>
            <a:r>
              <a:rPr lang="en-US" sz="2000" dirty="0" smtClean="0"/>
              <a:t>Public opinion would not support intervention</a:t>
            </a:r>
          </a:p>
          <a:p>
            <a:pPr lvl="2"/>
            <a:r>
              <a:rPr lang="en-US" sz="2000" dirty="0" smtClean="0"/>
              <a:t>Uncle Tom’s Cabin</a:t>
            </a:r>
          </a:p>
          <a:p>
            <a:pPr lvl="2"/>
            <a:endParaRPr lang="en-US" sz="2000" dirty="0" smtClean="0"/>
          </a:p>
          <a:p>
            <a:r>
              <a:rPr lang="en-US" sz="3200" dirty="0" smtClean="0"/>
              <a:t>Shortage of Cotton?</a:t>
            </a:r>
          </a:p>
          <a:p>
            <a:pPr lvl="1"/>
            <a:r>
              <a:rPr lang="en-US" sz="2000" dirty="0" smtClean="0"/>
              <a:t>England and France have huge stores of cotton</a:t>
            </a:r>
          </a:p>
          <a:p>
            <a:pPr lvl="2"/>
            <a:r>
              <a:rPr lang="en-US" sz="2000" dirty="0" smtClean="0"/>
              <a:t>Overproduction</a:t>
            </a:r>
          </a:p>
          <a:p>
            <a:pPr lvl="2"/>
            <a:r>
              <a:rPr lang="en-US" sz="2000" dirty="0" smtClean="0"/>
              <a:t>By 1862 supplies run low</a:t>
            </a:r>
          </a:p>
          <a:p>
            <a:pPr lvl="1"/>
            <a:r>
              <a:rPr lang="en-US" sz="2000" dirty="0" smtClean="0"/>
              <a:t>North begins sending captured cotton to Europe</a:t>
            </a:r>
          </a:p>
          <a:p>
            <a:pPr lvl="1"/>
            <a:r>
              <a:rPr lang="en-US" sz="2000" dirty="0" smtClean="0"/>
              <a:t>India and Egypt begin producing cotton</a:t>
            </a:r>
          </a:p>
          <a:p>
            <a:pPr lvl="1"/>
            <a:r>
              <a:rPr lang="en-US" sz="2000" dirty="0" smtClean="0"/>
              <a:t>Europe needs northern wheat more than southern cotton</a:t>
            </a:r>
            <a:endParaRPr lang="en-US" sz="2000" dirty="0"/>
          </a:p>
        </p:txBody>
      </p:sp>
    </p:spTree>
    <p:extLst>
      <p:ext uri="{BB962C8B-B14F-4D97-AF65-F5344CB8AC3E}">
        <p14:creationId xmlns:p14="http://schemas.microsoft.com/office/powerpoint/2010/main" val="17719625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Decisiveness of Diplomacy</a:t>
            </a:r>
            <a:endParaRPr lang="en-US" dirty="0"/>
          </a:p>
        </p:txBody>
      </p:sp>
      <p:sp>
        <p:nvSpPr>
          <p:cNvPr id="3" name="Content Placeholder 2"/>
          <p:cNvSpPr>
            <a:spLocks noGrp="1"/>
          </p:cNvSpPr>
          <p:nvPr>
            <p:ph idx="1"/>
          </p:nvPr>
        </p:nvSpPr>
        <p:spPr/>
        <p:txBody>
          <a:bodyPr>
            <a:noAutofit/>
          </a:bodyPr>
          <a:lstStyle/>
          <a:p>
            <a:r>
              <a:rPr lang="en-US" sz="3200" dirty="0" smtClean="0"/>
              <a:t>South still hopes for foreign intervention</a:t>
            </a:r>
          </a:p>
          <a:p>
            <a:pPr lvl="1"/>
            <a:r>
              <a:rPr lang="en-US" sz="2000" dirty="0" smtClean="0"/>
              <a:t>1861 – Union warship intercepts British ship </a:t>
            </a:r>
            <a:r>
              <a:rPr lang="en-US" sz="2000" i="1" dirty="0" smtClean="0"/>
              <a:t>Trent</a:t>
            </a:r>
          </a:p>
          <a:p>
            <a:pPr lvl="2"/>
            <a:r>
              <a:rPr lang="en-US" sz="2000" dirty="0" smtClean="0"/>
              <a:t>Removes Confederate diplomats</a:t>
            </a:r>
          </a:p>
          <a:p>
            <a:pPr lvl="2"/>
            <a:r>
              <a:rPr lang="en-US" sz="2000" dirty="0" smtClean="0"/>
              <a:t>Britain threatens war</a:t>
            </a:r>
          </a:p>
          <a:p>
            <a:pPr lvl="3"/>
            <a:r>
              <a:rPr lang="en-US" sz="2000" dirty="0" smtClean="0"/>
              <a:t>Lincoln releases prisoners</a:t>
            </a:r>
          </a:p>
          <a:p>
            <a:pPr lvl="1"/>
            <a:r>
              <a:rPr lang="en-US" sz="2000" dirty="0" smtClean="0"/>
              <a:t>British sell warships to Confederacy</a:t>
            </a:r>
          </a:p>
          <a:p>
            <a:pPr lvl="2"/>
            <a:r>
              <a:rPr lang="en-US" sz="2000" dirty="0" smtClean="0"/>
              <a:t>1862 – C.S.S. Alabama escapes blockade</a:t>
            </a:r>
          </a:p>
          <a:p>
            <a:pPr lvl="3"/>
            <a:r>
              <a:rPr lang="en-US" sz="2000" dirty="0" smtClean="0"/>
              <a:t>Takes on weapons and crew in Britain</a:t>
            </a:r>
          </a:p>
          <a:p>
            <a:pPr lvl="3"/>
            <a:r>
              <a:rPr lang="en-US" sz="2000" dirty="0" smtClean="0"/>
              <a:t>Disrupts Union merchant shipping</a:t>
            </a:r>
          </a:p>
          <a:p>
            <a:pPr lvl="1"/>
            <a:r>
              <a:rPr lang="en-US" sz="2000" dirty="0" smtClean="0"/>
              <a:t>Charles Francis Adams convinces Britain to stop building ships for Confederacy</a:t>
            </a:r>
          </a:p>
          <a:p>
            <a:pPr lvl="2"/>
            <a:r>
              <a:rPr lang="en-US" sz="2000" dirty="0" smtClean="0"/>
              <a:t>May someday be used against Britain</a:t>
            </a:r>
            <a:endParaRPr lang="en-US" sz="2000" dirty="0"/>
          </a:p>
        </p:txBody>
      </p:sp>
    </p:spTree>
    <p:extLst>
      <p:ext uri="{BB962C8B-B14F-4D97-AF65-F5344CB8AC3E}">
        <p14:creationId xmlns:p14="http://schemas.microsoft.com/office/powerpoint/2010/main" val="7134675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7240"/>
          </a:xfrm>
        </p:spPr>
        <p:txBody>
          <a:bodyPr/>
          <a:lstStyle/>
          <a:p>
            <a:r>
              <a:rPr lang="en-US" dirty="0" smtClean="0"/>
              <a:t>Inauguration Day</a:t>
            </a:r>
            <a:endParaRPr lang="en-US" dirty="0"/>
          </a:p>
        </p:txBody>
      </p:sp>
      <p:sp>
        <p:nvSpPr>
          <p:cNvPr id="3" name="Content Placeholder 2"/>
          <p:cNvSpPr>
            <a:spLocks noGrp="1"/>
          </p:cNvSpPr>
          <p:nvPr>
            <p:ph idx="1"/>
          </p:nvPr>
        </p:nvSpPr>
        <p:spPr>
          <a:xfrm>
            <a:off x="457200" y="1600200"/>
            <a:ext cx="8229600" cy="4979952"/>
          </a:xfrm>
        </p:spPr>
        <p:txBody>
          <a:bodyPr/>
          <a:lstStyle/>
          <a:p>
            <a:r>
              <a:rPr lang="en-US" dirty="0" smtClean="0"/>
              <a:t>Inauguration </a:t>
            </a:r>
            <a:r>
              <a:rPr lang="en-US" dirty="0"/>
              <a:t>day was originally on </a:t>
            </a:r>
            <a:r>
              <a:rPr lang="en-US" b="1" dirty="0"/>
              <a:t>March 4</a:t>
            </a:r>
            <a:r>
              <a:rPr lang="en-US" dirty="0"/>
              <a:t>, four months after election day, but this was changed to noon on </a:t>
            </a:r>
            <a:r>
              <a:rPr lang="en-US" b="1" dirty="0"/>
              <a:t>January 20</a:t>
            </a:r>
            <a:r>
              <a:rPr lang="en-US" dirty="0"/>
              <a:t> by the </a:t>
            </a:r>
            <a:r>
              <a:rPr lang="en-US" b="1" dirty="0"/>
              <a:t>Twentieth Amendment </a:t>
            </a:r>
            <a:r>
              <a:rPr lang="en-US" dirty="0"/>
              <a:t>in </a:t>
            </a:r>
            <a:r>
              <a:rPr lang="en-US" b="1" dirty="0"/>
              <a:t>1933</a:t>
            </a:r>
            <a:r>
              <a:rPr lang="en-US" dirty="0"/>
              <a:t>.</a:t>
            </a:r>
          </a:p>
        </p:txBody>
      </p:sp>
    </p:spTree>
    <p:extLst>
      <p:ext uri="{BB962C8B-B14F-4D97-AF65-F5344CB8AC3E}">
        <p14:creationId xmlns:p14="http://schemas.microsoft.com/office/powerpoint/2010/main" val="1541189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Rectangle 3"/>
          <p:cNvSpPr>
            <a:spLocks noGrp="1" noChangeArrowheads="1"/>
          </p:cNvSpPr>
          <p:nvPr>
            <p:ph type="title"/>
          </p:nvPr>
        </p:nvSpPr>
        <p:spPr>
          <a:noFill/>
        </p:spPr>
        <p:txBody>
          <a:bodyPr>
            <a:spAutoFit/>
          </a:bodyPr>
          <a:lstStyle/>
          <a:p>
            <a:r>
              <a:rPr lang="en-US"/>
              <a:t>On the Deck of the Alabama</a:t>
            </a:r>
          </a:p>
        </p:txBody>
      </p:sp>
      <p:sp>
        <p:nvSpPr>
          <p:cNvPr id="472066" name="Rectangle 2"/>
          <p:cNvSpPr>
            <a:spLocks noGrp="1" noChangeAspect="1" noChangeArrowheads="1"/>
          </p:cNvSpPr>
          <p:nvPr>
            <p:ph type="body" sz="half" idx="2"/>
          </p:nvPr>
        </p:nvSpPr>
        <p:spPr>
          <a:noFill/>
          <a:ln/>
        </p:spPr>
        <p:txBody>
          <a:bodyPr>
            <a:normAutofit fontScale="70000" lnSpcReduction="20000"/>
          </a:bodyPr>
          <a:lstStyle/>
          <a:p>
            <a:r>
              <a:rPr lang="en-US"/>
              <a:t>Captain Raphael Semmes leans jauntily against a deck gun aboard his fearful Confederate raider. The Alabama sank sixty-four Union ships before it was sunk by the USS Kearsarge off the coast of Cherbourg, France, in June 1864.</a:t>
            </a:r>
          </a:p>
        </p:txBody>
      </p:sp>
      <p:sp>
        <p:nvSpPr>
          <p:cNvPr id="472073" name="Rectangle 9"/>
          <p:cNvSpPr>
            <a:spLocks noChangeArrowheads="1"/>
          </p:cNvSpPr>
          <p:nvPr/>
        </p:nvSpPr>
        <p:spPr bwMode="auto">
          <a:xfrm>
            <a:off x="2457450" y="651827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U. S. Navy</a:t>
            </a:r>
          </a:p>
        </p:txBody>
      </p:sp>
      <p:pic>
        <p:nvPicPr>
          <p:cNvPr id="472075" name="Picture 11" descr="kennedy_13e_ch20_p445a"/>
          <p:cNvPicPr>
            <a:picLocks noChangeAspect="1" noChangeArrowheads="1"/>
          </p:cNvPicPr>
          <p:nvPr/>
        </p:nvPicPr>
        <p:blipFill>
          <a:blip r:embed="rId3"/>
          <a:srcRect/>
          <a:stretch>
            <a:fillRect/>
          </a:stretch>
        </p:blipFill>
        <p:spPr bwMode="auto">
          <a:xfrm>
            <a:off x="1800225" y="1243448"/>
            <a:ext cx="5591175" cy="4225925"/>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1179958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4556"/>
          </a:xfrm>
        </p:spPr>
        <p:txBody>
          <a:bodyPr/>
          <a:lstStyle/>
          <a:p>
            <a:r>
              <a:rPr lang="en-US" dirty="0" smtClean="0"/>
              <a:t>Foreign Flare-Ups</a:t>
            </a:r>
            <a:endParaRPr lang="en-US" dirty="0"/>
          </a:p>
        </p:txBody>
      </p:sp>
      <p:sp>
        <p:nvSpPr>
          <p:cNvPr id="3" name="Content Placeholder 2"/>
          <p:cNvSpPr>
            <a:spLocks noGrp="1"/>
          </p:cNvSpPr>
          <p:nvPr>
            <p:ph idx="1"/>
          </p:nvPr>
        </p:nvSpPr>
        <p:spPr>
          <a:xfrm>
            <a:off x="457200" y="1369816"/>
            <a:ext cx="8229600" cy="4756347"/>
          </a:xfrm>
        </p:spPr>
        <p:txBody>
          <a:bodyPr>
            <a:noAutofit/>
          </a:bodyPr>
          <a:lstStyle/>
          <a:p>
            <a:r>
              <a:rPr lang="en-US" sz="3200" dirty="0" smtClean="0"/>
              <a:t>Britain builds 2 Laird rams</a:t>
            </a:r>
          </a:p>
          <a:p>
            <a:pPr lvl="1"/>
            <a:r>
              <a:rPr lang="en-US" sz="2000" dirty="0" smtClean="0"/>
              <a:t>Built for ramming wooden Union ships</a:t>
            </a:r>
          </a:p>
          <a:p>
            <a:pPr lvl="1"/>
            <a:r>
              <a:rPr lang="en-US" sz="2000" dirty="0" smtClean="0"/>
              <a:t>U.S. threatens war if ships sold to Confederacy</a:t>
            </a:r>
          </a:p>
          <a:p>
            <a:pPr lvl="2"/>
            <a:r>
              <a:rPr lang="en-US" sz="2000" dirty="0" smtClean="0"/>
              <a:t>Kept for Royal Navy</a:t>
            </a:r>
          </a:p>
          <a:p>
            <a:r>
              <a:rPr lang="en-US" sz="3200" dirty="0" smtClean="0"/>
              <a:t>Confederate agents plot to burn cities along Canadian border</a:t>
            </a:r>
          </a:p>
          <a:p>
            <a:pPr lvl="1"/>
            <a:r>
              <a:rPr lang="en-US" sz="2000" dirty="0" smtClean="0"/>
              <a:t>Several incursions into Canada</a:t>
            </a:r>
          </a:p>
          <a:p>
            <a:r>
              <a:rPr lang="en-US" sz="3200" dirty="0" smtClean="0"/>
              <a:t>Napoleon III installs puppet government in Mexico under Austrian Archduke Maximilian</a:t>
            </a:r>
          </a:p>
          <a:p>
            <a:pPr lvl="1"/>
            <a:r>
              <a:rPr lang="en-US" sz="2000" dirty="0" smtClean="0"/>
              <a:t>Violation of Monroe Doctrine</a:t>
            </a:r>
            <a:endParaRPr lang="en-US" sz="2000" dirty="0"/>
          </a:p>
        </p:txBody>
      </p:sp>
    </p:spTree>
    <p:extLst>
      <p:ext uri="{BB962C8B-B14F-4D97-AF65-F5344CB8AC3E}">
        <p14:creationId xmlns:p14="http://schemas.microsoft.com/office/powerpoint/2010/main" val="24456080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President Davis vs. President Lincoln</a:t>
            </a:r>
            <a:endParaRPr lang="en-US" dirty="0"/>
          </a:p>
        </p:txBody>
      </p:sp>
      <p:sp>
        <p:nvSpPr>
          <p:cNvPr id="3" name="Content Placeholder 2"/>
          <p:cNvSpPr>
            <a:spLocks noGrp="1"/>
          </p:cNvSpPr>
          <p:nvPr>
            <p:ph idx="1"/>
          </p:nvPr>
        </p:nvSpPr>
        <p:spPr/>
        <p:txBody>
          <a:bodyPr/>
          <a:lstStyle/>
          <a:p>
            <a:r>
              <a:rPr lang="en-US" sz="3200" dirty="0" smtClean="0"/>
              <a:t>South creates Confederacy</a:t>
            </a:r>
          </a:p>
          <a:p>
            <a:pPr lvl="1"/>
            <a:r>
              <a:rPr lang="en-US" sz="2000" dirty="0" smtClean="0"/>
              <a:t>States have ability to secede</a:t>
            </a:r>
          </a:p>
          <a:p>
            <a:pPr lvl="1"/>
            <a:r>
              <a:rPr lang="en-US" sz="2000" dirty="0" smtClean="0"/>
              <a:t>Difficult to get states to send troops to other states</a:t>
            </a:r>
          </a:p>
          <a:p>
            <a:pPr lvl="1"/>
            <a:r>
              <a:rPr lang="en-US" sz="2000" dirty="0" smtClean="0"/>
              <a:t>Jefferson Davis unpopular and overworked</a:t>
            </a:r>
          </a:p>
          <a:p>
            <a:pPr lvl="1"/>
            <a:endParaRPr lang="en-US" sz="2000" dirty="0" smtClean="0"/>
          </a:p>
          <a:p>
            <a:r>
              <a:rPr lang="en-US" sz="3200" dirty="0" smtClean="0"/>
              <a:t>Lincoln leads established strong </a:t>
            </a:r>
            <a:r>
              <a:rPr lang="en-US" sz="3200" dirty="0" err="1" smtClean="0"/>
              <a:t>gov</a:t>
            </a:r>
            <a:r>
              <a:rPr lang="en-US" sz="3200" dirty="0" smtClean="0"/>
              <a:t>.</a:t>
            </a:r>
          </a:p>
          <a:p>
            <a:pPr lvl="1"/>
            <a:endParaRPr lang="en-US" dirty="0"/>
          </a:p>
        </p:txBody>
      </p:sp>
    </p:spTree>
    <p:extLst>
      <p:ext uri="{BB962C8B-B14F-4D97-AF65-F5344CB8AC3E}">
        <p14:creationId xmlns:p14="http://schemas.microsoft.com/office/powerpoint/2010/main" val="26226851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on </a:t>
            </a:r>
            <a:r>
              <a:rPr lang="en-US" smtClean="0"/>
              <a:t>Wartime Liberties</a:t>
            </a:r>
            <a:endParaRPr lang="en-US" dirty="0"/>
          </a:p>
        </p:txBody>
      </p:sp>
      <p:sp>
        <p:nvSpPr>
          <p:cNvPr id="3" name="Content Placeholder 2"/>
          <p:cNvSpPr>
            <a:spLocks noGrp="1"/>
          </p:cNvSpPr>
          <p:nvPr>
            <p:ph idx="1"/>
          </p:nvPr>
        </p:nvSpPr>
        <p:spPr/>
        <p:txBody>
          <a:bodyPr>
            <a:noAutofit/>
          </a:bodyPr>
          <a:lstStyle/>
          <a:p>
            <a:r>
              <a:rPr lang="en-US" sz="3200" dirty="0" smtClean="0"/>
              <a:t>Lincoln acts as a tyrant</a:t>
            </a:r>
          </a:p>
          <a:p>
            <a:pPr lvl="1"/>
            <a:r>
              <a:rPr lang="en-US" sz="2000" dirty="0" smtClean="0"/>
              <a:t>Proclaims illegal blockade of South</a:t>
            </a:r>
          </a:p>
          <a:p>
            <a:pPr lvl="1"/>
            <a:r>
              <a:rPr lang="en-US" sz="2000" dirty="0" smtClean="0"/>
              <a:t>Proclaims acts without Congressional consent</a:t>
            </a:r>
          </a:p>
          <a:p>
            <a:pPr lvl="1"/>
            <a:r>
              <a:rPr lang="en-US" sz="2000" dirty="0" smtClean="0"/>
              <a:t>Occupies border states with federal troops</a:t>
            </a:r>
          </a:p>
          <a:p>
            <a:pPr lvl="1"/>
            <a:r>
              <a:rPr lang="en-US" sz="2000" dirty="0" smtClean="0"/>
              <a:t>Pays $2 million to three individuals for “war purposes”</a:t>
            </a:r>
          </a:p>
          <a:p>
            <a:pPr lvl="1"/>
            <a:r>
              <a:rPr lang="en-US" sz="2000" dirty="0" smtClean="0"/>
              <a:t>Suspends habeas corpus</a:t>
            </a:r>
          </a:p>
          <a:p>
            <a:pPr lvl="1"/>
            <a:r>
              <a:rPr lang="en-US" sz="2000" dirty="0" smtClean="0"/>
              <a:t>Intimidates voters in Border States</a:t>
            </a:r>
          </a:p>
          <a:p>
            <a:pPr marL="457200" lvl="1" indent="0">
              <a:buNone/>
            </a:pPr>
            <a:endParaRPr lang="en-US" sz="2000" dirty="0" smtClean="0"/>
          </a:p>
          <a:p>
            <a:r>
              <a:rPr lang="en-US" sz="3200" dirty="0" smtClean="0"/>
              <a:t>Confederacy refuses to sacrifice states rights</a:t>
            </a:r>
          </a:p>
          <a:p>
            <a:pPr lvl="1"/>
            <a:r>
              <a:rPr lang="en-US" sz="2000" dirty="0" smtClean="0"/>
              <a:t>South handicapped by disunion</a:t>
            </a:r>
            <a:endParaRPr lang="en-US" sz="2000" dirty="0"/>
          </a:p>
        </p:txBody>
      </p:sp>
    </p:spTree>
    <p:extLst>
      <p:ext uri="{BB962C8B-B14F-4D97-AF65-F5344CB8AC3E}">
        <p14:creationId xmlns:p14="http://schemas.microsoft.com/office/powerpoint/2010/main" val="11361777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Volunteers and Draftees: North and South</a:t>
            </a:r>
            <a:endParaRPr lang="en-US" dirty="0"/>
          </a:p>
        </p:txBody>
      </p:sp>
      <p:sp>
        <p:nvSpPr>
          <p:cNvPr id="3" name="Content Placeholder 2"/>
          <p:cNvSpPr>
            <a:spLocks noGrp="1"/>
          </p:cNvSpPr>
          <p:nvPr>
            <p:ph idx="1"/>
          </p:nvPr>
        </p:nvSpPr>
        <p:spPr>
          <a:xfrm>
            <a:off x="457200" y="1712270"/>
            <a:ext cx="8229600" cy="4413893"/>
          </a:xfrm>
        </p:spPr>
        <p:txBody>
          <a:bodyPr>
            <a:noAutofit/>
          </a:bodyPr>
          <a:lstStyle/>
          <a:p>
            <a:r>
              <a:rPr lang="en-US" sz="2800" dirty="0" smtClean="0"/>
              <a:t>Numerous volunteers at first</a:t>
            </a:r>
          </a:p>
          <a:p>
            <a:endParaRPr lang="en-US" sz="2800" dirty="0" smtClean="0"/>
          </a:p>
          <a:p>
            <a:r>
              <a:rPr lang="en-US" sz="2800" dirty="0" smtClean="0"/>
              <a:t>Congress passed first conscription law (1863)</a:t>
            </a:r>
          </a:p>
          <a:p>
            <a:pPr lvl="1"/>
            <a:r>
              <a:rPr lang="en-US" sz="1800" dirty="0" smtClean="0"/>
              <a:t>Angers poor</a:t>
            </a:r>
          </a:p>
          <a:p>
            <a:pPr lvl="2"/>
            <a:r>
              <a:rPr lang="en-US" sz="1800" dirty="0" smtClean="0"/>
              <a:t>Rich can hire a substitute by paying $300 to Congress</a:t>
            </a:r>
          </a:p>
          <a:p>
            <a:pPr lvl="2"/>
            <a:r>
              <a:rPr lang="en-US" sz="1800" dirty="0" smtClean="0"/>
              <a:t>Riots in large cities, i.e. New York City</a:t>
            </a:r>
          </a:p>
          <a:p>
            <a:pPr lvl="2"/>
            <a:endParaRPr lang="en-US" sz="1800" dirty="0" smtClean="0"/>
          </a:p>
          <a:p>
            <a:r>
              <a:rPr lang="en-US" sz="2800" dirty="0" smtClean="0"/>
              <a:t>Volunteers compose 90% of Union Army</a:t>
            </a:r>
          </a:p>
          <a:p>
            <a:pPr lvl="1"/>
            <a:r>
              <a:rPr lang="en-US" sz="1800" dirty="0" smtClean="0"/>
              <a:t>Few deserters</a:t>
            </a:r>
          </a:p>
          <a:p>
            <a:pPr lvl="1"/>
            <a:endParaRPr lang="en-US" sz="1800" dirty="0" smtClean="0"/>
          </a:p>
          <a:p>
            <a:r>
              <a:rPr lang="en-US" sz="2800" dirty="0" smtClean="0"/>
              <a:t>South has to resort to draft year before North</a:t>
            </a:r>
          </a:p>
          <a:p>
            <a:pPr lvl="1"/>
            <a:r>
              <a:rPr lang="en-US" sz="1800" dirty="0" smtClean="0"/>
              <a:t>Owners of 20 or more slaves exempt</a:t>
            </a:r>
            <a:endParaRPr lang="en-US" sz="1800" dirty="0"/>
          </a:p>
        </p:txBody>
      </p:sp>
    </p:spTree>
    <p:extLst>
      <p:ext uri="{BB962C8B-B14F-4D97-AF65-F5344CB8AC3E}">
        <p14:creationId xmlns:p14="http://schemas.microsoft.com/office/powerpoint/2010/main" val="26038189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Economic Stresses of War</a:t>
            </a:r>
            <a:endParaRPr lang="en-US" dirty="0"/>
          </a:p>
        </p:txBody>
      </p:sp>
      <p:sp>
        <p:nvSpPr>
          <p:cNvPr id="3" name="Content Placeholder 2"/>
          <p:cNvSpPr>
            <a:spLocks noGrp="1"/>
          </p:cNvSpPr>
          <p:nvPr>
            <p:ph idx="1"/>
          </p:nvPr>
        </p:nvSpPr>
        <p:spPr/>
        <p:txBody>
          <a:bodyPr>
            <a:noAutofit/>
          </a:bodyPr>
          <a:lstStyle/>
          <a:p>
            <a:r>
              <a:rPr lang="en-US" sz="2800" dirty="0" smtClean="0"/>
              <a:t>Morrill Tariff Act passed</a:t>
            </a:r>
          </a:p>
          <a:p>
            <a:pPr lvl="1"/>
            <a:r>
              <a:rPr lang="en-US" sz="1800" dirty="0" smtClean="0"/>
              <a:t>Raises rates by 5-10%</a:t>
            </a:r>
          </a:p>
          <a:p>
            <a:pPr lvl="2"/>
            <a:r>
              <a:rPr lang="en-US" sz="1800" dirty="0" smtClean="0"/>
              <a:t>War soon causes greater increases</a:t>
            </a:r>
          </a:p>
          <a:p>
            <a:r>
              <a:rPr lang="en-US" sz="2800" dirty="0" smtClean="0"/>
              <a:t>Income tax introduced</a:t>
            </a:r>
          </a:p>
          <a:p>
            <a:r>
              <a:rPr lang="en-US" sz="2800" dirty="0" smtClean="0"/>
              <a:t>Washington issues $450 million worth of paper money</a:t>
            </a:r>
          </a:p>
          <a:p>
            <a:pPr lvl="1"/>
            <a:r>
              <a:rPr lang="en-US" sz="1800" dirty="0" smtClean="0"/>
              <a:t>“Greenbacks”</a:t>
            </a:r>
          </a:p>
          <a:p>
            <a:pPr lvl="1"/>
            <a:r>
              <a:rPr lang="en-US" sz="1800" dirty="0" smtClean="0"/>
              <a:t>Quickly sinks to 39cents per gold dollar</a:t>
            </a:r>
          </a:p>
          <a:p>
            <a:r>
              <a:rPr lang="en-US" sz="2800" dirty="0" smtClean="0"/>
              <a:t>Treasury issues $2.6 billion in bonds</a:t>
            </a:r>
          </a:p>
          <a:p>
            <a:r>
              <a:rPr lang="en-US" sz="2800" dirty="0" smtClean="0"/>
              <a:t>National Banking Act</a:t>
            </a:r>
          </a:p>
          <a:p>
            <a:pPr lvl="1"/>
            <a:r>
              <a:rPr lang="en-US" sz="1800" dirty="0" smtClean="0"/>
              <a:t>Creates standard currency</a:t>
            </a:r>
          </a:p>
          <a:p>
            <a:pPr lvl="1"/>
            <a:r>
              <a:rPr lang="en-US" sz="1800" dirty="0" smtClean="0"/>
              <a:t>Banks can buy </a:t>
            </a:r>
            <a:r>
              <a:rPr lang="en-US" sz="1800" dirty="0" err="1" smtClean="0"/>
              <a:t>gov</a:t>
            </a:r>
            <a:r>
              <a:rPr lang="en-US" sz="1800" dirty="0" smtClean="0"/>
              <a:t>. bonds and issue paper money</a:t>
            </a:r>
          </a:p>
        </p:txBody>
      </p:sp>
    </p:spTree>
    <p:extLst>
      <p:ext uri="{BB962C8B-B14F-4D97-AF65-F5344CB8AC3E}">
        <p14:creationId xmlns:p14="http://schemas.microsoft.com/office/powerpoint/2010/main" val="8006202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27127"/>
          </a:xfrm>
        </p:spPr>
        <p:txBody>
          <a:bodyPr/>
          <a:lstStyle/>
          <a:p>
            <a:r>
              <a:rPr lang="en-US" dirty="0" smtClean="0"/>
              <a:t>The South</a:t>
            </a:r>
            <a:endParaRPr lang="en-US" dirty="0"/>
          </a:p>
        </p:txBody>
      </p:sp>
      <p:sp>
        <p:nvSpPr>
          <p:cNvPr id="3" name="Content Placeholder 2"/>
          <p:cNvSpPr>
            <a:spLocks noGrp="1"/>
          </p:cNvSpPr>
          <p:nvPr>
            <p:ph idx="1"/>
          </p:nvPr>
        </p:nvSpPr>
        <p:spPr>
          <a:xfrm>
            <a:off x="457200" y="1600200"/>
            <a:ext cx="8229600" cy="4749470"/>
          </a:xfrm>
        </p:spPr>
        <p:txBody>
          <a:bodyPr>
            <a:normAutofit lnSpcReduction="10000"/>
          </a:bodyPr>
          <a:lstStyle/>
          <a:p>
            <a:r>
              <a:rPr lang="en-US" sz="2800" dirty="0" smtClean="0"/>
              <a:t>Customs duties cut off by blockade</a:t>
            </a:r>
          </a:p>
          <a:p>
            <a:endParaRPr lang="en-US" sz="2800" dirty="0" smtClean="0"/>
          </a:p>
          <a:p>
            <a:r>
              <a:rPr lang="en-US" sz="2800" dirty="0" smtClean="0"/>
              <a:t>$400 million worth of bonds sold</a:t>
            </a:r>
          </a:p>
          <a:p>
            <a:endParaRPr lang="en-US" sz="2800" dirty="0" smtClean="0"/>
          </a:p>
          <a:p>
            <a:r>
              <a:rPr lang="en-US" sz="2800" dirty="0" smtClean="0"/>
              <a:t>Increased taxes</a:t>
            </a:r>
          </a:p>
          <a:p>
            <a:pPr lvl="1"/>
            <a:r>
              <a:rPr lang="en-US" sz="1800" dirty="0" smtClean="0"/>
              <a:t>10% on farm produce</a:t>
            </a:r>
          </a:p>
          <a:p>
            <a:pPr lvl="1"/>
            <a:r>
              <a:rPr lang="en-US" sz="1800" dirty="0" smtClean="0"/>
              <a:t>Opposed by states</a:t>
            </a:r>
          </a:p>
          <a:p>
            <a:pPr lvl="1"/>
            <a:endParaRPr lang="en-US" sz="1800" dirty="0" smtClean="0"/>
          </a:p>
          <a:p>
            <a:r>
              <a:rPr lang="en-US" sz="2800" dirty="0" smtClean="0"/>
              <a:t>Runaway inflation</a:t>
            </a:r>
          </a:p>
          <a:p>
            <a:pPr lvl="1"/>
            <a:r>
              <a:rPr lang="en-US" sz="1800" dirty="0" smtClean="0"/>
              <a:t>Prints $1 billion worth of paper money</a:t>
            </a:r>
          </a:p>
          <a:p>
            <a:pPr lvl="1"/>
            <a:r>
              <a:rPr lang="en-US" sz="1800" dirty="0" smtClean="0"/>
              <a:t>9000% inflation</a:t>
            </a:r>
          </a:p>
          <a:p>
            <a:pPr lvl="1"/>
            <a:r>
              <a:rPr lang="en-US" sz="1800" dirty="0" smtClean="0"/>
              <a:t>Confederate dollar worth only 1.6 cents at end of war</a:t>
            </a:r>
            <a:endParaRPr lang="en-US" sz="1800" dirty="0"/>
          </a:p>
        </p:txBody>
      </p:sp>
    </p:spTree>
    <p:extLst>
      <p:ext uri="{BB962C8B-B14F-4D97-AF65-F5344CB8AC3E}">
        <p14:creationId xmlns:p14="http://schemas.microsoft.com/office/powerpoint/2010/main" val="21187978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North’s Economic Boom</a:t>
            </a:r>
            <a:endParaRPr lang="en-US" dirty="0"/>
          </a:p>
        </p:txBody>
      </p:sp>
      <p:sp>
        <p:nvSpPr>
          <p:cNvPr id="3" name="Content Placeholder 2"/>
          <p:cNvSpPr>
            <a:spLocks noGrp="1"/>
          </p:cNvSpPr>
          <p:nvPr>
            <p:ph idx="1"/>
          </p:nvPr>
        </p:nvSpPr>
        <p:spPr>
          <a:xfrm>
            <a:off x="457200" y="1600200"/>
            <a:ext cx="8229600" cy="4720932"/>
          </a:xfrm>
        </p:spPr>
        <p:txBody>
          <a:bodyPr>
            <a:normAutofit/>
          </a:bodyPr>
          <a:lstStyle/>
          <a:p>
            <a:r>
              <a:rPr lang="en-US" sz="2800" dirty="0" smtClean="0"/>
              <a:t>North emerges from Civil War more prosperous than before</a:t>
            </a:r>
          </a:p>
          <a:p>
            <a:pPr lvl="1"/>
            <a:r>
              <a:rPr lang="en-US" sz="1800" dirty="0" smtClean="0"/>
              <a:t>New factories</a:t>
            </a:r>
          </a:p>
          <a:p>
            <a:pPr lvl="2"/>
            <a:r>
              <a:rPr lang="en-US" sz="1800" dirty="0" smtClean="0"/>
              <a:t>Formation of a millionaire class</a:t>
            </a:r>
          </a:p>
          <a:p>
            <a:pPr lvl="1"/>
            <a:r>
              <a:rPr lang="en-US" sz="1800" dirty="0" smtClean="0"/>
              <a:t>Many suppliers use shoddy equipment</a:t>
            </a:r>
          </a:p>
          <a:p>
            <a:pPr lvl="2"/>
            <a:r>
              <a:rPr lang="en-US" sz="1800" dirty="0" smtClean="0"/>
              <a:t>Cardboard for shoe soles</a:t>
            </a:r>
          </a:p>
          <a:p>
            <a:r>
              <a:rPr lang="en-US" sz="2800" dirty="0" smtClean="0"/>
              <a:t>Mechanization increases</a:t>
            </a:r>
          </a:p>
          <a:p>
            <a:pPr lvl="1"/>
            <a:r>
              <a:rPr lang="en-US" sz="1800" dirty="0" smtClean="0"/>
              <a:t>Sewing machines/standardized sizes</a:t>
            </a:r>
          </a:p>
          <a:p>
            <a:pPr lvl="1"/>
            <a:r>
              <a:rPr lang="en-US" sz="1800" dirty="0" smtClean="0"/>
              <a:t>Mechanical reapers</a:t>
            </a:r>
          </a:p>
          <a:p>
            <a:r>
              <a:rPr lang="en-US" sz="2800" dirty="0" smtClean="0"/>
              <a:t>Petroleum discovered in PA in 1859</a:t>
            </a:r>
          </a:p>
          <a:p>
            <a:pPr lvl="1"/>
            <a:r>
              <a:rPr lang="en-US" sz="1800" dirty="0" smtClean="0"/>
              <a:t>New industry created</a:t>
            </a:r>
          </a:p>
          <a:p>
            <a:pPr>
              <a:buNone/>
            </a:pPr>
            <a:endParaRPr lang="en-US" dirty="0" smtClean="0"/>
          </a:p>
        </p:txBody>
      </p:sp>
    </p:spTree>
    <p:extLst>
      <p:ext uri="{BB962C8B-B14F-4D97-AF65-F5344CB8AC3E}">
        <p14:creationId xmlns:p14="http://schemas.microsoft.com/office/powerpoint/2010/main" val="21574627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2976"/>
          </a:xfrm>
        </p:spPr>
        <p:txBody>
          <a:bodyPr/>
          <a:lstStyle/>
          <a:p>
            <a:r>
              <a:rPr lang="en-US" dirty="0" smtClean="0"/>
              <a:t>Women’s Gains </a:t>
            </a:r>
            <a:endParaRPr lang="en-US" dirty="0"/>
          </a:p>
        </p:txBody>
      </p:sp>
      <p:sp>
        <p:nvSpPr>
          <p:cNvPr id="3" name="Content Placeholder 2"/>
          <p:cNvSpPr>
            <a:spLocks noGrp="1"/>
          </p:cNvSpPr>
          <p:nvPr>
            <p:ph idx="1"/>
          </p:nvPr>
        </p:nvSpPr>
        <p:spPr>
          <a:xfrm>
            <a:off x="457200" y="1255666"/>
            <a:ext cx="8229600" cy="4870498"/>
          </a:xfrm>
        </p:spPr>
        <p:txBody>
          <a:bodyPr>
            <a:noAutofit/>
          </a:bodyPr>
          <a:lstStyle/>
          <a:p>
            <a:r>
              <a:rPr lang="en-US" sz="2800" dirty="0" smtClean="0"/>
              <a:t>Take jobs left by men</a:t>
            </a:r>
          </a:p>
          <a:p>
            <a:r>
              <a:rPr lang="en-US" sz="2800" dirty="0" smtClean="0"/>
              <a:t>Pose as men to join army</a:t>
            </a:r>
          </a:p>
          <a:p>
            <a:pPr lvl="1"/>
            <a:r>
              <a:rPr lang="en-US" sz="1800" dirty="0" smtClean="0"/>
              <a:t>400 women</a:t>
            </a:r>
          </a:p>
          <a:p>
            <a:pPr lvl="1"/>
            <a:r>
              <a:rPr lang="en-US" sz="1800" dirty="0" smtClean="0"/>
              <a:t>spies</a:t>
            </a:r>
          </a:p>
          <a:p>
            <a:r>
              <a:rPr lang="en-US" sz="2800" dirty="0" smtClean="0"/>
              <a:t>Nursing becomes respected occupation</a:t>
            </a:r>
          </a:p>
          <a:p>
            <a:pPr lvl="1"/>
            <a:r>
              <a:rPr lang="en-US" sz="1800" dirty="0" smtClean="0"/>
              <a:t>Clara Barton</a:t>
            </a:r>
          </a:p>
          <a:p>
            <a:pPr lvl="2"/>
            <a:r>
              <a:rPr lang="en-US" sz="1800" dirty="0" smtClean="0"/>
              <a:t>Union Nurse</a:t>
            </a:r>
          </a:p>
          <a:p>
            <a:pPr lvl="2"/>
            <a:r>
              <a:rPr lang="en-US" sz="1800" dirty="0" smtClean="0"/>
              <a:t>Founded Red Cross in 1881</a:t>
            </a:r>
          </a:p>
          <a:p>
            <a:pPr lvl="1"/>
            <a:r>
              <a:rPr lang="en-US" sz="1800" dirty="0" smtClean="0"/>
              <a:t>Dorothea Dix</a:t>
            </a:r>
          </a:p>
          <a:p>
            <a:pPr lvl="2"/>
            <a:r>
              <a:rPr lang="en-US" sz="1800" dirty="0" smtClean="0"/>
              <a:t>Union Nurse</a:t>
            </a:r>
          </a:p>
          <a:p>
            <a:pPr lvl="2"/>
            <a:r>
              <a:rPr lang="en-US" sz="1800" dirty="0" smtClean="0"/>
              <a:t>Improved conditions in asylums</a:t>
            </a:r>
          </a:p>
          <a:p>
            <a:pPr lvl="1"/>
            <a:r>
              <a:rPr lang="en-US" sz="1800" dirty="0" smtClean="0"/>
              <a:t>Sally Tompkins</a:t>
            </a:r>
          </a:p>
          <a:p>
            <a:pPr lvl="2"/>
            <a:r>
              <a:rPr lang="en-US" sz="1800" dirty="0" smtClean="0"/>
              <a:t>Runs Richmond infirmary for wounded Confederates</a:t>
            </a:r>
          </a:p>
          <a:p>
            <a:pPr lvl="2"/>
            <a:r>
              <a:rPr lang="en-US" sz="1800" dirty="0" smtClean="0"/>
              <a:t>Awarded rank of Captain</a:t>
            </a:r>
            <a:endParaRPr lang="en-US" sz="1800" dirty="0"/>
          </a:p>
        </p:txBody>
      </p:sp>
    </p:spTree>
    <p:extLst>
      <p:ext uri="{BB962C8B-B14F-4D97-AF65-F5344CB8AC3E}">
        <p14:creationId xmlns:p14="http://schemas.microsoft.com/office/powerpoint/2010/main" val="40452675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Crushed Cotton Kingdom</a:t>
            </a:r>
            <a:endParaRPr lang="en-US" dirty="0"/>
          </a:p>
        </p:txBody>
      </p:sp>
      <p:sp>
        <p:nvSpPr>
          <p:cNvPr id="3" name="Content Placeholder 2"/>
          <p:cNvSpPr>
            <a:spLocks noGrp="1"/>
          </p:cNvSpPr>
          <p:nvPr>
            <p:ph idx="1"/>
          </p:nvPr>
        </p:nvSpPr>
        <p:spPr/>
        <p:txBody>
          <a:bodyPr>
            <a:normAutofit/>
          </a:bodyPr>
          <a:lstStyle/>
          <a:p>
            <a:r>
              <a:rPr lang="en-US" sz="2800" dirty="0" smtClean="0"/>
              <a:t>South ruined by war</a:t>
            </a:r>
          </a:p>
          <a:p>
            <a:endParaRPr lang="en-US" sz="2800" dirty="0" smtClean="0"/>
          </a:p>
          <a:p>
            <a:r>
              <a:rPr lang="en-US" sz="2800" dirty="0" smtClean="0"/>
              <a:t>Transportation collapses</a:t>
            </a:r>
          </a:p>
          <a:p>
            <a:pPr lvl="1"/>
            <a:r>
              <a:rPr lang="en-US" sz="1800" dirty="0" smtClean="0"/>
              <a:t>Supplies become scarce</a:t>
            </a:r>
          </a:p>
          <a:p>
            <a:pPr lvl="1"/>
            <a:r>
              <a:rPr lang="en-US" sz="1800" dirty="0" smtClean="0"/>
              <a:t>By end of war South claims 12% of national wealth as opposed to 30%</a:t>
            </a:r>
          </a:p>
          <a:p>
            <a:pPr lvl="1"/>
            <a:r>
              <a:rPr lang="en-US" sz="1800" dirty="0" smtClean="0"/>
              <a:t>Per capita income down to 2/5 that of Northerners</a:t>
            </a:r>
            <a:endParaRPr lang="en-US" sz="1800" dirty="0"/>
          </a:p>
        </p:txBody>
      </p:sp>
    </p:spTree>
    <p:extLst>
      <p:ext uri="{BB962C8B-B14F-4D97-AF65-F5344CB8AC3E}">
        <p14:creationId xmlns:p14="http://schemas.microsoft.com/office/powerpoint/2010/main" val="4575791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Menace of Secession</a:t>
            </a:r>
            <a:endParaRPr lang="en-US" dirty="0"/>
          </a:p>
        </p:txBody>
      </p:sp>
      <p:sp>
        <p:nvSpPr>
          <p:cNvPr id="3" name="Content Placeholder 2"/>
          <p:cNvSpPr>
            <a:spLocks noGrp="1"/>
          </p:cNvSpPr>
          <p:nvPr>
            <p:ph idx="1"/>
          </p:nvPr>
        </p:nvSpPr>
        <p:spPr/>
        <p:txBody>
          <a:bodyPr>
            <a:noAutofit/>
          </a:bodyPr>
          <a:lstStyle/>
          <a:p>
            <a:r>
              <a:rPr lang="en-US" sz="2800" dirty="0" smtClean="0"/>
              <a:t>March 4, 1861 – Lincoln inaugurated after sneaking in to Washington D.C.</a:t>
            </a:r>
          </a:p>
          <a:p>
            <a:pPr lvl="1"/>
            <a:r>
              <a:rPr lang="en-US" sz="2400" dirty="0" smtClean="0"/>
              <a:t>Promises no war unless provoked</a:t>
            </a:r>
          </a:p>
          <a:p>
            <a:pPr lvl="1"/>
            <a:endParaRPr lang="en-US" sz="2400" dirty="0" smtClean="0"/>
          </a:p>
          <a:p>
            <a:r>
              <a:rPr lang="en-US" sz="2800" dirty="0" smtClean="0"/>
              <a:t>Top goal is preserving and restoring Union</a:t>
            </a:r>
          </a:p>
          <a:p>
            <a:pPr lvl="1"/>
            <a:r>
              <a:rPr lang="en-US" sz="2400" dirty="0" smtClean="0"/>
              <a:t>Geographically U.S. can’t be split</a:t>
            </a:r>
          </a:p>
          <a:p>
            <a:pPr lvl="1"/>
            <a:r>
              <a:rPr lang="en-US" sz="2400" dirty="0" smtClean="0"/>
              <a:t>Question of national debt and federal territory</a:t>
            </a:r>
          </a:p>
          <a:p>
            <a:pPr lvl="1"/>
            <a:r>
              <a:rPr lang="en-US" sz="2400" dirty="0" smtClean="0"/>
              <a:t>Split U.S. would allow Europe to gain foothold in Americas</a:t>
            </a:r>
            <a:endParaRPr lang="en-US" sz="2400" dirty="0"/>
          </a:p>
        </p:txBody>
      </p:sp>
    </p:spTree>
    <p:extLst>
      <p:ext uri="{BB962C8B-B14F-4D97-AF65-F5344CB8AC3E}">
        <p14:creationId xmlns:p14="http://schemas.microsoft.com/office/powerpoint/2010/main" val="33451405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49022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3" name="Rectangle 3"/>
          <p:cNvSpPr>
            <a:spLocks noGrp="1" noChangeArrowheads="1"/>
          </p:cNvSpPr>
          <p:nvPr>
            <p:ph type="title"/>
          </p:nvPr>
        </p:nvSpPr>
        <p:spPr>
          <a:xfrm>
            <a:off x="1679576" y="416064"/>
            <a:ext cx="5711824" cy="707886"/>
          </a:xfrm>
          <a:noFill/>
        </p:spPr>
        <p:txBody>
          <a:bodyPr>
            <a:spAutoFit/>
          </a:bodyPr>
          <a:lstStyle/>
          <a:p>
            <a:r>
              <a:rPr lang="en-US" sz="2000" dirty="0"/>
              <a:t>The Army of the Potomac Marching up Pennsylvania Avenue, Washington, D.C., 1861</a:t>
            </a:r>
          </a:p>
        </p:txBody>
      </p:sp>
      <p:sp>
        <p:nvSpPr>
          <p:cNvPr id="460802" name="Rectangle 2"/>
          <p:cNvSpPr>
            <a:spLocks noGrp="1" noChangeAspect="1" noChangeArrowheads="1"/>
          </p:cNvSpPr>
          <p:nvPr>
            <p:ph type="body" sz="half" idx="2"/>
          </p:nvPr>
        </p:nvSpPr>
        <p:spPr>
          <a:noFill/>
          <a:ln/>
        </p:spPr>
        <p:txBody>
          <a:bodyPr>
            <a:normAutofit fontScale="55000" lnSpcReduction="20000"/>
          </a:bodyPr>
          <a:lstStyle/>
          <a:p>
            <a:r>
              <a:rPr lang="en-US" dirty="0"/>
              <a:t>In this painting, Union troops parade before the Battle of Bull Run. Colorfully uniformed, they are a regiment of </a:t>
            </a:r>
            <a:r>
              <a:rPr lang="en-US" dirty="0" err="1"/>
              <a:t>Zouaves</a:t>
            </a:r>
            <a:r>
              <a:rPr lang="en-US" dirty="0"/>
              <a:t>, who adopted the name and style of military dress from a legendarily dashing French infantry unit. But bright uniforms were not enough to win battles, and these troops were soon to be routed by the Confederates.</a:t>
            </a:r>
          </a:p>
        </p:txBody>
      </p:sp>
      <p:sp>
        <p:nvSpPr>
          <p:cNvPr id="460804"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84" charset="0"/>
                <a:cs typeface="Arial" pitchFamily="-84" charset="0"/>
              </a:rPr>
              <a:t>West Point Museum, United States Military Academy</a:t>
            </a:r>
          </a:p>
        </p:txBody>
      </p:sp>
      <p:pic>
        <p:nvPicPr>
          <p:cNvPr id="460812" name="Picture 12" descr="kennedy_13e_ch21_p455a"/>
          <p:cNvPicPr>
            <a:picLocks noChangeAspect="1" noChangeArrowheads="1"/>
          </p:cNvPicPr>
          <p:nvPr/>
        </p:nvPicPr>
        <p:blipFill>
          <a:blip r:embed="rId3"/>
          <a:srcRect/>
          <a:stretch>
            <a:fillRect/>
          </a:stretch>
        </p:blipFill>
        <p:spPr bwMode="auto">
          <a:xfrm>
            <a:off x="1533733" y="1197249"/>
            <a:ext cx="5857667" cy="4613001"/>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602140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Bull Run Ends the “Ninety-Day War”</a:t>
            </a:r>
            <a:endParaRPr lang="en-US" dirty="0"/>
          </a:p>
        </p:txBody>
      </p:sp>
      <p:sp>
        <p:nvSpPr>
          <p:cNvPr id="3" name="Content Placeholder 2"/>
          <p:cNvSpPr>
            <a:spLocks noGrp="1"/>
          </p:cNvSpPr>
          <p:nvPr>
            <p:ph idx="1"/>
          </p:nvPr>
        </p:nvSpPr>
        <p:spPr/>
        <p:txBody>
          <a:bodyPr>
            <a:noAutofit/>
          </a:bodyPr>
          <a:lstStyle/>
          <a:p>
            <a:r>
              <a:rPr lang="en-US" sz="2800" dirty="0" smtClean="0"/>
              <a:t>Lincoln and northerners expect to end war within 90 days</a:t>
            </a:r>
          </a:p>
          <a:p>
            <a:pPr lvl="1"/>
            <a:r>
              <a:rPr lang="en-US" sz="1800" dirty="0" smtClean="0"/>
              <a:t>Expect that first battle will be overwhelming Union Victory</a:t>
            </a:r>
          </a:p>
          <a:p>
            <a:r>
              <a:rPr lang="en-US" sz="2800" dirty="0" smtClean="0"/>
              <a:t>July 21, 1861 – Northern army approaches Bull Run </a:t>
            </a:r>
          </a:p>
          <a:p>
            <a:pPr lvl="1"/>
            <a:r>
              <a:rPr lang="en-US" sz="1800" dirty="0" smtClean="0"/>
              <a:t>Overconfident, larger force</a:t>
            </a:r>
          </a:p>
          <a:p>
            <a:pPr lvl="1"/>
            <a:r>
              <a:rPr lang="en-US" sz="1800" dirty="0" smtClean="0"/>
              <a:t>Spectators from Washington gather to picnic/watch battle</a:t>
            </a:r>
          </a:p>
          <a:p>
            <a:pPr lvl="1"/>
            <a:r>
              <a:rPr lang="en-US" sz="1800" dirty="0" smtClean="0"/>
              <a:t>Union forces initially successful, until arrival of Southern reinforcements</a:t>
            </a:r>
          </a:p>
          <a:p>
            <a:r>
              <a:rPr lang="en-US" sz="2800" dirty="0" smtClean="0"/>
              <a:t>Bull Run ends in Southern victory</a:t>
            </a:r>
          </a:p>
          <a:p>
            <a:pPr lvl="1"/>
            <a:r>
              <a:rPr lang="en-US" sz="1800" dirty="0" smtClean="0"/>
              <a:t>Shows war will not be short and easy</a:t>
            </a:r>
          </a:p>
          <a:p>
            <a:pPr lvl="1"/>
            <a:r>
              <a:rPr lang="en-US" sz="1800" dirty="0" smtClean="0"/>
              <a:t>Boosts confidence of Confederacy</a:t>
            </a:r>
            <a:endParaRPr lang="en-US" sz="1800" dirty="0"/>
          </a:p>
        </p:txBody>
      </p:sp>
    </p:spTree>
    <p:extLst>
      <p:ext uri="{BB962C8B-B14F-4D97-AF65-F5344CB8AC3E}">
        <p14:creationId xmlns:p14="http://schemas.microsoft.com/office/powerpoint/2010/main" val="28106572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“Tardy George” McClellan and the Peninsula Campaign</a:t>
            </a:r>
            <a:endParaRPr lang="en-US" dirty="0"/>
          </a:p>
        </p:txBody>
      </p:sp>
      <p:sp>
        <p:nvSpPr>
          <p:cNvPr id="3" name="Content Placeholder 2"/>
          <p:cNvSpPr>
            <a:spLocks noGrp="1"/>
          </p:cNvSpPr>
          <p:nvPr>
            <p:ph idx="1"/>
          </p:nvPr>
        </p:nvSpPr>
        <p:spPr/>
        <p:txBody>
          <a:bodyPr>
            <a:noAutofit/>
          </a:bodyPr>
          <a:lstStyle/>
          <a:p>
            <a:r>
              <a:rPr lang="en-US" sz="3200" dirty="0" smtClean="0"/>
              <a:t>George B. McClellan – Commander of Army of the Potomac</a:t>
            </a:r>
          </a:p>
          <a:p>
            <a:pPr lvl="1"/>
            <a:r>
              <a:rPr lang="en-US" sz="2000" dirty="0" smtClean="0"/>
              <a:t>Believes he is outnumbered by Confederate forces</a:t>
            </a:r>
          </a:p>
          <a:p>
            <a:pPr lvl="1"/>
            <a:r>
              <a:rPr lang="en-US" sz="2000" dirty="0" smtClean="0"/>
              <a:t>Unwilling to take risks</a:t>
            </a:r>
          </a:p>
          <a:p>
            <a:pPr lvl="1"/>
            <a:r>
              <a:rPr lang="en-US" sz="2000" dirty="0" smtClean="0"/>
              <a:t>Keeps army in Washington for months until ordered by Lincoln</a:t>
            </a:r>
          </a:p>
          <a:p>
            <a:r>
              <a:rPr lang="en-US" sz="3200" dirty="0" smtClean="0"/>
              <a:t>Plans to land at Yorktown, and move up Peninsula to Richmond</a:t>
            </a:r>
          </a:p>
          <a:p>
            <a:pPr lvl="1"/>
            <a:r>
              <a:rPr lang="en-US" sz="2000" dirty="0" smtClean="0"/>
              <a:t>Union reinforcements dispatched to chase down Jackson</a:t>
            </a:r>
          </a:p>
          <a:p>
            <a:pPr lvl="1"/>
            <a:r>
              <a:rPr lang="en-US" sz="2000" dirty="0" smtClean="0"/>
              <a:t>Lee counterattacks, bottles up forces on Peninsula</a:t>
            </a:r>
          </a:p>
          <a:p>
            <a:pPr lvl="1"/>
            <a:r>
              <a:rPr lang="en-US" sz="2000" dirty="0" smtClean="0"/>
              <a:t>Union retreats, prepares for total war</a:t>
            </a:r>
            <a:endParaRPr lang="en-US" sz="2000" dirty="0"/>
          </a:p>
        </p:txBody>
      </p:sp>
    </p:spTree>
    <p:extLst>
      <p:ext uri="{BB962C8B-B14F-4D97-AF65-F5344CB8AC3E}">
        <p14:creationId xmlns:p14="http://schemas.microsoft.com/office/powerpoint/2010/main" val="27007572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9" name="Picture 7" descr="kennedy_13e_ch21_p456a"/>
          <p:cNvPicPr>
            <a:picLocks noChangeAspect="1" noChangeArrowheads="1"/>
          </p:cNvPicPr>
          <p:nvPr/>
        </p:nvPicPr>
        <p:blipFill>
          <a:blip r:embed="rId2"/>
          <a:srcRect/>
          <a:stretch>
            <a:fillRect/>
          </a:stretch>
        </p:blipFill>
        <p:spPr bwMode="auto">
          <a:xfrm>
            <a:off x="1676096" y="0"/>
            <a:ext cx="5883427" cy="6887235"/>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2954683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43933"/>
          </a:xfrm>
        </p:spPr>
        <p:txBody>
          <a:bodyPr/>
          <a:lstStyle/>
          <a:p>
            <a:r>
              <a:rPr lang="en-US" dirty="0" smtClean="0"/>
              <a:t>Strategy</a:t>
            </a:r>
            <a:endParaRPr lang="en-US" dirty="0"/>
          </a:p>
        </p:txBody>
      </p:sp>
      <p:sp>
        <p:nvSpPr>
          <p:cNvPr id="3" name="Content Placeholder 2"/>
          <p:cNvSpPr>
            <a:spLocks noGrp="1"/>
          </p:cNvSpPr>
          <p:nvPr>
            <p:ph idx="1"/>
          </p:nvPr>
        </p:nvSpPr>
        <p:spPr/>
        <p:txBody>
          <a:bodyPr/>
          <a:lstStyle/>
          <a:p>
            <a:r>
              <a:rPr lang="en-US" dirty="0" smtClean="0"/>
              <a:t>What strategies did the North &amp; South use during the war?</a:t>
            </a:r>
            <a:endParaRPr lang="en-US" dirty="0"/>
          </a:p>
        </p:txBody>
      </p:sp>
    </p:spTree>
    <p:extLst>
      <p:ext uri="{BB962C8B-B14F-4D97-AF65-F5344CB8AC3E}">
        <p14:creationId xmlns:p14="http://schemas.microsoft.com/office/powerpoint/2010/main" val="20944876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“Anaconda Plan”</a:t>
            </a:r>
            <a:endParaRPr lang="en-US" dirty="0"/>
          </a:p>
        </p:txBody>
      </p:sp>
      <p:sp>
        <p:nvSpPr>
          <p:cNvPr id="3" name="Content Placeholder 2"/>
          <p:cNvSpPr>
            <a:spLocks noGrp="1"/>
          </p:cNvSpPr>
          <p:nvPr>
            <p:ph idx="1"/>
          </p:nvPr>
        </p:nvSpPr>
        <p:spPr/>
        <p:txBody>
          <a:bodyPr>
            <a:normAutofit/>
          </a:bodyPr>
          <a:lstStyle/>
          <a:p>
            <a:r>
              <a:rPr lang="en-US" sz="3200" dirty="0" smtClean="0"/>
              <a:t>Evident that war will not be quick</a:t>
            </a:r>
          </a:p>
          <a:p>
            <a:r>
              <a:rPr lang="en-US" sz="3200" dirty="0" smtClean="0"/>
              <a:t>Union needs new strategy</a:t>
            </a:r>
          </a:p>
          <a:p>
            <a:pPr lvl="1"/>
            <a:r>
              <a:rPr lang="en-US" sz="2000" dirty="0" smtClean="0"/>
              <a:t>Suffocate South through blockade</a:t>
            </a:r>
          </a:p>
          <a:p>
            <a:pPr lvl="1"/>
            <a:r>
              <a:rPr lang="en-US" sz="2000" dirty="0" smtClean="0"/>
              <a:t>Free southern slaves to undermine economy</a:t>
            </a:r>
          </a:p>
          <a:p>
            <a:pPr lvl="1"/>
            <a:r>
              <a:rPr lang="en-US" sz="2000" dirty="0" smtClean="0"/>
              <a:t>Seize control of Mississippi to cut Confederacy in half</a:t>
            </a:r>
          </a:p>
          <a:p>
            <a:pPr lvl="1"/>
            <a:r>
              <a:rPr lang="en-US" sz="2000" dirty="0" smtClean="0"/>
              <a:t>Further segment Confederacy through campaigns in Georgia and the Carolinas</a:t>
            </a:r>
          </a:p>
          <a:p>
            <a:pPr lvl="1"/>
            <a:r>
              <a:rPr lang="en-US" sz="2000" dirty="0" smtClean="0"/>
              <a:t>Capture Richmond</a:t>
            </a:r>
          </a:p>
          <a:p>
            <a:pPr lvl="1"/>
            <a:r>
              <a:rPr lang="en-US" sz="2000" dirty="0" smtClean="0"/>
              <a:t>Always attack largest Confederate armies</a:t>
            </a:r>
          </a:p>
          <a:p>
            <a:pPr lvl="2"/>
            <a:r>
              <a:rPr lang="en-US" sz="2000" dirty="0" smtClean="0"/>
              <a:t>Victory through attrition</a:t>
            </a:r>
          </a:p>
          <a:p>
            <a:pPr lvl="1">
              <a:buNone/>
            </a:pPr>
            <a:endParaRPr lang="en-US" dirty="0"/>
          </a:p>
        </p:txBody>
      </p:sp>
    </p:spTree>
    <p:extLst>
      <p:ext uri="{BB962C8B-B14F-4D97-AF65-F5344CB8AC3E}">
        <p14:creationId xmlns:p14="http://schemas.microsoft.com/office/powerpoint/2010/main" val="50929054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2800" y="584200"/>
            <a:ext cx="7505700" cy="5689600"/>
          </a:xfrm>
          <a:prstGeom prst="rect">
            <a:avLst/>
          </a:prstGeom>
        </p:spPr>
      </p:pic>
    </p:spTree>
    <p:extLst>
      <p:ext uri="{BB962C8B-B14F-4D97-AF65-F5344CB8AC3E}">
        <p14:creationId xmlns:p14="http://schemas.microsoft.com/office/powerpoint/2010/main" val="4711616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at Sea</a:t>
            </a:r>
            <a:endParaRPr lang="en-US" dirty="0"/>
          </a:p>
        </p:txBody>
      </p:sp>
      <p:sp>
        <p:nvSpPr>
          <p:cNvPr id="3" name="Content Placeholder 2"/>
          <p:cNvSpPr>
            <a:spLocks noGrp="1"/>
          </p:cNvSpPr>
          <p:nvPr>
            <p:ph idx="1"/>
          </p:nvPr>
        </p:nvSpPr>
        <p:spPr/>
        <p:txBody>
          <a:bodyPr>
            <a:noAutofit/>
          </a:bodyPr>
          <a:lstStyle/>
          <a:p>
            <a:r>
              <a:rPr lang="en-US" sz="2800" dirty="0" smtClean="0"/>
              <a:t>Britain recognizes blockade</a:t>
            </a:r>
          </a:p>
          <a:p>
            <a:endParaRPr lang="en-US" sz="2800" dirty="0" smtClean="0"/>
          </a:p>
          <a:p>
            <a:r>
              <a:rPr lang="en-US" sz="2800" dirty="0" smtClean="0"/>
              <a:t>Blockade-Running becomes profitable business for Southern and British merchants</a:t>
            </a:r>
          </a:p>
          <a:p>
            <a:endParaRPr lang="en-US" sz="2800" dirty="0" smtClean="0"/>
          </a:p>
          <a:p>
            <a:r>
              <a:rPr lang="en-US" sz="2800" dirty="0" smtClean="0"/>
              <a:t>Battle of Hampton Roads</a:t>
            </a:r>
          </a:p>
          <a:p>
            <a:pPr lvl="1"/>
            <a:r>
              <a:rPr lang="en-US" sz="1800" dirty="0" smtClean="0"/>
              <a:t>C.S.S. Virginia (captured U.S.S. Merrimack) plated with iron.</a:t>
            </a:r>
          </a:p>
          <a:p>
            <a:pPr lvl="1"/>
            <a:r>
              <a:rPr lang="en-US" sz="1800" dirty="0" smtClean="0"/>
              <a:t>U.S.S. Monitor – Northern iron clad</a:t>
            </a:r>
          </a:p>
          <a:p>
            <a:pPr lvl="1"/>
            <a:r>
              <a:rPr lang="en-US" sz="1800" dirty="0" smtClean="0"/>
              <a:t>Battle for 3 hours – inconclusive</a:t>
            </a:r>
          </a:p>
          <a:p>
            <a:pPr lvl="1"/>
            <a:r>
              <a:rPr lang="en-US" sz="1800" dirty="0" smtClean="0"/>
              <a:t>Battle makes headlines around world</a:t>
            </a:r>
          </a:p>
          <a:p>
            <a:pPr lvl="2"/>
            <a:r>
              <a:rPr lang="en-US" sz="1800" dirty="0" smtClean="0"/>
              <a:t>Britain and France immediately halt all construction of wooden warships</a:t>
            </a:r>
            <a:endParaRPr lang="en-US" sz="1800" dirty="0"/>
          </a:p>
        </p:txBody>
      </p:sp>
    </p:spTree>
    <p:extLst>
      <p:ext uri="{BB962C8B-B14F-4D97-AF65-F5344CB8AC3E}">
        <p14:creationId xmlns:p14="http://schemas.microsoft.com/office/powerpoint/2010/main" val="5633801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42900"/>
            <a:ext cx="9144000" cy="6166022"/>
          </a:xfrm>
          <a:prstGeom prst="rect">
            <a:avLst/>
          </a:prstGeom>
        </p:spPr>
      </p:pic>
    </p:spTree>
    <p:extLst>
      <p:ext uri="{BB962C8B-B14F-4D97-AF65-F5344CB8AC3E}">
        <p14:creationId xmlns:p14="http://schemas.microsoft.com/office/powerpoint/2010/main" val="10767901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Carolina Assails Fort Sumter</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Most forts in South had surrendered to Confederacy</a:t>
            </a:r>
          </a:p>
          <a:p>
            <a:pPr lvl="1"/>
            <a:r>
              <a:rPr lang="en-US" sz="2000" dirty="0" smtClean="0"/>
              <a:t>Sumter and Pensacola had not</a:t>
            </a:r>
          </a:p>
          <a:p>
            <a:pPr lvl="2"/>
            <a:r>
              <a:rPr lang="en-US" sz="2000" dirty="0" smtClean="0"/>
              <a:t>Surrounded by Confederate troops, low on supplies</a:t>
            </a:r>
          </a:p>
          <a:p>
            <a:pPr marL="914400" lvl="2" indent="0">
              <a:buNone/>
            </a:pPr>
            <a:endParaRPr lang="en-US" sz="2000" dirty="0" smtClean="0"/>
          </a:p>
          <a:p>
            <a:r>
              <a:rPr lang="en-US" sz="3200" dirty="0" smtClean="0"/>
              <a:t>Lincoln attempts resupply</a:t>
            </a:r>
          </a:p>
          <a:p>
            <a:pPr lvl="1"/>
            <a:r>
              <a:rPr lang="en-US" sz="2000" dirty="0" smtClean="0"/>
              <a:t>South informed ships only carrying provisions</a:t>
            </a:r>
          </a:p>
          <a:p>
            <a:pPr lvl="1"/>
            <a:endParaRPr lang="en-US" sz="2000" dirty="0" smtClean="0"/>
          </a:p>
          <a:p>
            <a:r>
              <a:rPr lang="en-US" sz="3200" dirty="0" smtClean="0"/>
              <a:t>April 12, 1861 – South begins 34 hours of shelling Fort Sumter</a:t>
            </a:r>
          </a:p>
          <a:p>
            <a:pPr lvl="1"/>
            <a:r>
              <a:rPr lang="en-US" sz="2000" dirty="0" smtClean="0"/>
              <a:t>Fort surrenders</a:t>
            </a:r>
            <a:endParaRPr lang="en-US" sz="2000" dirty="0"/>
          </a:p>
        </p:txBody>
      </p:sp>
    </p:spTree>
    <p:extLst>
      <p:ext uri="{BB962C8B-B14F-4D97-AF65-F5344CB8AC3E}">
        <p14:creationId xmlns:p14="http://schemas.microsoft.com/office/powerpoint/2010/main" val="34143703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Pivotal Point: Antietam</a:t>
            </a:r>
            <a:endParaRPr lang="en-US" dirty="0"/>
          </a:p>
        </p:txBody>
      </p:sp>
      <p:sp>
        <p:nvSpPr>
          <p:cNvPr id="3" name="Content Placeholder 2"/>
          <p:cNvSpPr>
            <a:spLocks noGrp="1"/>
          </p:cNvSpPr>
          <p:nvPr>
            <p:ph idx="1"/>
          </p:nvPr>
        </p:nvSpPr>
        <p:spPr/>
        <p:txBody>
          <a:bodyPr>
            <a:normAutofit/>
          </a:bodyPr>
          <a:lstStyle/>
          <a:p>
            <a:r>
              <a:rPr lang="en-US" sz="2800" dirty="0" smtClean="0"/>
              <a:t>2</a:t>
            </a:r>
            <a:r>
              <a:rPr lang="en-US" sz="2800" baseline="30000" dirty="0" smtClean="0"/>
              <a:t>nd</a:t>
            </a:r>
            <a:r>
              <a:rPr lang="en-US" sz="2800" dirty="0" smtClean="0"/>
              <a:t> Battle of Bull Run – Lee defeats Union Army again</a:t>
            </a:r>
          </a:p>
          <a:p>
            <a:pPr lvl="1"/>
            <a:r>
              <a:rPr lang="en-US" sz="1800" dirty="0" smtClean="0"/>
              <a:t>Hopes to push North and win war</a:t>
            </a:r>
          </a:p>
          <a:p>
            <a:pPr lvl="2"/>
            <a:r>
              <a:rPr lang="en-US" sz="1800" dirty="0" smtClean="0"/>
              <a:t>Persuade border states to secede</a:t>
            </a:r>
          </a:p>
          <a:p>
            <a:pPr lvl="2"/>
            <a:r>
              <a:rPr lang="en-US" sz="1800" dirty="0" smtClean="0"/>
              <a:t>Gain foreign support</a:t>
            </a:r>
          </a:p>
          <a:p>
            <a:pPr lvl="2"/>
            <a:endParaRPr lang="en-US" sz="1800" dirty="0" smtClean="0"/>
          </a:p>
          <a:p>
            <a:r>
              <a:rPr lang="en-US" sz="2800" dirty="0" smtClean="0"/>
              <a:t>McClellan discovers Lee’s plan</a:t>
            </a:r>
          </a:p>
          <a:p>
            <a:pPr lvl="1"/>
            <a:r>
              <a:rPr lang="en-US" sz="1800" dirty="0" smtClean="0"/>
              <a:t>Intercepts Confederate Army at Antietam Creek</a:t>
            </a:r>
          </a:p>
          <a:p>
            <a:pPr lvl="1"/>
            <a:r>
              <a:rPr lang="en-US" sz="1800" dirty="0" smtClean="0"/>
              <a:t>Sept. 17. 1862 – bloodiest day of fighting</a:t>
            </a:r>
          </a:p>
          <a:p>
            <a:pPr lvl="2"/>
            <a:r>
              <a:rPr lang="en-US" sz="1800" dirty="0" smtClean="0"/>
              <a:t>Decisive Union victory</a:t>
            </a:r>
          </a:p>
          <a:p>
            <a:pPr lvl="2"/>
            <a:r>
              <a:rPr lang="en-US" sz="1800" dirty="0" smtClean="0"/>
              <a:t>Hopes for foreign intervention fade</a:t>
            </a:r>
          </a:p>
          <a:p>
            <a:pPr lvl="2"/>
            <a:r>
              <a:rPr lang="en-US" sz="1800" dirty="0" smtClean="0"/>
              <a:t>Lincoln announces plans for Emancipation Proclamation</a:t>
            </a:r>
          </a:p>
        </p:txBody>
      </p:sp>
    </p:spTree>
    <p:extLst>
      <p:ext uri="{BB962C8B-B14F-4D97-AF65-F5344CB8AC3E}">
        <p14:creationId xmlns:p14="http://schemas.microsoft.com/office/powerpoint/2010/main" val="30466220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Proclamation</a:t>
            </a:r>
            <a:endParaRPr lang="en-US" dirty="0"/>
          </a:p>
        </p:txBody>
      </p:sp>
      <p:sp>
        <p:nvSpPr>
          <p:cNvPr id="3" name="Content Placeholder 2"/>
          <p:cNvSpPr>
            <a:spLocks noGrp="1"/>
          </p:cNvSpPr>
          <p:nvPr>
            <p:ph idx="1"/>
          </p:nvPr>
        </p:nvSpPr>
        <p:spPr>
          <a:xfrm>
            <a:off x="457200" y="1600200"/>
            <a:ext cx="8229600" cy="4917386"/>
          </a:xfrm>
        </p:spPr>
        <p:txBody>
          <a:bodyPr>
            <a:normAutofit lnSpcReduction="10000"/>
          </a:bodyPr>
          <a:lstStyle/>
          <a:p>
            <a:r>
              <a:rPr lang="en-US" sz="3200" dirty="0" smtClean="0"/>
              <a:t>Delivered Jan. 1, 1863</a:t>
            </a:r>
          </a:p>
          <a:p>
            <a:endParaRPr lang="en-US" sz="3200" dirty="0" smtClean="0"/>
          </a:p>
          <a:p>
            <a:pPr lvl="1"/>
            <a:r>
              <a:rPr lang="en-US" sz="2000" dirty="0" smtClean="0"/>
              <a:t>Frees slaves in seceded states</a:t>
            </a:r>
          </a:p>
          <a:p>
            <a:pPr lvl="2"/>
            <a:r>
              <a:rPr lang="en-US" sz="2000" dirty="0" smtClean="0"/>
              <a:t>not border states</a:t>
            </a:r>
          </a:p>
          <a:p>
            <a:pPr lvl="2"/>
            <a:r>
              <a:rPr lang="en-US" sz="2000" dirty="0" smtClean="0"/>
              <a:t>Not in areas of Confederacy already conquered by Union</a:t>
            </a:r>
          </a:p>
          <a:p>
            <a:pPr lvl="2"/>
            <a:endParaRPr lang="en-US" sz="2000" dirty="0" smtClean="0"/>
          </a:p>
          <a:p>
            <a:pPr lvl="1"/>
            <a:r>
              <a:rPr lang="en-US" sz="2000" dirty="0" smtClean="0"/>
              <a:t>War now has moral dimension</a:t>
            </a:r>
          </a:p>
          <a:p>
            <a:pPr lvl="1"/>
            <a:endParaRPr lang="en-US" sz="2000" dirty="0" smtClean="0"/>
          </a:p>
          <a:p>
            <a:pPr lvl="1"/>
            <a:r>
              <a:rPr lang="en-US" sz="2000" dirty="0" smtClean="0"/>
              <a:t>Many soldiers desert from Union Army</a:t>
            </a:r>
          </a:p>
          <a:p>
            <a:pPr lvl="1"/>
            <a:endParaRPr lang="en-US" sz="2000" dirty="0" smtClean="0"/>
          </a:p>
          <a:p>
            <a:pPr lvl="1"/>
            <a:r>
              <a:rPr lang="en-US" sz="2000" dirty="0" smtClean="0"/>
              <a:t>Slave begin sneaking away from plantations</a:t>
            </a:r>
          </a:p>
          <a:p>
            <a:pPr lvl="2"/>
            <a:r>
              <a:rPr lang="en-US" sz="2000" dirty="0" smtClean="0"/>
              <a:t>South claims North trying to incite slave rebellion</a:t>
            </a:r>
          </a:p>
          <a:p>
            <a:endParaRPr lang="en-US" dirty="0"/>
          </a:p>
        </p:txBody>
      </p:sp>
    </p:spTree>
    <p:extLst>
      <p:ext uri="{BB962C8B-B14F-4D97-AF65-F5344CB8AC3E}">
        <p14:creationId xmlns:p14="http://schemas.microsoft.com/office/powerpoint/2010/main" val="24291006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Proclamation</a:t>
            </a:r>
            <a:endParaRPr lang="en-US" dirty="0"/>
          </a:p>
        </p:txBody>
      </p:sp>
      <p:sp>
        <p:nvSpPr>
          <p:cNvPr id="3" name="Content Placeholder 2"/>
          <p:cNvSpPr>
            <a:spLocks noGrp="1"/>
          </p:cNvSpPr>
          <p:nvPr>
            <p:ph idx="1"/>
          </p:nvPr>
        </p:nvSpPr>
        <p:spPr/>
        <p:txBody>
          <a:bodyPr/>
          <a:lstStyle/>
          <a:p>
            <a:r>
              <a:rPr lang="en-US" sz="3200" dirty="0" smtClean="0"/>
              <a:t>Delivered Jan. 1, 1863</a:t>
            </a:r>
          </a:p>
          <a:p>
            <a:pPr lvl="1"/>
            <a:r>
              <a:rPr lang="en-US" sz="2000" dirty="0" smtClean="0"/>
              <a:t>Frees slaves in seceded states</a:t>
            </a:r>
          </a:p>
          <a:p>
            <a:pPr lvl="2"/>
            <a:r>
              <a:rPr lang="en-US" sz="2000" dirty="0" smtClean="0"/>
              <a:t>not border states</a:t>
            </a:r>
          </a:p>
          <a:p>
            <a:pPr lvl="2"/>
            <a:r>
              <a:rPr lang="en-US" sz="2000" dirty="0" smtClean="0"/>
              <a:t>Not in areas of Confederacy already conquered </a:t>
            </a:r>
            <a:r>
              <a:rPr lang="en-US" sz="2000" smtClean="0"/>
              <a:t>by Union</a:t>
            </a:r>
          </a:p>
          <a:p>
            <a:pPr lvl="2"/>
            <a:endParaRPr lang="en-US" sz="2000" dirty="0" smtClean="0"/>
          </a:p>
          <a:p>
            <a:pPr lvl="1"/>
            <a:r>
              <a:rPr lang="en-US" sz="2000" dirty="0" smtClean="0"/>
              <a:t>War now has moral dimension</a:t>
            </a:r>
          </a:p>
          <a:p>
            <a:pPr lvl="1"/>
            <a:r>
              <a:rPr lang="en-US" sz="2000" dirty="0" smtClean="0"/>
              <a:t>Many soldiers desert from Union Army</a:t>
            </a:r>
          </a:p>
          <a:p>
            <a:pPr lvl="1"/>
            <a:r>
              <a:rPr lang="en-US" sz="2000" dirty="0" smtClean="0"/>
              <a:t>Slave begin sneaking away from plantations</a:t>
            </a:r>
          </a:p>
          <a:p>
            <a:pPr lvl="2"/>
            <a:r>
              <a:rPr lang="en-US" sz="2000" dirty="0" smtClean="0"/>
              <a:t>South claims North trying to incite slave rebellion</a:t>
            </a:r>
          </a:p>
          <a:p>
            <a:endParaRPr lang="en-US" dirty="0"/>
          </a:p>
        </p:txBody>
      </p:sp>
    </p:spTree>
    <p:extLst>
      <p:ext uri="{BB962C8B-B14F-4D97-AF65-F5344CB8AC3E}">
        <p14:creationId xmlns:p14="http://schemas.microsoft.com/office/powerpoint/2010/main" val="38627613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Blacks Battle Bondage</a:t>
            </a:r>
            <a:endParaRPr lang="en-US" dirty="0"/>
          </a:p>
        </p:txBody>
      </p:sp>
      <p:sp>
        <p:nvSpPr>
          <p:cNvPr id="3" name="Content Placeholder 2"/>
          <p:cNvSpPr>
            <a:spLocks noGrp="1"/>
          </p:cNvSpPr>
          <p:nvPr>
            <p:ph idx="1"/>
          </p:nvPr>
        </p:nvSpPr>
        <p:spPr/>
        <p:txBody>
          <a:bodyPr>
            <a:normAutofit/>
          </a:bodyPr>
          <a:lstStyle/>
          <a:p>
            <a:r>
              <a:rPr lang="en-US" dirty="0" smtClean="0"/>
              <a:t>Blacks no allowed in army at beginning of war</a:t>
            </a:r>
          </a:p>
          <a:p>
            <a:pPr lvl="1"/>
            <a:r>
              <a:rPr lang="en-US" dirty="0" smtClean="0"/>
              <a:t>Policy changes as men run low</a:t>
            </a:r>
          </a:p>
          <a:p>
            <a:pPr lvl="1"/>
            <a:r>
              <a:rPr lang="en-US" dirty="0" smtClean="0"/>
              <a:t>10% of Union Army by war’s end</a:t>
            </a:r>
          </a:p>
          <a:p>
            <a:r>
              <a:rPr lang="en-US" dirty="0" smtClean="0"/>
              <a:t>Southerners refuse to recognize black soldiers as </a:t>
            </a:r>
            <a:r>
              <a:rPr lang="en-US" dirty="0" err="1" smtClean="0"/>
              <a:t>P.O.W.s</a:t>
            </a:r>
            <a:r>
              <a:rPr lang="en-US" dirty="0" smtClean="0"/>
              <a:t> </a:t>
            </a:r>
          </a:p>
          <a:p>
            <a:pPr lvl="1"/>
            <a:r>
              <a:rPr lang="en-US" dirty="0" smtClean="0"/>
              <a:t>Executed or massacred</a:t>
            </a:r>
          </a:p>
          <a:p>
            <a:pPr lvl="1"/>
            <a:r>
              <a:rPr lang="en-US" dirty="0" smtClean="0"/>
              <a:t>Fort Pillow</a:t>
            </a:r>
          </a:p>
          <a:p>
            <a:r>
              <a:rPr lang="en-US" dirty="0" smtClean="0"/>
              <a:t>Blacks leave plantations when territory conquered </a:t>
            </a:r>
          </a:p>
          <a:p>
            <a:pPr lvl="1"/>
            <a:r>
              <a:rPr lang="en-US" dirty="0" smtClean="0"/>
              <a:t>Trail Union Army </a:t>
            </a:r>
            <a:endParaRPr lang="en-US" dirty="0"/>
          </a:p>
        </p:txBody>
      </p:sp>
    </p:spTree>
    <p:extLst>
      <p:ext uri="{BB962C8B-B14F-4D97-AF65-F5344CB8AC3E}">
        <p14:creationId xmlns:p14="http://schemas.microsoft.com/office/powerpoint/2010/main" val="273986506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Lee’s Last Lunge at Gettysburg</a:t>
            </a:r>
            <a:endParaRPr lang="en-US" dirty="0"/>
          </a:p>
        </p:txBody>
      </p:sp>
      <p:sp>
        <p:nvSpPr>
          <p:cNvPr id="3" name="Content Placeholder 2"/>
          <p:cNvSpPr>
            <a:spLocks noGrp="1"/>
          </p:cNvSpPr>
          <p:nvPr>
            <p:ph idx="1"/>
          </p:nvPr>
        </p:nvSpPr>
        <p:spPr/>
        <p:txBody>
          <a:bodyPr>
            <a:normAutofit/>
          </a:bodyPr>
          <a:lstStyle/>
          <a:p>
            <a:r>
              <a:rPr lang="en-US" dirty="0" smtClean="0"/>
              <a:t>After Antietam Burnside takes over Union Army</a:t>
            </a:r>
          </a:p>
          <a:p>
            <a:pPr lvl="1"/>
            <a:r>
              <a:rPr lang="en-US" dirty="0" smtClean="0"/>
              <a:t>Defeated in frontal assault at Fredericksburg, Dec. 13, 1862</a:t>
            </a:r>
          </a:p>
          <a:p>
            <a:r>
              <a:rPr lang="en-US" dirty="0" smtClean="0"/>
              <a:t>“Fighting Joe” Hooker takes command</a:t>
            </a:r>
          </a:p>
          <a:p>
            <a:pPr lvl="1"/>
            <a:r>
              <a:rPr lang="en-US" dirty="0" smtClean="0"/>
              <a:t>Defeated at Chancellorsville</a:t>
            </a:r>
          </a:p>
          <a:p>
            <a:pPr lvl="2"/>
            <a:r>
              <a:rPr lang="en-US" dirty="0" smtClean="0"/>
              <a:t>Jackson killed by own men</a:t>
            </a:r>
          </a:p>
          <a:p>
            <a:r>
              <a:rPr lang="en-US" dirty="0" smtClean="0"/>
              <a:t>Lee plans northern invasion</a:t>
            </a:r>
          </a:p>
          <a:p>
            <a:pPr lvl="1"/>
            <a:r>
              <a:rPr lang="en-US" dirty="0" smtClean="0"/>
              <a:t>Intercepted at Gettysburg by Meade</a:t>
            </a:r>
          </a:p>
          <a:p>
            <a:pPr lvl="1"/>
            <a:r>
              <a:rPr lang="en-US" dirty="0" smtClean="0"/>
              <a:t>July 1-3 – Decisive Union victory</a:t>
            </a:r>
          </a:p>
          <a:p>
            <a:pPr lvl="2"/>
            <a:r>
              <a:rPr lang="en-US" dirty="0" smtClean="0"/>
              <a:t>Pickett’s Charge</a:t>
            </a:r>
          </a:p>
          <a:p>
            <a:pPr lvl="2"/>
            <a:r>
              <a:rPr lang="en-US" dirty="0" smtClean="0"/>
              <a:t>Gettysburg Address</a:t>
            </a:r>
            <a:endParaRPr lang="en-US" dirty="0"/>
          </a:p>
        </p:txBody>
      </p:sp>
    </p:spTree>
    <p:extLst>
      <p:ext uri="{BB962C8B-B14F-4D97-AF65-F5344CB8AC3E}">
        <p14:creationId xmlns:p14="http://schemas.microsoft.com/office/powerpoint/2010/main" val="21358629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3142"/>
          </a:xfrm>
        </p:spPr>
        <p:txBody>
          <a:bodyPr/>
          <a:lstStyle/>
          <a:p>
            <a:r>
              <a:rPr lang="en-US" dirty="0" smtClean="0"/>
              <a:t>Gettysburg Address</a:t>
            </a:r>
            <a:endParaRPr lang="en-US" dirty="0"/>
          </a:p>
        </p:txBody>
      </p:sp>
      <p:sp>
        <p:nvSpPr>
          <p:cNvPr id="3" name="Content Placeholder 2"/>
          <p:cNvSpPr>
            <a:spLocks noGrp="1"/>
          </p:cNvSpPr>
          <p:nvPr>
            <p:ph sz="half" idx="4294967295"/>
          </p:nvPr>
        </p:nvSpPr>
        <p:spPr>
          <a:xfrm>
            <a:off x="0" y="1295400"/>
            <a:ext cx="4648200" cy="5334000"/>
          </a:xfrm>
          <a:prstGeom prst="rect">
            <a:avLst/>
          </a:prstGeom>
        </p:spPr>
        <p:txBody>
          <a:bodyPr>
            <a:normAutofit/>
          </a:bodyPr>
          <a:lstStyle/>
          <a:p>
            <a:r>
              <a:rPr lang="en-US" dirty="0" smtClean="0">
                <a:latin typeface="+mn-lt"/>
              </a:rPr>
              <a:t>November 16, 1863</a:t>
            </a:r>
          </a:p>
          <a:p>
            <a:endParaRPr lang="en-US" dirty="0" smtClean="0">
              <a:latin typeface="+mn-lt"/>
            </a:endParaRPr>
          </a:p>
          <a:p>
            <a:r>
              <a:rPr lang="en-US" dirty="0" smtClean="0">
                <a:latin typeface="+mn-lt"/>
              </a:rPr>
              <a:t>dedication of a military cemetery at the Gettysburg battlefield four months after</a:t>
            </a:r>
            <a:r>
              <a:rPr lang="en-US" dirty="0">
                <a:latin typeface="+mn-lt"/>
              </a:rPr>
              <a:t> </a:t>
            </a:r>
            <a:r>
              <a:rPr lang="en-US" dirty="0" smtClean="0">
                <a:latin typeface="+mn-lt"/>
              </a:rPr>
              <a:t>the battle occurred</a:t>
            </a:r>
          </a:p>
          <a:p>
            <a:endParaRPr lang="en-US" dirty="0" smtClean="0">
              <a:latin typeface="+mn-lt"/>
            </a:endParaRPr>
          </a:p>
          <a:p>
            <a:r>
              <a:rPr lang="en-US" dirty="0" smtClean="0">
                <a:latin typeface="+mn-lt"/>
              </a:rPr>
              <a:t>Speech about our great country and how we needed to finish the war</a:t>
            </a:r>
          </a:p>
          <a:p>
            <a:endParaRPr lang="en-US" dirty="0" smtClean="0">
              <a:latin typeface="+mn-lt"/>
            </a:endParaRPr>
          </a:p>
          <a:p>
            <a:r>
              <a:rPr lang="en-US" dirty="0" smtClean="0">
                <a:latin typeface="+mn-lt"/>
              </a:rPr>
              <a:t>Americans respond jubilantly across the country</a:t>
            </a:r>
          </a:p>
        </p:txBody>
      </p:sp>
      <p:sp>
        <p:nvSpPr>
          <p:cNvPr id="5" name="Content Placeholder 4"/>
          <p:cNvSpPr>
            <a:spLocks noGrp="1"/>
          </p:cNvSpPr>
          <p:nvPr>
            <p:ph sz="half" idx="2"/>
          </p:nvPr>
        </p:nvSpPr>
        <p:spPr/>
        <p:txBody>
          <a:bodyPr/>
          <a:lstStyle/>
          <a:p>
            <a:endParaRPr lang="en-US" dirty="0"/>
          </a:p>
        </p:txBody>
      </p:sp>
      <p:pic>
        <p:nvPicPr>
          <p:cNvPr id="4" name="Picture 2" descr="http://www.civilwarenthusiasts.com/images/Gettysburg_Address.jpg"/>
          <p:cNvPicPr>
            <a:picLocks noChangeAspect="1" noChangeArrowheads="1"/>
          </p:cNvPicPr>
          <p:nvPr/>
        </p:nvPicPr>
        <p:blipFill>
          <a:blip r:embed="rId2" cstate="print"/>
          <a:srcRect/>
          <a:stretch>
            <a:fillRect/>
          </a:stretch>
        </p:blipFill>
        <p:spPr bwMode="auto">
          <a:xfrm>
            <a:off x="4618027" y="1295400"/>
            <a:ext cx="4525973" cy="4495800"/>
          </a:xfrm>
          <a:prstGeom prst="rect">
            <a:avLst/>
          </a:prstGeom>
          <a:noFill/>
        </p:spPr>
      </p:pic>
    </p:spTree>
    <p:extLst>
      <p:ext uri="{BB962C8B-B14F-4D97-AF65-F5344CB8AC3E}">
        <p14:creationId xmlns:p14="http://schemas.microsoft.com/office/powerpoint/2010/main" val="157769179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711200"/>
          </a:xfrm>
        </p:spPr>
        <p:txBody>
          <a:bodyPr/>
          <a:lstStyle/>
          <a:p>
            <a:r>
              <a:rPr lang="en-US" dirty="0" smtClean="0"/>
              <a:t>Gettysburg Address</a:t>
            </a:r>
            <a:endParaRPr lang="en-US" dirty="0"/>
          </a:p>
        </p:txBody>
      </p:sp>
      <p:sp>
        <p:nvSpPr>
          <p:cNvPr id="3" name="Content Placeholder 2"/>
          <p:cNvSpPr>
            <a:spLocks noGrp="1"/>
          </p:cNvSpPr>
          <p:nvPr>
            <p:ph idx="1"/>
          </p:nvPr>
        </p:nvSpPr>
        <p:spPr>
          <a:xfrm>
            <a:off x="457200" y="850900"/>
            <a:ext cx="8229600" cy="5275263"/>
          </a:xfrm>
        </p:spPr>
        <p:txBody>
          <a:bodyPr>
            <a:noAutofit/>
          </a:bodyPr>
          <a:lstStyle/>
          <a:p>
            <a:pPr marL="0" indent="0">
              <a:buNone/>
            </a:pPr>
            <a:r>
              <a:rPr lang="en-US" sz="1600" b="1" dirty="0"/>
              <a:t>Four score and seven years ago our fathers brought forth on this continent, a new nation, conceived in Liberty, and dedicated to the proposition that all men are created equal. </a:t>
            </a:r>
            <a:endParaRPr lang="en-US" sz="1600" dirty="0"/>
          </a:p>
          <a:p>
            <a:pPr marL="0" indent="0">
              <a:buNone/>
            </a:pPr>
            <a:r>
              <a:rPr lang="en-US" sz="1600" b="1" dirty="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 </a:t>
            </a:r>
            <a:endParaRPr lang="en-US" sz="1600" dirty="0"/>
          </a:p>
          <a:p>
            <a:pPr marL="0" indent="0">
              <a:buNone/>
            </a:pPr>
            <a:r>
              <a:rPr lang="en-US" sz="1600" b="1" dirty="0"/>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r>
              <a:rPr lang="en-US" sz="1600" b="1" dirty="0" smtClean="0"/>
              <a:t>.</a:t>
            </a:r>
          </a:p>
          <a:p>
            <a:pPr marL="0" indent="0">
              <a:buNone/>
            </a:pPr>
            <a:endParaRPr lang="en-US" sz="1600" dirty="0"/>
          </a:p>
          <a:p>
            <a:pPr marL="0" indent="0">
              <a:buNone/>
            </a:pPr>
            <a:r>
              <a:rPr lang="en-US" sz="1600" b="1" dirty="0"/>
              <a:t>Abraham Lincoln</a:t>
            </a:r>
            <a:br>
              <a:rPr lang="en-US" sz="1600" b="1" dirty="0"/>
            </a:br>
            <a:r>
              <a:rPr lang="en-US" sz="1600" b="1" dirty="0"/>
              <a:t>November 19, 1863</a:t>
            </a:r>
            <a:r>
              <a:rPr lang="en-US" sz="1600" dirty="0"/>
              <a:t> </a:t>
            </a:r>
          </a:p>
          <a:p>
            <a:endParaRPr lang="en-US" sz="10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46</a:t>
            </a:fld>
            <a:endParaRPr lang="en-US"/>
          </a:p>
        </p:txBody>
      </p:sp>
    </p:spTree>
    <p:extLst>
      <p:ext uri="{BB962C8B-B14F-4D97-AF65-F5344CB8AC3E}">
        <p14:creationId xmlns:p14="http://schemas.microsoft.com/office/powerpoint/2010/main" val="284901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in the West</a:t>
            </a:r>
            <a:endParaRPr lang="en-US" dirty="0"/>
          </a:p>
        </p:txBody>
      </p:sp>
      <p:sp>
        <p:nvSpPr>
          <p:cNvPr id="3" name="Content Placeholder 2"/>
          <p:cNvSpPr>
            <a:spLocks noGrp="1"/>
          </p:cNvSpPr>
          <p:nvPr>
            <p:ph idx="1"/>
          </p:nvPr>
        </p:nvSpPr>
        <p:spPr/>
        <p:txBody>
          <a:bodyPr/>
          <a:lstStyle/>
          <a:p>
            <a:r>
              <a:rPr lang="en-US" dirty="0" smtClean="0"/>
              <a:t>Ulysses S. Grant commands western armies</a:t>
            </a:r>
          </a:p>
          <a:p>
            <a:pPr lvl="1"/>
            <a:r>
              <a:rPr lang="en-US" dirty="0" smtClean="0"/>
              <a:t>Wins at Fort Henry, and Fort </a:t>
            </a:r>
            <a:r>
              <a:rPr lang="en-US" dirty="0" err="1" smtClean="0"/>
              <a:t>Donelson</a:t>
            </a:r>
            <a:endParaRPr lang="en-US" dirty="0" smtClean="0"/>
          </a:p>
          <a:p>
            <a:pPr lvl="2"/>
            <a:r>
              <a:rPr lang="en-US" dirty="0" smtClean="0"/>
              <a:t>Secures northern Mississippi</a:t>
            </a:r>
          </a:p>
          <a:p>
            <a:pPr lvl="1"/>
            <a:r>
              <a:rPr lang="en-US" dirty="0" smtClean="0"/>
              <a:t>Loses at Shiloh</a:t>
            </a:r>
          </a:p>
          <a:p>
            <a:r>
              <a:rPr lang="en-US" dirty="0" smtClean="0"/>
              <a:t>1862 – David Farragut seizes New Orleans</a:t>
            </a:r>
          </a:p>
          <a:p>
            <a:r>
              <a:rPr lang="en-US" dirty="0" smtClean="0"/>
              <a:t>Vicksburg – July 4, 1863 – captured by Grant</a:t>
            </a:r>
          </a:p>
          <a:p>
            <a:pPr lvl="1"/>
            <a:r>
              <a:rPr lang="en-US" dirty="0" smtClean="0"/>
              <a:t>Completes Union conquest of Mississippi</a:t>
            </a:r>
          </a:p>
        </p:txBody>
      </p:sp>
    </p:spTree>
    <p:extLst>
      <p:ext uri="{BB962C8B-B14F-4D97-AF65-F5344CB8AC3E}">
        <p14:creationId xmlns:p14="http://schemas.microsoft.com/office/powerpoint/2010/main" val="140555278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Sherman </a:t>
            </a:r>
            <a:r>
              <a:rPr lang="en-US" smtClean="0"/>
              <a:t>Scorches Georgia</a:t>
            </a:r>
            <a:endParaRPr lang="en-US"/>
          </a:p>
        </p:txBody>
      </p:sp>
      <p:sp>
        <p:nvSpPr>
          <p:cNvPr id="6" name="Content Placeholder 5"/>
          <p:cNvSpPr>
            <a:spLocks noGrp="1"/>
          </p:cNvSpPr>
          <p:nvPr>
            <p:ph idx="1"/>
          </p:nvPr>
        </p:nvSpPr>
        <p:spPr/>
        <p:txBody>
          <a:bodyPr/>
          <a:lstStyle/>
          <a:p>
            <a:r>
              <a:rPr lang="en-US" dirty="0" smtClean="0"/>
              <a:t>After Vicksburg</a:t>
            </a:r>
          </a:p>
          <a:p>
            <a:pPr lvl="1"/>
            <a:r>
              <a:rPr lang="en-US" dirty="0" smtClean="0"/>
              <a:t>Grant moves east, captures Tennessee</a:t>
            </a:r>
          </a:p>
          <a:p>
            <a:pPr lvl="1"/>
            <a:endParaRPr lang="en-US" dirty="0" smtClean="0"/>
          </a:p>
          <a:p>
            <a:r>
              <a:rPr lang="en-US" dirty="0" smtClean="0"/>
              <a:t>General William Tecumseh Sherman</a:t>
            </a:r>
          </a:p>
          <a:p>
            <a:pPr lvl="1"/>
            <a:r>
              <a:rPr lang="en-US" dirty="0" smtClean="0"/>
              <a:t>Ordered to march through Georgia</a:t>
            </a:r>
          </a:p>
          <a:p>
            <a:pPr lvl="2"/>
            <a:r>
              <a:rPr lang="en-US" dirty="0" smtClean="0"/>
              <a:t>Captures and burns Atlanta</a:t>
            </a:r>
          </a:p>
          <a:p>
            <a:pPr lvl="2"/>
            <a:r>
              <a:rPr lang="en-US" dirty="0" smtClean="0"/>
              <a:t>Clears a mile wide path of destruction from Atlanta to Savannah</a:t>
            </a:r>
          </a:p>
          <a:p>
            <a:pPr lvl="3"/>
            <a:r>
              <a:rPr lang="en-US" dirty="0" smtClean="0"/>
              <a:t>“I beg to present you as a Christmas gift the City of Savannah, with one hundred and fifty guns and plenty of ammunition, also about twenty-five thousand bales of cotton.” -Sherman</a:t>
            </a:r>
            <a:endParaRPr lang="en-US" dirty="0"/>
          </a:p>
        </p:txBody>
      </p:sp>
    </p:spTree>
    <p:extLst>
      <p:ext uri="{BB962C8B-B14F-4D97-AF65-F5344CB8AC3E}">
        <p14:creationId xmlns:p14="http://schemas.microsoft.com/office/powerpoint/2010/main" val="2444083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War Comes to Georgia</a:t>
            </a:r>
            <a:endParaRPr lang="en-US" dirty="0"/>
          </a:p>
        </p:txBody>
      </p:sp>
      <p:sp>
        <p:nvSpPr>
          <p:cNvPr id="6" name="Content Placeholder 5"/>
          <p:cNvSpPr>
            <a:spLocks noGrp="1"/>
          </p:cNvSpPr>
          <p:nvPr>
            <p:ph idx="1"/>
          </p:nvPr>
        </p:nvSpPr>
        <p:spPr>
          <a:xfrm>
            <a:off x="457200" y="1270000"/>
            <a:ext cx="8420100" cy="5588000"/>
          </a:xfrm>
        </p:spPr>
        <p:txBody>
          <a:bodyPr>
            <a:normAutofit/>
          </a:bodyPr>
          <a:lstStyle/>
          <a:p>
            <a:r>
              <a:rPr lang="en-US" dirty="0" smtClean="0"/>
              <a:t>By 1863, many Georgians were disheartened, as the death rate of soldiers grew due to battle and disease.</a:t>
            </a:r>
          </a:p>
          <a:p>
            <a:pPr lvl="1"/>
            <a:r>
              <a:rPr lang="en-US" dirty="0" smtClean="0"/>
              <a:t>Poor and middle class Georgians were drafted into the war. Wealthy families paid people to go to war as their substitutes. </a:t>
            </a:r>
          </a:p>
          <a:p>
            <a:pPr lvl="1"/>
            <a:r>
              <a:rPr lang="en-US" dirty="0" smtClean="0"/>
              <a:t>Inflation and shortages of goods hurt morale on the home front.</a:t>
            </a:r>
          </a:p>
          <a:p>
            <a:pPr lvl="1"/>
            <a:endParaRPr lang="en-US" dirty="0" smtClean="0"/>
          </a:p>
          <a:p>
            <a:r>
              <a:rPr lang="en-US" dirty="0" smtClean="0"/>
              <a:t>In 1864, the Union army under General William Tecumseh Sherman entered north Georgia with plans to take Atlanta and then Savannah. </a:t>
            </a:r>
          </a:p>
          <a:p>
            <a:endParaRPr lang="en-US" dirty="0" smtClean="0"/>
          </a:p>
          <a:p>
            <a:r>
              <a:rPr lang="en-US" dirty="0" smtClean="0"/>
              <a:t>The battles and Sherman’s march through Georgia  left the state in ruins by the winter of 1864-65.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49</a:t>
            </a:fld>
            <a:endParaRPr lang="en-US"/>
          </a:p>
        </p:txBody>
      </p:sp>
    </p:spTree>
    <p:extLst>
      <p:ext uri="{BB962C8B-B14F-4D97-AF65-F5344CB8AC3E}">
        <p14:creationId xmlns:p14="http://schemas.microsoft.com/office/powerpoint/2010/main" val="233869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Sumter</a:t>
            </a:r>
            <a:endParaRPr lang="en-US" dirty="0"/>
          </a:p>
        </p:txBody>
      </p:sp>
      <p:sp>
        <p:nvSpPr>
          <p:cNvPr id="3" name="Content Placeholder 2"/>
          <p:cNvSpPr>
            <a:spLocks noGrp="1"/>
          </p:cNvSpPr>
          <p:nvPr>
            <p:ph idx="1"/>
          </p:nvPr>
        </p:nvSpPr>
        <p:spPr/>
        <p:txBody>
          <a:bodyPr>
            <a:noAutofit/>
          </a:bodyPr>
          <a:lstStyle/>
          <a:p>
            <a:r>
              <a:rPr lang="en-US" sz="2800" dirty="0" smtClean="0"/>
              <a:t>Northerner’s outraged by attack</a:t>
            </a:r>
          </a:p>
          <a:p>
            <a:pPr lvl="1"/>
            <a:r>
              <a:rPr lang="en-US" sz="2000" dirty="0" smtClean="0"/>
              <a:t>Lincoln calls for 75000 volunteers</a:t>
            </a:r>
          </a:p>
          <a:p>
            <a:pPr lvl="2"/>
            <a:r>
              <a:rPr lang="en-US" sz="2000" dirty="0" smtClean="0"/>
              <a:t>So many show up that some are turned away</a:t>
            </a:r>
          </a:p>
          <a:p>
            <a:pPr lvl="2"/>
            <a:endParaRPr lang="en-US" sz="2000" dirty="0" smtClean="0"/>
          </a:p>
          <a:p>
            <a:r>
              <a:rPr lang="en-US" sz="2800" dirty="0" smtClean="0"/>
              <a:t>April 19, and 27</a:t>
            </a:r>
            <a:r>
              <a:rPr lang="en-US" sz="2800" baseline="30000" dirty="0" smtClean="0"/>
              <a:t>th</a:t>
            </a:r>
            <a:r>
              <a:rPr lang="en-US" sz="2800" dirty="0" smtClean="0"/>
              <a:t> – Lincoln calls for blockade</a:t>
            </a:r>
          </a:p>
          <a:p>
            <a:pPr lvl="1"/>
            <a:r>
              <a:rPr lang="en-US" sz="2000" dirty="0" smtClean="0"/>
              <a:t>Initially ineffective, but gradually tightened</a:t>
            </a:r>
          </a:p>
          <a:p>
            <a:pPr lvl="1"/>
            <a:endParaRPr lang="en-US" sz="2000" dirty="0" smtClean="0"/>
          </a:p>
          <a:p>
            <a:r>
              <a:rPr lang="en-US" sz="2800" dirty="0" smtClean="0"/>
              <a:t>South claims Lincoln waging aggressive war</a:t>
            </a:r>
          </a:p>
          <a:p>
            <a:pPr lvl="1"/>
            <a:r>
              <a:rPr lang="en-US" sz="2000" dirty="0" smtClean="0"/>
              <a:t>Virginia, Arkansas, Tennessee, and N.C. secede from Union</a:t>
            </a:r>
          </a:p>
          <a:p>
            <a:pPr lvl="2"/>
            <a:r>
              <a:rPr lang="en-US" sz="2000" dirty="0" smtClean="0"/>
              <a:t>Confederate capital moved to Richmond, VA</a:t>
            </a:r>
            <a:endParaRPr lang="en-US" sz="2000" dirty="0"/>
          </a:p>
        </p:txBody>
      </p:sp>
    </p:spTree>
    <p:extLst>
      <p:ext uri="{BB962C8B-B14F-4D97-AF65-F5344CB8AC3E}">
        <p14:creationId xmlns:p14="http://schemas.microsoft.com/office/powerpoint/2010/main" val="48008727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9800"/>
          </a:xfrm>
        </p:spPr>
        <p:txBody>
          <a:bodyPr>
            <a:normAutofit/>
          </a:bodyPr>
          <a:lstStyle/>
          <a:p>
            <a:r>
              <a:rPr lang="en-US" dirty="0" smtClean="0"/>
              <a:t>General Sherman</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39800"/>
            <a:ext cx="3517759" cy="531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11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The Campaign for Atlanta</a:t>
            </a:r>
            <a:endParaRPr lang="en-US" dirty="0"/>
          </a:p>
        </p:txBody>
      </p:sp>
      <p:sp>
        <p:nvSpPr>
          <p:cNvPr id="6" name="Content Placeholder 5"/>
          <p:cNvSpPr>
            <a:spLocks noGrp="1"/>
          </p:cNvSpPr>
          <p:nvPr>
            <p:ph idx="1"/>
          </p:nvPr>
        </p:nvSpPr>
        <p:spPr>
          <a:xfrm>
            <a:off x="609600" y="1143000"/>
            <a:ext cx="8534400" cy="5715000"/>
          </a:xfrm>
        </p:spPr>
        <p:txBody>
          <a:bodyPr>
            <a:normAutofit fontScale="92500" lnSpcReduction="10000"/>
          </a:bodyPr>
          <a:lstStyle/>
          <a:p>
            <a:r>
              <a:rPr lang="en-US" dirty="0"/>
              <a:t>Sherman's army started out with 112,000 </a:t>
            </a:r>
            <a:r>
              <a:rPr lang="en-US" dirty="0" smtClean="0"/>
              <a:t>men</a:t>
            </a:r>
          </a:p>
          <a:p>
            <a:pPr marL="0" indent="0">
              <a:buNone/>
            </a:pPr>
            <a:endParaRPr lang="en-US" dirty="0"/>
          </a:p>
          <a:p>
            <a:r>
              <a:rPr lang="en-US" dirty="0"/>
              <a:t>Sherman's immediate goal was to capture </a:t>
            </a:r>
            <a:r>
              <a:rPr lang="en-US" dirty="0" smtClean="0"/>
              <a:t>Atlanta</a:t>
            </a:r>
          </a:p>
          <a:p>
            <a:pPr marL="0" indent="0">
              <a:buNone/>
            </a:pPr>
            <a:endParaRPr lang="en-US" dirty="0"/>
          </a:p>
          <a:p>
            <a:r>
              <a:rPr lang="en-US" dirty="0"/>
              <a:t>The Confederate General </a:t>
            </a:r>
            <a:r>
              <a:rPr lang="en-US" dirty="0" smtClean="0"/>
              <a:t>Johnston </a:t>
            </a:r>
            <a:r>
              <a:rPr lang="en-US" dirty="0"/>
              <a:t>only had 60,000 </a:t>
            </a:r>
            <a:r>
              <a:rPr lang="en-US" dirty="0" smtClean="0"/>
              <a:t>men</a:t>
            </a:r>
          </a:p>
          <a:p>
            <a:pPr marL="0" indent="0">
              <a:buNone/>
            </a:pPr>
            <a:endParaRPr lang="en-US" dirty="0" smtClean="0"/>
          </a:p>
          <a:p>
            <a:r>
              <a:rPr lang="en-US" dirty="0"/>
              <a:t>General Joseph Johnston’s Confederates fought a series of defensive battles as Sherman’s army moved south toward Atlanta. </a:t>
            </a:r>
            <a:endParaRPr lang="en-US" dirty="0" smtClean="0"/>
          </a:p>
          <a:p>
            <a:pPr marL="0" indent="0">
              <a:buNone/>
            </a:pPr>
            <a:endParaRPr lang="en-US" dirty="0"/>
          </a:p>
          <a:p>
            <a:r>
              <a:rPr lang="en-US" dirty="0"/>
              <a:t>During the summer the first battles were fought in Dalton, Resaca, and New </a:t>
            </a:r>
            <a:r>
              <a:rPr lang="en-US" dirty="0" smtClean="0"/>
              <a:t>Hope</a:t>
            </a:r>
          </a:p>
          <a:p>
            <a:pPr marL="0" indent="0">
              <a:buNone/>
            </a:pPr>
            <a:endParaRPr lang="en-US" dirty="0"/>
          </a:p>
          <a:p>
            <a:r>
              <a:rPr lang="en-US" dirty="0" smtClean="0"/>
              <a:t>Johnston </a:t>
            </a:r>
            <a:r>
              <a:rPr lang="en-US" dirty="0"/>
              <a:t>low on supplies had to retreat but burned down bridges and blocked roads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51</a:t>
            </a:fld>
            <a:endParaRPr lang="en-US"/>
          </a:p>
        </p:txBody>
      </p:sp>
    </p:spTree>
    <p:extLst>
      <p:ext uri="{BB962C8B-B14F-4D97-AF65-F5344CB8AC3E}">
        <p14:creationId xmlns:p14="http://schemas.microsoft.com/office/powerpoint/2010/main" val="581371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The Campaign for Atlanta</a:t>
            </a:r>
            <a:endParaRPr lang="en-US" dirty="0"/>
          </a:p>
        </p:txBody>
      </p:sp>
      <p:sp>
        <p:nvSpPr>
          <p:cNvPr id="6" name="Content Placeholder 5"/>
          <p:cNvSpPr>
            <a:spLocks noGrp="1"/>
          </p:cNvSpPr>
          <p:nvPr>
            <p:ph idx="1"/>
          </p:nvPr>
        </p:nvSpPr>
        <p:spPr>
          <a:xfrm>
            <a:off x="609600" y="1143000"/>
            <a:ext cx="8534400" cy="5715000"/>
          </a:xfrm>
        </p:spPr>
        <p:txBody>
          <a:bodyPr>
            <a:normAutofit/>
          </a:bodyPr>
          <a:lstStyle/>
          <a:p>
            <a:r>
              <a:rPr lang="en-US" dirty="0"/>
              <a:t>It caused Sherman's march to slow</a:t>
            </a:r>
            <a:r>
              <a:rPr lang="en-US" dirty="0" smtClean="0"/>
              <a:t>.</a:t>
            </a:r>
          </a:p>
          <a:p>
            <a:pPr marL="0" indent="0">
              <a:buNone/>
            </a:pPr>
            <a:endParaRPr lang="en-US" dirty="0"/>
          </a:p>
          <a:p>
            <a:r>
              <a:rPr lang="en-US" dirty="0"/>
              <a:t>In June, Sherman's army attacked Kennesaw Mountain</a:t>
            </a:r>
            <a:r>
              <a:rPr lang="en-US" dirty="0" smtClean="0"/>
              <a:t>.</a:t>
            </a:r>
          </a:p>
          <a:p>
            <a:r>
              <a:rPr lang="en-US" dirty="0" smtClean="0"/>
              <a:t>The </a:t>
            </a:r>
            <a:r>
              <a:rPr lang="en-US" dirty="0"/>
              <a:t>CSA won at Kennesaw Mountain.</a:t>
            </a:r>
          </a:p>
          <a:p>
            <a:endParaRPr lang="en-US" dirty="0"/>
          </a:p>
          <a:p>
            <a:r>
              <a:rPr lang="en-US" dirty="0"/>
              <a:t>Jefferson Davis replaced General </a:t>
            </a:r>
            <a:r>
              <a:rPr lang="en-US" dirty="0" smtClean="0"/>
              <a:t>Johnston </a:t>
            </a:r>
            <a:r>
              <a:rPr lang="en-US" dirty="0"/>
              <a:t>with General John B. Hood</a:t>
            </a:r>
          </a:p>
          <a:p>
            <a:endParaRPr lang="en-US" dirty="0"/>
          </a:p>
          <a:p>
            <a:r>
              <a:rPr lang="en-US" dirty="0"/>
              <a:t>In July, Hood fought against Sherman and lost 11,000 men in two days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52</a:t>
            </a:fld>
            <a:endParaRPr lang="en-US"/>
          </a:p>
        </p:txBody>
      </p:sp>
    </p:spTree>
    <p:extLst>
      <p:ext uri="{BB962C8B-B14F-4D97-AF65-F5344CB8AC3E}">
        <p14:creationId xmlns:p14="http://schemas.microsoft.com/office/powerpoint/2010/main" val="3324166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Battle of Atlanta</a:t>
            </a:r>
            <a:endParaRPr lang="en-US" dirty="0"/>
          </a:p>
        </p:txBody>
      </p:sp>
      <p:sp>
        <p:nvSpPr>
          <p:cNvPr id="6" name="Content Placeholder 5"/>
          <p:cNvSpPr>
            <a:spLocks noGrp="1"/>
          </p:cNvSpPr>
          <p:nvPr>
            <p:ph idx="1"/>
          </p:nvPr>
        </p:nvSpPr>
        <p:spPr>
          <a:xfrm>
            <a:off x="609600" y="1143000"/>
            <a:ext cx="8534400" cy="5715000"/>
          </a:xfrm>
        </p:spPr>
        <p:txBody>
          <a:bodyPr>
            <a:normAutofit/>
          </a:bodyPr>
          <a:lstStyle/>
          <a:p>
            <a:r>
              <a:rPr lang="en-US" dirty="0" smtClean="0"/>
              <a:t>General John Hood led the Confederates at the Battle of Atlanta, July 20-22.  By early September, Sherman moved into Atlanta.</a:t>
            </a:r>
          </a:p>
          <a:p>
            <a:pPr marL="0" indent="0">
              <a:buNone/>
            </a:pPr>
            <a:endParaRPr lang="en-US" dirty="0" smtClean="0"/>
          </a:p>
          <a:p>
            <a:r>
              <a:rPr lang="en-US" dirty="0"/>
              <a:t>Atlanta was captured by the Union on Sept 2, </a:t>
            </a:r>
            <a:r>
              <a:rPr lang="en-US" dirty="0" smtClean="0"/>
              <a:t>1864</a:t>
            </a:r>
          </a:p>
          <a:p>
            <a:pPr marL="0" indent="0">
              <a:buNone/>
            </a:pPr>
            <a:endParaRPr lang="en-US" dirty="0"/>
          </a:p>
          <a:p>
            <a:r>
              <a:rPr lang="en-US" dirty="0"/>
              <a:t>Atlanta was set on fire November 15th</a:t>
            </a:r>
            <a:endParaRPr lang="en-US" dirty="0" smtClean="0"/>
          </a:p>
          <a:p>
            <a:pPr marL="0" indent="0">
              <a:buNone/>
            </a:pPr>
            <a:endParaRPr lang="en-US" dirty="0" smtClean="0"/>
          </a:p>
          <a:p>
            <a:r>
              <a:rPr lang="en-US" dirty="0" smtClean="0"/>
              <a:t>Lincoln was in danger of losing the 1864 election against Democratic Party </a:t>
            </a:r>
            <a:r>
              <a:rPr lang="en-US" b="1" dirty="0" smtClean="0"/>
              <a:t>platforms</a:t>
            </a:r>
            <a:r>
              <a:rPr lang="en-US" dirty="0" smtClean="0"/>
              <a:t> (principles) that opposed emancipation and sought peace with the South. Sherman’s capture of Atlanta helped Lincoln win reelection.</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53</a:t>
            </a:fld>
            <a:endParaRPr lang="en-US"/>
          </a:p>
        </p:txBody>
      </p:sp>
    </p:spTree>
    <p:extLst>
      <p:ext uri="{BB962C8B-B14F-4D97-AF65-F5344CB8AC3E}">
        <p14:creationId xmlns:p14="http://schemas.microsoft.com/office/powerpoint/2010/main" val="2382449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The Campaign for Atlanta</a:t>
            </a:r>
            <a:endParaRPr lang="en-US" dirty="0"/>
          </a:p>
        </p:txBody>
      </p:sp>
      <p:sp>
        <p:nvSpPr>
          <p:cNvPr id="6" name="Content Placeholder 5"/>
          <p:cNvSpPr>
            <a:spLocks noGrp="1"/>
          </p:cNvSpPr>
          <p:nvPr>
            <p:ph idx="1"/>
          </p:nvPr>
        </p:nvSpPr>
        <p:spPr>
          <a:xfrm>
            <a:off x="609600" y="1473200"/>
            <a:ext cx="8534400" cy="5384800"/>
          </a:xfrm>
        </p:spPr>
        <p:txBody>
          <a:bodyPr>
            <a:normAutofit/>
          </a:bodyPr>
          <a:lstStyle/>
          <a:p>
            <a:r>
              <a:rPr lang="en-US" dirty="0"/>
              <a:t>The strategy of "laying waste to </a:t>
            </a:r>
            <a:r>
              <a:rPr lang="en-US" dirty="0" smtClean="0"/>
              <a:t>the </a:t>
            </a:r>
            <a:r>
              <a:rPr lang="en-US" dirty="0"/>
              <a:t>land" was in full force in Georgia </a:t>
            </a:r>
            <a:r>
              <a:rPr lang="en-US" dirty="0" smtClean="0"/>
              <a:t>by </a:t>
            </a:r>
            <a:r>
              <a:rPr lang="en-US" dirty="0"/>
              <a:t>November 1864.</a:t>
            </a:r>
          </a:p>
          <a:p>
            <a:endParaRPr lang="en-US" dirty="0"/>
          </a:p>
          <a:p>
            <a:r>
              <a:rPr lang="en-US" dirty="0"/>
              <a:t>On November 16th Sherman began his March to the Sea</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54</a:t>
            </a:fld>
            <a:endParaRPr lang="en-US"/>
          </a:p>
        </p:txBody>
      </p:sp>
    </p:spTree>
    <p:extLst>
      <p:ext uri="{BB962C8B-B14F-4D97-AF65-F5344CB8AC3E}">
        <p14:creationId xmlns:p14="http://schemas.microsoft.com/office/powerpoint/2010/main" val="359949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5500"/>
          </a:xfrm>
        </p:spPr>
        <p:txBody>
          <a:bodyPr>
            <a:normAutofit fontScale="90000"/>
          </a:bodyPr>
          <a:lstStyle/>
          <a:p>
            <a:r>
              <a:rPr lang="en-US" sz="3200" dirty="0" smtClean="0"/>
              <a:t>Soldiers on boxcars at Railroad Depot</a:t>
            </a:r>
            <a:endParaRPr lang="en-US" sz="32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89252"/>
            <a:ext cx="4648200" cy="556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26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3600"/>
          </a:xfrm>
        </p:spPr>
        <p:txBody>
          <a:bodyPr>
            <a:normAutofit/>
          </a:bodyPr>
          <a:lstStyle/>
          <a:p>
            <a:r>
              <a:rPr lang="en-US" dirty="0" smtClean="0"/>
              <a:t>Ruins of Train Depot</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35399"/>
            <a:ext cx="4724400" cy="573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80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 Shell Damaged Home</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95497"/>
            <a:ext cx="5192999" cy="566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54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75B92E-C504-4F72-91D6-D83D77D1C380}" type="slidenum">
              <a:rPr lang="en-US" smtClean="0"/>
              <a:pPr/>
              <a:t>58</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1816100" y="228600"/>
            <a:ext cx="5562600" cy="5957641"/>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spTree>
    <p:extLst>
      <p:ext uri="{BB962C8B-B14F-4D97-AF65-F5344CB8AC3E}">
        <p14:creationId xmlns:p14="http://schemas.microsoft.com/office/powerpoint/2010/main" val="156815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422" y="4800600"/>
            <a:ext cx="1182403"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0"/>
            <a:ext cx="8229600" cy="990600"/>
          </a:xfrm>
        </p:spPr>
        <p:txBody>
          <a:bodyPr>
            <a:normAutofit/>
          </a:bodyPr>
          <a:lstStyle/>
          <a:p>
            <a:r>
              <a:rPr lang="en-US" sz="4800" dirty="0" smtClean="0"/>
              <a:t>Sherman’s “March to the Sea”</a:t>
            </a:r>
            <a:endParaRPr lang="en-US" sz="4800" dirty="0"/>
          </a:p>
        </p:txBody>
      </p:sp>
      <p:sp>
        <p:nvSpPr>
          <p:cNvPr id="6" name="Content Placeholder 5"/>
          <p:cNvSpPr>
            <a:spLocks noGrp="1"/>
          </p:cNvSpPr>
          <p:nvPr>
            <p:ph idx="1"/>
          </p:nvPr>
        </p:nvSpPr>
        <p:spPr>
          <a:xfrm>
            <a:off x="609600" y="838200"/>
            <a:ext cx="8534400" cy="6019800"/>
          </a:xfrm>
        </p:spPr>
        <p:txBody>
          <a:bodyPr>
            <a:normAutofit/>
          </a:bodyPr>
          <a:lstStyle/>
          <a:p>
            <a:pPr marL="0" indent="0">
              <a:buNone/>
            </a:pPr>
            <a:endParaRPr lang="en-US" dirty="0" smtClean="0"/>
          </a:p>
          <a:p>
            <a:r>
              <a:rPr lang="en-US" dirty="0"/>
              <a:t>During this march 60,000 soldiers cut a path 60 miles wide on a 300 mile trip from Atlanta to Savannah.</a:t>
            </a:r>
          </a:p>
          <a:p>
            <a:endParaRPr lang="en-US" dirty="0"/>
          </a:p>
          <a:p>
            <a:r>
              <a:rPr lang="en-US" dirty="0"/>
              <a:t>Savannah was captured on December 25th 1864</a:t>
            </a:r>
          </a:p>
          <a:p>
            <a:endParaRPr lang="en-US" dirty="0"/>
          </a:p>
          <a:p>
            <a:r>
              <a:rPr lang="en-US" dirty="0"/>
              <a:t>Sherman gave the city of Savannah and 25,000 bales of cotton to President Lincoln as a Christmas Present</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59</a:t>
            </a:fld>
            <a:endParaRPr lang="en-US" dirty="0"/>
          </a:p>
        </p:txBody>
      </p:sp>
    </p:spTree>
    <p:extLst>
      <p:ext uri="{BB962C8B-B14F-4D97-AF65-F5344CB8AC3E}">
        <p14:creationId xmlns:p14="http://schemas.microsoft.com/office/powerpoint/2010/main" val="290291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maps.com/magellan/Images/USAH014-H.gif"/>
          <p:cNvPicPr>
            <a:picLocks noChangeAspect="1" noChangeArrowheads="1"/>
          </p:cNvPicPr>
          <p:nvPr/>
        </p:nvPicPr>
        <p:blipFill>
          <a:blip r:embed="rId2" cstate="print"/>
          <a:srcRect/>
          <a:stretch>
            <a:fillRect/>
          </a:stretch>
        </p:blipFill>
        <p:spPr bwMode="auto">
          <a:xfrm>
            <a:off x="1181863" y="1"/>
            <a:ext cx="7047736" cy="6927606"/>
          </a:xfrm>
          <a:prstGeom prst="rect">
            <a:avLst/>
          </a:prstGeom>
          <a:noFill/>
        </p:spPr>
      </p:pic>
    </p:spTree>
    <p:extLst>
      <p:ext uri="{BB962C8B-B14F-4D97-AF65-F5344CB8AC3E}">
        <p14:creationId xmlns:p14="http://schemas.microsoft.com/office/powerpoint/2010/main" val="50955908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1864</a:t>
            </a:r>
            <a:endParaRPr lang="en-US" dirty="0"/>
          </a:p>
        </p:txBody>
      </p:sp>
      <p:sp>
        <p:nvSpPr>
          <p:cNvPr id="3" name="Content Placeholder 2"/>
          <p:cNvSpPr>
            <a:spLocks noGrp="1"/>
          </p:cNvSpPr>
          <p:nvPr>
            <p:ph idx="1"/>
          </p:nvPr>
        </p:nvSpPr>
        <p:spPr/>
        <p:txBody>
          <a:bodyPr>
            <a:normAutofit/>
          </a:bodyPr>
          <a:lstStyle/>
          <a:p>
            <a:r>
              <a:rPr lang="en-US" dirty="0" smtClean="0"/>
              <a:t>Republicans and War Democrats form Union Party</a:t>
            </a:r>
          </a:p>
          <a:p>
            <a:pPr lvl="1"/>
            <a:r>
              <a:rPr lang="en-US" dirty="0" smtClean="0"/>
              <a:t>Nominate Lincoln</a:t>
            </a:r>
          </a:p>
          <a:p>
            <a:pPr lvl="1"/>
            <a:r>
              <a:rPr lang="en-US" dirty="0" smtClean="0"/>
              <a:t>Democrat Andrew Johnson chosen as VP</a:t>
            </a:r>
          </a:p>
          <a:p>
            <a:r>
              <a:rPr lang="en-US" dirty="0" smtClean="0"/>
              <a:t>Copperheads and Peace Democrats nominate McClellan</a:t>
            </a:r>
          </a:p>
          <a:p>
            <a:r>
              <a:rPr lang="en-US" dirty="0" smtClean="0"/>
              <a:t>News of victories in New Orleans and Atlanta arrive near election day</a:t>
            </a:r>
          </a:p>
          <a:p>
            <a:pPr lvl="1"/>
            <a:r>
              <a:rPr lang="en-US" dirty="0" smtClean="0"/>
              <a:t>Lincoln wins Electoral College easily</a:t>
            </a:r>
            <a:endParaRPr lang="en-US" dirty="0"/>
          </a:p>
        </p:txBody>
      </p:sp>
    </p:spTree>
    <p:extLst>
      <p:ext uri="{BB962C8B-B14F-4D97-AF65-F5344CB8AC3E}">
        <p14:creationId xmlns:p14="http://schemas.microsoft.com/office/powerpoint/2010/main" val="285556894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7100"/>
          </a:xfrm>
        </p:spPr>
        <p:txBody>
          <a:bodyPr>
            <a:normAutofit/>
          </a:bodyPr>
          <a:lstStyle/>
          <a:p>
            <a:r>
              <a:rPr lang="en-US" sz="3600" b="1" dirty="0" smtClean="0"/>
              <a:t>Lincoln’s Second Inaugural Address</a:t>
            </a:r>
            <a:endParaRPr lang="en-US" sz="3600" dirty="0"/>
          </a:p>
        </p:txBody>
      </p:sp>
      <p:sp>
        <p:nvSpPr>
          <p:cNvPr id="3" name="Content Placeholder 2"/>
          <p:cNvSpPr>
            <a:spLocks noGrp="1"/>
          </p:cNvSpPr>
          <p:nvPr>
            <p:ph idx="1"/>
          </p:nvPr>
        </p:nvSpPr>
        <p:spPr>
          <a:xfrm>
            <a:off x="0" y="1714500"/>
            <a:ext cx="9144000" cy="5143500"/>
          </a:xfrm>
        </p:spPr>
        <p:txBody>
          <a:bodyPr>
            <a:normAutofit/>
          </a:bodyPr>
          <a:lstStyle/>
          <a:p>
            <a:r>
              <a:rPr lang="en-US" dirty="0" smtClean="0"/>
              <a:t>March 4, 1865</a:t>
            </a:r>
          </a:p>
          <a:p>
            <a:r>
              <a:rPr lang="en-US" dirty="0" smtClean="0"/>
              <a:t>Lincoln speaks to the nation about the war and putting the country back together in his 2</a:t>
            </a:r>
            <a:r>
              <a:rPr lang="en-US" baseline="30000" dirty="0" smtClean="0"/>
              <a:t>nd</a:t>
            </a:r>
            <a:r>
              <a:rPr lang="en-US" dirty="0" smtClean="0"/>
              <a:t> term</a:t>
            </a:r>
          </a:p>
          <a:p>
            <a:r>
              <a:rPr lang="en-US" dirty="0" smtClean="0"/>
              <a:t>Lincoln expressed sorrow that the states had not been able to resolve their differences peacefully</a:t>
            </a:r>
          </a:p>
          <a:p>
            <a:r>
              <a:rPr lang="en-US" dirty="0" smtClean="0"/>
              <a:t>Urged Americans not to seek revenge on slaveholders and their supporters/military</a:t>
            </a:r>
          </a:p>
          <a:p>
            <a:r>
              <a:rPr lang="en-US" dirty="0" smtClean="0"/>
              <a:t>Addressed the major issues in the country at the time</a:t>
            </a:r>
            <a:endParaRPr lang="en-US" dirty="0"/>
          </a:p>
        </p:txBody>
      </p:sp>
    </p:spTree>
    <p:extLst>
      <p:ext uri="{BB962C8B-B14F-4D97-AF65-F5344CB8AC3E}">
        <p14:creationId xmlns:p14="http://schemas.microsoft.com/office/powerpoint/2010/main" val="207632549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4818" name="Picture 2" descr="http://americaincontext.files.wordpress.com/2008/01/roccosurrender.jpg"/>
          <p:cNvPicPr>
            <a:picLocks noChangeAspect="1" noChangeArrowheads="1"/>
          </p:cNvPicPr>
          <p:nvPr/>
        </p:nvPicPr>
        <p:blipFill>
          <a:blip r:embed="rId2" cstate="print"/>
          <a:srcRect/>
          <a:stretch>
            <a:fillRect/>
          </a:stretch>
        </p:blipFill>
        <p:spPr bwMode="auto">
          <a:xfrm>
            <a:off x="17586" y="457200"/>
            <a:ext cx="9126414" cy="5943601"/>
          </a:xfrm>
          <a:prstGeom prst="rect">
            <a:avLst/>
          </a:prstGeom>
          <a:noFill/>
        </p:spPr>
      </p:pic>
    </p:spTree>
    <p:extLst>
      <p:ext uri="{BB962C8B-B14F-4D97-AF65-F5344CB8AC3E}">
        <p14:creationId xmlns:p14="http://schemas.microsoft.com/office/powerpoint/2010/main" val="416951218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Outlasts Lee</a:t>
            </a:r>
            <a:endParaRPr lang="en-US" dirty="0"/>
          </a:p>
        </p:txBody>
      </p:sp>
      <p:sp>
        <p:nvSpPr>
          <p:cNvPr id="3" name="Content Placeholder 2"/>
          <p:cNvSpPr>
            <a:spLocks noGrp="1"/>
          </p:cNvSpPr>
          <p:nvPr>
            <p:ph idx="1"/>
          </p:nvPr>
        </p:nvSpPr>
        <p:spPr/>
        <p:txBody>
          <a:bodyPr>
            <a:normAutofit lnSpcReduction="10000"/>
          </a:bodyPr>
          <a:lstStyle/>
          <a:p>
            <a:r>
              <a:rPr lang="en-US" dirty="0" smtClean="0"/>
              <a:t>Grant has numerical superiority</a:t>
            </a:r>
          </a:p>
          <a:p>
            <a:pPr lvl="1"/>
            <a:r>
              <a:rPr lang="en-US" dirty="0" smtClean="0"/>
              <a:t>More than 100000 in army</a:t>
            </a:r>
          </a:p>
          <a:p>
            <a:pPr lvl="1"/>
            <a:r>
              <a:rPr lang="en-US" dirty="0" smtClean="0"/>
              <a:t>Lee has less than 70000</a:t>
            </a:r>
          </a:p>
          <a:p>
            <a:r>
              <a:rPr lang="en-US" dirty="0" smtClean="0"/>
              <a:t>The Wilderness Campaign</a:t>
            </a:r>
          </a:p>
          <a:p>
            <a:pPr lvl="1"/>
            <a:r>
              <a:rPr lang="en-US" dirty="0" smtClean="0"/>
              <a:t>Running engagement in northern Virginia</a:t>
            </a:r>
          </a:p>
          <a:p>
            <a:pPr lvl="1"/>
            <a:r>
              <a:rPr lang="en-US" dirty="0" smtClean="0"/>
              <a:t>Grant loses 50000 – 60000</a:t>
            </a:r>
          </a:p>
          <a:p>
            <a:pPr lvl="1"/>
            <a:r>
              <a:rPr lang="en-US" dirty="0" smtClean="0"/>
              <a:t>Lee loses around 30000</a:t>
            </a:r>
          </a:p>
          <a:p>
            <a:r>
              <a:rPr lang="en-US" dirty="0" smtClean="0"/>
              <a:t>Public outraged by loses</a:t>
            </a:r>
          </a:p>
          <a:p>
            <a:pPr lvl="1"/>
            <a:r>
              <a:rPr lang="en-US" dirty="0" smtClean="0"/>
              <a:t>Demand relief of Grant</a:t>
            </a:r>
          </a:p>
          <a:p>
            <a:pPr lvl="1"/>
            <a:r>
              <a:rPr lang="en-US" dirty="0" smtClean="0"/>
              <a:t>Lincoln refuses.</a:t>
            </a:r>
          </a:p>
          <a:p>
            <a:r>
              <a:rPr lang="en-US" dirty="0" smtClean="0"/>
              <a:t>Grant captures Richmond</a:t>
            </a:r>
          </a:p>
          <a:p>
            <a:r>
              <a:rPr lang="en-US" dirty="0" smtClean="0"/>
              <a:t>Lee surrenders at Appomattox Courthouse in April 1865</a:t>
            </a:r>
          </a:p>
        </p:txBody>
      </p:sp>
    </p:spTree>
    <p:extLst>
      <p:ext uri="{BB962C8B-B14F-4D97-AF65-F5344CB8AC3E}">
        <p14:creationId xmlns:p14="http://schemas.microsoft.com/office/powerpoint/2010/main" val="205094055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Martyrdom of Lincoln</a:t>
            </a:r>
            <a:endParaRPr lang="en-US" dirty="0"/>
          </a:p>
        </p:txBody>
      </p:sp>
      <p:sp>
        <p:nvSpPr>
          <p:cNvPr id="3" name="Content Placeholder 2"/>
          <p:cNvSpPr>
            <a:spLocks noGrp="1"/>
          </p:cNvSpPr>
          <p:nvPr>
            <p:ph idx="1"/>
          </p:nvPr>
        </p:nvSpPr>
        <p:spPr/>
        <p:txBody>
          <a:bodyPr/>
          <a:lstStyle/>
          <a:p>
            <a:r>
              <a:rPr lang="en-US" dirty="0" smtClean="0"/>
              <a:t>April 14, 1865 – Lincoln shot in the head at Ford’s Theater by John Wilkes Booth</a:t>
            </a:r>
          </a:p>
          <a:p>
            <a:pPr lvl="1"/>
            <a:r>
              <a:rPr lang="en-US" dirty="0" smtClean="0"/>
              <a:t>Remembered only for good deeds</a:t>
            </a:r>
          </a:p>
          <a:p>
            <a:pPr lvl="1"/>
            <a:r>
              <a:rPr lang="en-US" dirty="0" smtClean="0"/>
              <a:t>Tyrannical acts of wartime president forgotten</a:t>
            </a:r>
          </a:p>
          <a:p>
            <a:r>
              <a:rPr lang="en-US" dirty="0" smtClean="0"/>
              <a:t>South cheers death of Lincoln</a:t>
            </a:r>
          </a:p>
          <a:p>
            <a:pPr lvl="1"/>
            <a:r>
              <a:rPr lang="en-US" dirty="0" smtClean="0"/>
              <a:t>Bad news for South during reconstruction</a:t>
            </a:r>
          </a:p>
          <a:p>
            <a:pPr>
              <a:buNone/>
            </a:pPr>
            <a:endParaRPr lang="en-US" dirty="0" smtClean="0"/>
          </a:p>
        </p:txBody>
      </p:sp>
    </p:spTree>
    <p:extLst>
      <p:ext uri="{BB962C8B-B14F-4D97-AF65-F5344CB8AC3E}">
        <p14:creationId xmlns:p14="http://schemas.microsoft.com/office/powerpoint/2010/main" val="60861829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a:t>
            </a:r>
            <a:endParaRPr lang="en-US" dirty="0"/>
          </a:p>
        </p:txBody>
      </p:sp>
      <p:sp>
        <p:nvSpPr>
          <p:cNvPr id="3" name="Content Placeholder 2"/>
          <p:cNvSpPr>
            <a:spLocks noGrp="1"/>
          </p:cNvSpPr>
          <p:nvPr>
            <p:ph idx="1"/>
          </p:nvPr>
        </p:nvSpPr>
        <p:spPr/>
        <p:txBody>
          <a:bodyPr/>
          <a:lstStyle/>
          <a:p>
            <a:r>
              <a:rPr lang="en-US" dirty="0" smtClean="0"/>
              <a:t>Civil War cost 600000 men</a:t>
            </a:r>
          </a:p>
          <a:p>
            <a:r>
              <a:rPr lang="en-US" dirty="0" smtClean="0"/>
              <a:t>$15 billion in costs</a:t>
            </a:r>
          </a:p>
          <a:p>
            <a:r>
              <a:rPr lang="en-US" dirty="0" smtClean="0"/>
              <a:t>Slavery ended</a:t>
            </a:r>
          </a:p>
          <a:p>
            <a:r>
              <a:rPr lang="en-US" dirty="0" smtClean="0"/>
              <a:t>Strengthens federal government</a:t>
            </a:r>
          </a:p>
        </p:txBody>
      </p:sp>
    </p:spTree>
    <p:extLst>
      <p:ext uri="{BB962C8B-B14F-4D97-AF65-F5344CB8AC3E}">
        <p14:creationId xmlns:p14="http://schemas.microsoft.com/office/powerpoint/2010/main" val="21466469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Brother’s Blood and Border Blood</a:t>
            </a:r>
            <a:endParaRPr lang="en-US" dirty="0"/>
          </a:p>
        </p:txBody>
      </p:sp>
      <p:sp>
        <p:nvSpPr>
          <p:cNvPr id="3" name="Content Placeholder 2"/>
          <p:cNvSpPr>
            <a:spLocks noGrp="1"/>
          </p:cNvSpPr>
          <p:nvPr>
            <p:ph idx="1"/>
          </p:nvPr>
        </p:nvSpPr>
        <p:spPr/>
        <p:txBody>
          <a:bodyPr>
            <a:normAutofit/>
          </a:bodyPr>
          <a:lstStyle/>
          <a:p>
            <a:r>
              <a:rPr lang="en-US" sz="3200" dirty="0" smtClean="0"/>
              <a:t>Border states (Missouri, Kentucky, Maryland) crucial to both sides</a:t>
            </a:r>
          </a:p>
          <a:p>
            <a:pPr lvl="1"/>
            <a:r>
              <a:rPr lang="en-US" sz="2000" dirty="0" smtClean="0"/>
              <a:t>Population more than half of the Confederacy</a:t>
            </a:r>
          </a:p>
          <a:p>
            <a:pPr lvl="1"/>
            <a:r>
              <a:rPr lang="en-US" sz="2000" dirty="0" smtClean="0"/>
              <a:t>Doubled manufacturing capacity of Confederacy</a:t>
            </a:r>
          </a:p>
          <a:p>
            <a:pPr lvl="1"/>
            <a:r>
              <a:rPr lang="en-US" sz="2000" dirty="0" smtClean="0"/>
              <a:t>Increased supply of horses and mules by half</a:t>
            </a:r>
          </a:p>
          <a:p>
            <a:pPr marL="457200" lvl="1" indent="0">
              <a:buNone/>
            </a:pPr>
            <a:endParaRPr lang="en-US" sz="2000" dirty="0" smtClean="0"/>
          </a:p>
          <a:p>
            <a:r>
              <a:rPr lang="en-US" sz="3200" dirty="0" smtClean="0"/>
              <a:t>Still slave states</a:t>
            </a:r>
          </a:p>
          <a:p>
            <a:pPr lvl="1"/>
            <a:r>
              <a:rPr lang="en-US" sz="2000" dirty="0" smtClean="0"/>
              <a:t>Lincoln declares martial law in Maryland</a:t>
            </a:r>
          </a:p>
          <a:p>
            <a:pPr lvl="1"/>
            <a:r>
              <a:rPr lang="en-US" sz="2000" dirty="0" smtClean="0"/>
              <a:t>Occupies West Virginia and Missouri</a:t>
            </a:r>
          </a:p>
          <a:p>
            <a:pPr lvl="1"/>
            <a:r>
              <a:rPr lang="en-US" sz="2000" dirty="0" smtClean="0"/>
              <a:t>Emphasizes war is to save Union, not free slaves</a:t>
            </a:r>
            <a:endParaRPr lang="en-US" sz="2000" dirty="0"/>
          </a:p>
        </p:txBody>
      </p:sp>
    </p:spTree>
    <p:extLst>
      <p:ext uri="{BB962C8B-B14F-4D97-AF65-F5344CB8AC3E}">
        <p14:creationId xmlns:p14="http://schemas.microsoft.com/office/powerpoint/2010/main" val="19475781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Civilized Tribes (Oklahoma)</a:t>
            </a:r>
            <a:endParaRPr lang="en-US" dirty="0"/>
          </a:p>
        </p:txBody>
      </p:sp>
      <p:sp>
        <p:nvSpPr>
          <p:cNvPr id="3" name="Content Placeholder 2"/>
          <p:cNvSpPr>
            <a:spLocks noGrp="1"/>
          </p:cNvSpPr>
          <p:nvPr>
            <p:ph idx="1"/>
          </p:nvPr>
        </p:nvSpPr>
        <p:spPr/>
        <p:txBody>
          <a:bodyPr/>
          <a:lstStyle/>
          <a:p>
            <a:r>
              <a:rPr lang="en-US" sz="3200" dirty="0" smtClean="0"/>
              <a:t>Most Cherokee, Creek, Choctaw, Chickasaw, and Seminole side with South</a:t>
            </a:r>
          </a:p>
          <a:p>
            <a:pPr lvl="1"/>
            <a:r>
              <a:rPr lang="en-US" sz="2000" dirty="0" smtClean="0"/>
              <a:t>Some own slaves</a:t>
            </a:r>
          </a:p>
          <a:p>
            <a:pPr lvl="1"/>
            <a:r>
              <a:rPr lang="en-US" sz="2000" dirty="0" smtClean="0"/>
              <a:t>Confederacy agrees to pay tribes and give representation in Confederate Congress</a:t>
            </a:r>
          </a:p>
          <a:p>
            <a:pPr lvl="1"/>
            <a:endParaRPr lang="en-US" sz="2000" dirty="0" smtClean="0"/>
          </a:p>
          <a:p>
            <a:r>
              <a:rPr lang="en-US" sz="3200" dirty="0" smtClean="0"/>
              <a:t>Some Cherokee and most Plains Indians are pro-North</a:t>
            </a:r>
          </a:p>
          <a:p>
            <a:pPr lvl="1"/>
            <a:r>
              <a:rPr lang="en-US" sz="2000" dirty="0" smtClean="0"/>
              <a:t>After war, moved to reservations</a:t>
            </a:r>
          </a:p>
          <a:p>
            <a:pPr>
              <a:buNone/>
            </a:pPr>
            <a:endParaRPr lang="en-US" dirty="0"/>
          </a:p>
        </p:txBody>
      </p:sp>
    </p:spTree>
    <p:extLst>
      <p:ext uri="{BB962C8B-B14F-4D97-AF65-F5344CB8AC3E}">
        <p14:creationId xmlns:p14="http://schemas.microsoft.com/office/powerpoint/2010/main" val="25751489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3" name="Rectangle 3"/>
          <p:cNvSpPr>
            <a:spLocks noGrp="1" noChangeArrowheads="1"/>
          </p:cNvSpPr>
          <p:nvPr>
            <p:ph type="title"/>
          </p:nvPr>
        </p:nvSpPr>
        <p:spPr>
          <a:noFill/>
        </p:spPr>
        <p:txBody>
          <a:bodyPr>
            <a:spAutoFit/>
          </a:bodyPr>
          <a:lstStyle/>
          <a:p>
            <a:r>
              <a:rPr lang="en-US"/>
              <a:t>Seceding States (with dates and order of secession)</a:t>
            </a:r>
          </a:p>
        </p:txBody>
      </p:sp>
      <p:sp>
        <p:nvSpPr>
          <p:cNvPr id="460802" name="Rectangle 2"/>
          <p:cNvSpPr>
            <a:spLocks noGrp="1" noChangeAspect="1" noChangeArrowheads="1"/>
          </p:cNvSpPr>
          <p:nvPr>
            <p:ph type="body" sz="half" idx="2"/>
          </p:nvPr>
        </p:nvSpPr>
        <p:spPr>
          <a:noFill/>
          <a:ln/>
        </p:spPr>
        <p:txBody>
          <a:bodyPr>
            <a:normAutofit fontScale="47500" lnSpcReduction="20000"/>
          </a:bodyPr>
          <a:lstStyle/>
          <a:p>
            <a:r>
              <a:rPr lang="en-US"/>
              <a:t>Note the long interval--nearly six months--between the secession of South Carolina, the first state to go, and that of Tennessee, the last state to leave the Union. These six months were a time of terrible trial for moderate Southerners. When a Georgia statesman pleaded for restraint and negotiations with Washington, he was rebuffed with the cry, “Throw the bloody spear into this den of incendiaries!”</a:t>
            </a:r>
          </a:p>
        </p:txBody>
      </p:sp>
      <p:sp>
        <p:nvSpPr>
          <p:cNvPr id="460804"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60812" name="Picture 12" descr="kennedy_13e_ch20_p437a"/>
          <p:cNvPicPr>
            <a:picLocks noChangeAspect="1" noChangeArrowheads="1"/>
          </p:cNvPicPr>
          <p:nvPr/>
        </p:nvPicPr>
        <p:blipFill>
          <a:blip r:embed="rId3"/>
          <a:srcRect/>
          <a:stretch>
            <a:fillRect/>
          </a:stretch>
        </p:blipFill>
        <p:spPr bwMode="auto">
          <a:xfrm>
            <a:off x="915507" y="1145360"/>
            <a:ext cx="7397892" cy="4664890"/>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928451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2218</TotalTime>
  <Words>3151</Words>
  <Application>Microsoft Macintosh PowerPoint</Application>
  <PresentationFormat>On-screen Show (4:3)</PresentationFormat>
  <Paragraphs>468</Paragraphs>
  <Slides>65</Slides>
  <Notes>11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Executive</vt:lpstr>
      <vt:lpstr>Civil War</vt:lpstr>
      <vt:lpstr>Inauguration Day</vt:lpstr>
      <vt:lpstr>The Menace of Secession</vt:lpstr>
      <vt:lpstr>South Carolina Assails Fort Sumter</vt:lpstr>
      <vt:lpstr>Response to Sumter</vt:lpstr>
      <vt:lpstr>PowerPoint Presentation</vt:lpstr>
      <vt:lpstr>Brother’s Blood and Border Blood</vt:lpstr>
      <vt:lpstr>Five Civilized Tribes (Oklahoma)</vt:lpstr>
      <vt:lpstr>Seceding States (with dates and order of secession)</vt:lpstr>
      <vt:lpstr>Brother vs. Brother</vt:lpstr>
      <vt:lpstr>Friendly Enemies</vt:lpstr>
      <vt:lpstr>PowerPoint Presentation</vt:lpstr>
      <vt:lpstr>Sectionalism</vt:lpstr>
      <vt:lpstr>Resources: North versus South</vt:lpstr>
      <vt:lpstr>The Balance of Forces</vt:lpstr>
      <vt:lpstr>The North</vt:lpstr>
      <vt:lpstr>Recruiting Immigrants for the Union Army</vt:lpstr>
      <vt:lpstr>Dethroning King Cotton</vt:lpstr>
      <vt:lpstr>The Decisiveness of Diplomacy</vt:lpstr>
      <vt:lpstr>On the Deck of the Alabama</vt:lpstr>
      <vt:lpstr>Foreign Flare-Ups</vt:lpstr>
      <vt:lpstr>President Davis vs. President Lincoln</vt:lpstr>
      <vt:lpstr>Limitations on Wartime Liberties</vt:lpstr>
      <vt:lpstr>Volunteers and Draftees: North and South</vt:lpstr>
      <vt:lpstr>The Economic Stresses of War</vt:lpstr>
      <vt:lpstr>The South</vt:lpstr>
      <vt:lpstr>The North’s Economic Boom</vt:lpstr>
      <vt:lpstr>Women’s Gains </vt:lpstr>
      <vt:lpstr>A Crushed Cotton Kingdom</vt:lpstr>
      <vt:lpstr>The War</vt:lpstr>
      <vt:lpstr>The Army of the Potomac Marching up Pennsylvania Avenue, Washington, D.C., 1861</vt:lpstr>
      <vt:lpstr>Bull Run Ends the “Ninety-Day War”</vt:lpstr>
      <vt:lpstr>“Tardy George” McClellan and the Peninsula Campaign</vt:lpstr>
      <vt:lpstr>PowerPoint Presentation</vt:lpstr>
      <vt:lpstr>Strategy</vt:lpstr>
      <vt:lpstr>“Anaconda Plan”</vt:lpstr>
      <vt:lpstr>PowerPoint Presentation</vt:lpstr>
      <vt:lpstr>The War at Sea</vt:lpstr>
      <vt:lpstr>PowerPoint Presentation</vt:lpstr>
      <vt:lpstr>The Pivotal Point: Antietam</vt:lpstr>
      <vt:lpstr>Emancipation Proclamation</vt:lpstr>
      <vt:lpstr>Emancipation Proclamation</vt:lpstr>
      <vt:lpstr>Blacks Battle Bondage</vt:lpstr>
      <vt:lpstr>Lee’s Last Lunge at Gettysburg</vt:lpstr>
      <vt:lpstr>Gettysburg Address</vt:lpstr>
      <vt:lpstr>Gettysburg Address</vt:lpstr>
      <vt:lpstr>The War in the West</vt:lpstr>
      <vt:lpstr>Sherman Scorches Georgia</vt:lpstr>
      <vt:lpstr>The War Comes to Georgia</vt:lpstr>
      <vt:lpstr>General Sherman</vt:lpstr>
      <vt:lpstr>The Campaign for Atlanta</vt:lpstr>
      <vt:lpstr>The Campaign for Atlanta</vt:lpstr>
      <vt:lpstr>Battle of Atlanta</vt:lpstr>
      <vt:lpstr>The Campaign for Atlanta</vt:lpstr>
      <vt:lpstr>Soldiers on boxcars at Railroad Depot</vt:lpstr>
      <vt:lpstr>Ruins of Train Depot</vt:lpstr>
      <vt:lpstr>A Shell Damaged Home</vt:lpstr>
      <vt:lpstr>PowerPoint Presentation</vt:lpstr>
      <vt:lpstr>Sherman’s “March to the Sea”</vt:lpstr>
      <vt:lpstr>Election of 1864</vt:lpstr>
      <vt:lpstr>Lincoln’s Second Inaugural Address</vt:lpstr>
      <vt:lpstr>PowerPoint Presentation</vt:lpstr>
      <vt:lpstr>Grant Outlasts Lee</vt:lpstr>
      <vt:lpstr>Martyrdom of Lincoln</vt:lpstr>
      <vt:lpstr>Aftermath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dc:title>
  <dc:creator>Gail Harris</dc:creator>
  <cp:lastModifiedBy>Gail Harris</cp:lastModifiedBy>
  <cp:revision>26</cp:revision>
  <dcterms:created xsi:type="dcterms:W3CDTF">2015-10-22T13:22:37Z</dcterms:created>
  <dcterms:modified xsi:type="dcterms:W3CDTF">2015-11-19T20:13:19Z</dcterms:modified>
</cp:coreProperties>
</file>