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F9"/>
    <a:srgbClr val="FB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561" autoAdjust="0"/>
  </p:normalViewPr>
  <p:slideViewPr>
    <p:cSldViewPr snapToGrid="0" snapToObjects="1">
      <p:cViewPr varScale="1">
        <p:scale>
          <a:sx n="104" d="100"/>
          <a:sy n="104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9FCADC89-2A02-9F4C-9CB8-B2B3D9FA5D9C}" type="datetimeFigureOut">
              <a:rPr lang="en-US" smtClean="0"/>
              <a:t>4/11/16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FA04F897-754B-D347-B126-B6BECC5713C6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1970s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Embargo and Energy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 continues to back Israel</a:t>
            </a:r>
          </a:p>
          <a:p>
            <a:pPr lvl="1"/>
            <a:r>
              <a:rPr lang="en-US" sz="2400" dirty="0" smtClean="0"/>
              <a:t>Arab nations impose oil embargo</a:t>
            </a:r>
          </a:p>
          <a:p>
            <a:pPr lvl="1"/>
            <a:r>
              <a:rPr lang="en-US" sz="2400" dirty="0" smtClean="0"/>
              <a:t>Creates fuel </a:t>
            </a:r>
            <a:r>
              <a:rPr lang="en-US" sz="2400" dirty="0" smtClean="0"/>
              <a:t>crisis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CCFFCC"/>
                </a:solidFill>
              </a:rPr>
              <a:t>National speed limit of 55 imposed</a:t>
            </a:r>
          </a:p>
          <a:p>
            <a:r>
              <a:rPr lang="en-US" sz="2800" dirty="0" smtClean="0">
                <a:solidFill>
                  <a:srgbClr val="CCFFCC"/>
                </a:solidFill>
              </a:rPr>
              <a:t>1974 – Alaskan pipeline approved</a:t>
            </a:r>
          </a:p>
          <a:p>
            <a:r>
              <a:rPr lang="en-US" sz="2800" dirty="0" smtClean="0"/>
              <a:t>End of cheap </a:t>
            </a:r>
            <a:r>
              <a:rPr lang="en-US" sz="2800" dirty="0" smtClean="0"/>
              <a:t>energy</a:t>
            </a:r>
          </a:p>
          <a:p>
            <a:endParaRPr lang="en-US" sz="2800" dirty="0" smtClean="0"/>
          </a:p>
          <a:p>
            <a:r>
              <a:rPr lang="en-US" sz="2800" dirty="0" smtClean="0"/>
              <a:t>OPEC lifts embargo in 1974</a:t>
            </a:r>
          </a:p>
          <a:p>
            <a:pPr lvl="1"/>
            <a:r>
              <a:rPr lang="en-US" sz="2400" dirty="0" smtClean="0"/>
              <a:t>Oil prices quadruple by end of 70s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91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June 17, 1972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Five men working for Republican Committee for Re-election of the President caught planting bugs </a:t>
            </a:r>
            <a:r>
              <a:rPr lang="en-US" dirty="0" smtClean="0">
                <a:solidFill>
                  <a:srgbClr val="CCFFCC"/>
                </a:solidFill>
              </a:rPr>
              <a:t>in Watergate Building</a:t>
            </a:r>
          </a:p>
          <a:p>
            <a:pPr lvl="1"/>
            <a:r>
              <a:rPr lang="en-US" dirty="0" smtClean="0"/>
              <a:t>Scandal erupts, many resign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FBI </a:t>
            </a:r>
            <a:r>
              <a:rPr lang="en-US" dirty="0" smtClean="0">
                <a:solidFill>
                  <a:srgbClr val="CCFFCC"/>
                </a:solidFill>
              </a:rPr>
              <a:t>and CIA involved in </a:t>
            </a:r>
            <a:r>
              <a:rPr lang="en-US" dirty="0" err="1" smtClean="0">
                <a:solidFill>
                  <a:srgbClr val="CCFFCC"/>
                </a:solidFill>
              </a:rPr>
              <a:t>coverup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r>
              <a:rPr lang="en-US" dirty="0" smtClean="0"/>
              <a:t>Lengthy hearings headed by Senator Sam Erving</a:t>
            </a:r>
          </a:p>
          <a:p>
            <a:pPr lvl="2"/>
            <a:r>
              <a:rPr lang="en-US" dirty="0" smtClean="0"/>
              <a:t>John Dean III testifies corruption, illegal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2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Nixon’s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Tapes discovered  with </a:t>
            </a:r>
            <a:r>
              <a:rPr lang="en-US" dirty="0" smtClean="0"/>
              <a:t>recorded </a:t>
            </a:r>
            <a:r>
              <a:rPr lang="en-US" dirty="0" smtClean="0"/>
              <a:t>conversations between Nixon and </a:t>
            </a:r>
            <a:r>
              <a:rPr lang="en-US" dirty="0" smtClean="0"/>
              <a:t>others</a:t>
            </a:r>
          </a:p>
          <a:p>
            <a:endParaRPr lang="en-US" dirty="0" smtClean="0"/>
          </a:p>
          <a:p>
            <a:r>
              <a:rPr lang="en-US" dirty="0" smtClean="0"/>
              <a:t>Nixon explicitly denies participation in scandal</a:t>
            </a:r>
          </a:p>
          <a:p>
            <a:pPr lvl="1"/>
            <a:r>
              <a:rPr lang="en-US" dirty="0" smtClean="0"/>
              <a:t>Refuses to turn over </a:t>
            </a:r>
            <a:r>
              <a:rPr lang="en-US" dirty="0" smtClean="0"/>
              <a:t>tapes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VP Spiro Agnew forced to resign due to tax </a:t>
            </a:r>
            <a:r>
              <a:rPr lang="en-US" dirty="0" smtClean="0">
                <a:solidFill>
                  <a:srgbClr val="CCFFCC"/>
                </a:solidFill>
              </a:rPr>
              <a:t>evasion</a:t>
            </a:r>
          </a:p>
          <a:p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>
                <a:solidFill>
                  <a:srgbClr val="CCFFCC"/>
                </a:solidFill>
              </a:rPr>
              <a:t>Nixon appoints Gerald Ford as new </a:t>
            </a:r>
            <a:r>
              <a:rPr lang="en-US" dirty="0" smtClean="0">
                <a:solidFill>
                  <a:srgbClr val="CCFFCC"/>
                </a:solidFill>
              </a:rPr>
              <a:t>VP</a:t>
            </a:r>
          </a:p>
          <a:p>
            <a:endParaRPr lang="en-US" dirty="0" smtClean="0"/>
          </a:p>
          <a:p>
            <a:r>
              <a:rPr lang="en-US" dirty="0" smtClean="0"/>
              <a:t>Archibald Cox, special prosecutor, fired</a:t>
            </a:r>
          </a:p>
          <a:p>
            <a:pPr lvl="1"/>
            <a:r>
              <a:rPr lang="en-US" dirty="0" smtClean="0"/>
              <a:t>Attorney general, and deputy general resign in protest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4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Nixon’s downfall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576"/>
            <a:ext cx="8229600" cy="4819587"/>
          </a:xfrm>
        </p:spPr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July 24, 1974 – Supreme Court orders Nixon to turn all tapes over to Congress</a:t>
            </a:r>
          </a:p>
          <a:p>
            <a:pPr lvl="1"/>
            <a:r>
              <a:rPr lang="en-US" dirty="0" smtClean="0"/>
              <a:t>House approves first article of impeachment for obstruction of </a:t>
            </a:r>
            <a:r>
              <a:rPr lang="en-US" dirty="0" smtClean="0"/>
              <a:t>justice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August 5, 1974 – Nixon releases final three “missing” tapes.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Proves Nixon involved in Watergate cover-</a:t>
            </a:r>
            <a:r>
              <a:rPr lang="en-US" dirty="0" smtClean="0">
                <a:solidFill>
                  <a:srgbClr val="CCFFCC"/>
                </a:solidFill>
              </a:rPr>
              <a:t>up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August 8 – Nixon resigns the Presidency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97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Unelected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Ford never appeared on ballot as VP</a:t>
            </a:r>
          </a:p>
          <a:p>
            <a:r>
              <a:rPr lang="en-US" dirty="0" smtClean="0">
                <a:solidFill>
                  <a:srgbClr val="CCFFCC"/>
                </a:solidFill>
              </a:rPr>
              <a:t>Low popularity</a:t>
            </a:r>
          </a:p>
          <a:p>
            <a:pPr lvl="1"/>
            <a:r>
              <a:rPr lang="en-US" dirty="0" smtClean="0"/>
              <a:t>“dumb jock”</a:t>
            </a:r>
          </a:p>
          <a:p>
            <a:pPr lvl="1"/>
            <a:r>
              <a:rPr lang="en-US" dirty="0" smtClean="0"/>
              <a:t>Full pardon for Nixon</a:t>
            </a:r>
          </a:p>
          <a:p>
            <a:pPr lvl="1"/>
            <a:r>
              <a:rPr lang="en-US" dirty="0" smtClean="0"/>
              <a:t>Amnesty for draft </a:t>
            </a:r>
            <a:r>
              <a:rPr lang="en-US" dirty="0" smtClean="0"/>
              <a:t>dodgers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July 1975 – Helsinki </a:t>
            </a:r>
            <a:r>
              <a:rPr lang="en-US" dirty="0" smtClean="0"/>
              <a:t>accords </a:t>
            </a:r>
            <a:r>
              <a:rPr lang="en-US" dirty="0" smtClean="0"/>
              <a:t>signed</a:t>
            </a:r>
          </a:p>
          <a:p>
            <a:pPr lvl="1"/>
            <a:r>
              <a:rPr lang="en-US" dirty="0" smtClean="0"/>
              <a:t>Recognizes Soviet boundaries, guarantees human rights, further eases tension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Defeat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Vietnam falls to North in 1975</a:t>
            </a:r>
          </a:p>
          <a:p>
            <a:pPr lvl="1"/>
            <a:r>
              <a:rPr lang="en-US" dirty="0" smtClean="0"/>
              <a:t>American troops evacuated</a:t>
            </a:r>
          </a:p>
          <a:p>
            <a:pPr lvl="1"/>
            <a:r>
              <a:rPr lang="en-US" dirty="0" smtClean="0"/>
              <a:t>April 29, 1975 – last troops leave Saigon</a:t>
            </a:r>
          </a:p>
          <a:p>
            <a:r>
              <a:rPr lang="en-US" dirty="0" smtClean="0"/>
              <a:t>Major loss for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03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Victories and Defeats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8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Title IX – prohibits sexual discrimination in any federally funded educational program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Rise of women’s </a:t>
            </a:r>
            <a:r>
              <a:rPr lang="en-US" dirty="0" smtClean="0">
                <a:solidFill>
                  <a:srgbClr val="CCFFCC"/>
                </a:solidFill>
              </a:rPr>
              <a:t>sports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Supreme Court gets involved</a:t>
            </a:r>
          </a:p>
          <a:p>
            <a:pPr lvl="1"/>
            <a:r>
              <a:rPr lang="en-US" dirty="0" smtClean="0"/>
              <a:t>Challenge sexual discrimination in legislation and employment</a:t>
            </a:r>
          </a:p>
          <a:p>
            <a:pPr lvl="1"/>
            <a:r>
              <a:rPr lang="en-US" dirty="0" smtClean="0"/>
              <a:t>Roe v. Wade legalizes abortion under right to </a:t>
            </a:r>
            <a:r>
              <a:rPr lang="en-US" dirty="0" smtClean="0"/>
              <a:t>privacy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Equal Rights Amendment</a:t>
            </a:r>
          </a:p>
          <a:p>
            <a:pPr lvl="1"/>
            <a:r>
              <a:rPr lang="en-US" dirty="0" smtClean="0"/>
              <a:t>Would guarantee equal rights in Constitution</a:t>
            </a:r>
          </a:p>
          <a:p>
            <a:pPr lvl="1"/>
            <a:r>
              <a:rPr lang="en-US" dirty="0" smtClean="0"/>
              <a:t>Phyllis </a:t>
            </a:r>
            <a:r>
              <a:rPr lang="en-US" dirty="0" err="1" smtClean="0"/>
              <a:t>Schlafly</a:t>
            </a:r>
            <a:r>
              <a:rPr lang="en-US" dirty="0" smtClean="0"/>
              <a:t> leads opposition to ERA</a:t>
            </a:r>
          </a:p>
          <a:p>
            <a:pPr lvl="2"/>
            <a:r>
              <a:rPr lang="en-US" dirty="0" smtClean="0"/>
              <a:t>Advocates are “bitter women seeking a constitutional cure for their problems”</a:t>
            </a:r>
          </a:p>
          <a:p>
            <a:pPr lvl="2"/>
            <a:r>
              <a:rPr lang="en-US" dirty="0" smtClean="0"/>
              <a:t>ERA would deprive women’s right to be a wife</a:t>
            </a:r>
          </a:p>
          <a:p>
            <a:pPr lvl="2"/>
            <a:r>
              <a:rPr lang="en-US" dirty="0" smtClean="0"/>
              <a:t>ERA would require women to serve in combat</a:t>
            </a:r>
          </a:p>
          <a:p>
            <a:pPr lvl="2"/>
            <a:r>
              <a:rPr lang="en-US" dirty="0" smtClean="0"/>
              <a:t>ERA would legalize homosexual marriage</a:t>
            </a:r>
          </a:p>
          <a:p>
            <a:pPr lvl="1"/>
            <a:r>
              <a:rPr lang="en-US" dirty="0" smtClean="0"/>
              <a:t>38 states adopt amendment, but 41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4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1974 – Milliken v. Bradley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Desegregation plans could not require students to move across school-district lines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Increases “white flight” to </a:t>
            </a:r>
            <a:r>
              <a:rPr lang="en-US" dirty="0" smtClean="0">
                <a:solidFill>
                  <a:srgbClr val="CCFFCC"/>
                </a:solidFill>
              </a:rPr>
              <a:t>suburbs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Affirmative Action – minorities given preferential treatment in employment and school admittance</a:t>
            </a:r>
          </a:p>
          <a:p>
            <a:pPr lvl="1"/>
            <a:r>
              <a:rPr lang="en-US" dirty="0" smtClean="0"/>
              <a:t>Seen as “reverse discrimination” by opponents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1978 – Bakke v. Board of Regents 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Admission preferences based on race not allowed, but race could be factored into admission policy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06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Bicentennial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8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1976 – Jimmy Carter, governor of Georgia, nominated by Democrats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Gerald Ford runs for reelection 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promises to never lie to American people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Touted as Washington </a:t>
            </a:r>
            <a:r>
              <a:rPr lang="en-US" dirty="0" smtClean="0">
                <a:solidFill>
                  <a:srgbClr val="CCFFCC"/>
                </a:solidFill>
              </a:rPr>
              <a:t>outsider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wins </a:t>
            </a:r>
            <a:r>
              <a:rPr lang="en-US" dirty="0" smtClean="0"/>
              <a:t>297 – </a:t>
            </a:r>
            <a:r>
              <a:rPr lang="en-US" dirty="0" smtClean="0"/>
              <a:t>240</a:t>
            </a:r>
          </a:p>
          <a:p>
            <a:endParaRPr lang="en-US" dirty="0" smtClean="0"/>
          </a:p>
          <a:p>
            <a:r>
              <a:rPr lang="en-US" dirty="0" smtClean="0"/>
              <a:t>1978 – Carter gets $18 billion tax cut, but economy continues to </a:t>
            </a:r>
            <a:r>
              <a:rPr lang="en-US" dirty="0" smtClean="0"/>
              <a:t>contract</a:t>
            </a:r>
          </a:p>
          <a:p>
            <a:endParaRPr lang="en-US" dirty="0" smtClean="0"/>
          </a:p>
          <a:p>
            <a:r>
              <a:rPr lang="en-US" dirty="0" smtClean="0"/>
              <a:t>Struggles with popularity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58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Humanitarian Diplomacy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8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Carter champions human rights</a:t>
            </a:r>
          </a:p>
          <a:p>
            <a:pPr lvl="1"/>
            <a:r>
              <a:rPr lang="en-US" dirty="0" smtClean="0"/>
              <a:t>Urges increased rights for blacks in South Africa, and </a:t>
            </a:r>
            <a:r>
              <a:rPr lang="en-US" dirty="0" smtClean="0"/>
              <a:t>Rhodesia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Sept. 17, 1978 – Anwar </a:t>
            </a:r>
            <a:r>
              <a:rPr lang="en-US" dirty="0" err="1" smtClean="0"/>
              <a:t>Sedat</a:t>
            </a:r>
            <a:r>
              <a:rPr lang="en-US" dirty="0" smtClean="0"/>
              <a:t> of Egypt and </a:t>
            </a:r>
            <a:r>
              <a:rPr lang="en-US" dirty="0" err="1" smtClean="0"/>
              <a:t>Menachem</a:t>
            </a:r>
            <a:r>
              <a:rPr lang="en-US" dirty="0" smtClean="0"/>
              <a:t> Begin of Israel sign </a:t>
            </a:r>
            <a:r>
              <a:rPr lang="en-US" dirty="0" smtClean="0">
                <a:solidFill>
                  <a:srgbClr val="CCFFCC"/>
                </a:solidFill>
              </a:rPr>
              <a:t>Camp David Accords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Israel withdrew from territory gained in 1967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Egypt recognized Israel’s </a:t>
            </a:r>
            <a:r>
              <a:rPr lang="en-US" dirty="0" smtClean="0">
                <a:solidFill>
                  <a:srgbClr val="CCFFCC"/>
                </a:solidFill>
              </a:rPr>
              <a:t>territory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Communist revolutions in </a:t>
            </a:r>
            <a:r>
              <a:rPr lang="en-US" dirty="0" smtClean="0"/>
              <a:t>Africa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pledges to return Panama Canal by </a:t>
            </a:r>
            <a:r>
              <a:rPr lang="en-US" dirty="0" smtClean="0">
                <a:solidFill>
                  <a:srgbClr val="CCFFCC"/>
                </a:solidFill>
              </a:rPr>
              <a:t>2000 (Dec. 31, 1999)</a:t>
            </a:r>
          </a:p>
          <a:p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>
                <a:solidFill>
                  <a:srgbClr val="CCFFCC"/>
                </a:solidFill>
              </a:rPr>
              <a:t>Resumes full diplomatic relations with China in 1979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7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Economic growth slows</a:t>
            </a:r>
          </a:p>
          <a:p>
            <a:pPr lvl="1"/>
            <a:r>
              <a:rPr lang="en-US" dirty="0" smtClean="0"/>
              <a:t>No year in 1970s has growth rate of 50s or 60s</a:t>
            </a:r>
          </a:p>
          <a:p>
            <a:pPr lvl="1"/>
            <a:r>
              <a:rPr lang="en-US" dirty="0" smtClean="0"/>
              <a:t>Women and teens enter work force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Increasing regulations on business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Increasing </a:t>
            </a:r>
            <a:r>
              <a:rPr lang="en-US" dirty="0" smtClean="0">
                <a:solidFill>
                  <a:srgbClr val="CCFFCC"/>
                </a:solidFill>
              </a:rPr>
              <a:t>inflation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 Treasury depleted by Johnson’s </a:t>
            </a:r>
            <a:r>
              <a:rPr lang="en-US" dirty="0" smtClean="0"/>
              <a:t>spending</a:t>
            </a:r>
          </a:p>
          <a:p>
            <a:endParaRPr lang="en-US" dirty="0" smtClean="0"/>
          </a:p>
          <a:p>
            <a:r>
              <a:rPr lang="en-US" dirty="0" smtClean="0"/>
              <a:t>International competition</a:t>
            </a:r>
          </a:p>
          <a:p>
            <a:pPr lvl="1"/>
            <a:r>
              <a:rPr lang="en-US" dirty="0" smtClean="0"/>
              <a:t>Japan – electronics, automobiles</a:t>
            </a:r>
          </a:p>
          <a:p>
            <a:pPr lvl="1"/>
            <a:r>
              <a:rPr lang="en-US" dirty="0" smtClean="0"/>
              <a:t>Germany – steel, </a:t>
            </a:r>
            <a:r>
              <a:rPr lang="en-US" dirty="0" smtClean="0"/>
              <a:t>automobiles</a:t>
            </a:r>
          </a:p>
          <a:p>
            <a:pPr lvl="1"/>
            <a:r>
              <a:rPr lang="en-US" dirty="0" smtClean="0"/>
              <a:t>Leads to </a:t>
            </a:r>
            <a:r>
              <a:rPr lang="en-US" dirty="0" smtClean="0">
                <a:solidFill>
                  <a:srgbClr val="FBB1FF"/>
                </a:solidFill>
              </a:rPr>
              <a:t>outsourcing</a:t>
            </a:r>
            <a:endParaRPr lang="en-US" dirty="0">
              <a:solidFill>
                <a:srgbClr val="FBB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66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and Energy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Inflation at 13% by </a:t>
            </a:r>
            <a:r>
              <a:rPr lang="en-US" dirty="0" smtClean="0">
                <a:solidFill>
                  <a:srgbClr val="FFFFFF"/>
                </a:solidFill>
              </a:rPr>
              <a:t>1979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says problems stem from dependence on foreign oil</a:t>
            </a:r>
          </a:p>
          <a:p>
            <a:pPr lvl="1"/>
            <a:r>
              <a:rPr lang="en-US" dirty="0" smtClean="0"/>
              <a:t>Calls for legislation to improve energy </a:t>
            </a:r>
            <a:r>
              <a:rPr lang="en-US" dirty="0" smtClean="0"/>
              <a:t>conservation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Energy problems </a:t>
            </a:r>
            <a:r>
              <a:rPr lang="en-US" dirty="0" smtClean="0"/>
              <a:t>escalate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1979 – </a:t>
            </a:r>
            <a:r>
              <a:rPr lang="en-US" dirty="0" err="1" smtClean="0">
                <a:solidFill>
                  <a:srgbClr val="CCFFCC"/>
                </a:solidFill>
              </a:rPr>
              <a:t>Sha</a:t>
            </a:r>
            <a:r>
              <a:rPr lang="en-US" dirty="0" smtClean="0">
                <a:solidFill>
                  <a:srgbClr val="CCFFCC"/>
                </a:solidFill>
              </a:rPr>
              <a:t> </a:t>
            </a:r>
            <a:r>
              <a:rPr lang="en-US" dirty="0" err="1" smtClean="0">
                <a:solidFill>
                  <a:srgbClr val="CCFFCC"/>
                </a:solidFill>
              </a:rPr>
              <a:t>Pahlevi</a:t>
            </a:r>
            <a:r>
              <a:rPr lang="en-US" dirty="0" smtClean="0">
                <a:solidFill>
                  <a:srgbClr val="CCFFCC"/>
                </a:solidFill>
              </a:rPr>
              <a:t> overthrown by Ayatollah Khomeini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Iranian fundamentalists against U.S. stop exporting oil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OPEC raises </a:t>
            </a:r>
            <a:r>
              <a:rPr lang="en-US" dirty="0" smtClean="0">
                <a:solidFill>
                  <a:srgbClr val="CCFFCC"/>
                </a:solidFill>
              </a:rPr>
              <a:t>prices</a:t>
            </a:r>
          </a:p>
          <a:p>
            <a:pPr lvl="2"/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>
                <a:solidFill>
                  <a:srgbClr val="CCFFCC"/>
                </a:solidFill>
              </a:rPr>
              <a:t>July 1979 – Carter meets with advisors at Camp David</a:t>
            </a:r>
          </a:p>
          <a:p>
            <a:pPr lvl="1"/>
            <a:r>
              <a:rPr lang="en-US" dirty="0" smtClean="0">
                <a:solidFill>
                  <a:srgbClr val="FFCFF9"/>
                </a:solidFill>
              </a:rPr>
              <a:t>“If it’s cold, turn down the thermostat and put on a sweater.”</a:t>
            </a:r>
          </a:p>
        </p:txBody>
      </p:sp>
    </p:spTree>
    <p:extLst>
      <p:ext uri="{BB962C8B-B14F-4D97-AF65-F5344CB8AC3E}">
        <p14:creationId xmlns:p14="http://schemas.microsoft.com/office/powerpoint/2010/main" val="274404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Affairs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6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Carter signs SALT II with Brezhnev</a:t>
            </a:r>
          </a:p>
          <a:p>
            <a:pPr lvl="1"/>
            <a:r>
              <a:rPr lang="en-US" dirty="0" smtClean="0"/>
              <a:t>Senate won’t </a:t>
            </a:r>
            <a:r>
              <a:rPr lang="en-US" dirty="0" smtClean="0"/>
              <a:t>ratify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Nov. 4, 1979 – Muslim militants in Iran storm US embassy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Staff taken hostage</a:t>
            </a:r>
          </a:p>
          <a:p>
            <a:pPr lvl="1"/>
            <a:r>
              <a:rPr lang="en-US" dirty="0" smtClean="0"/>
              <a:t>Demand return of </a:t>
            </a:r>
            <a:r>
              <a:rPr lang="en-US" dirty="0" smtClean="0"/>
              <a:t>Shah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Dec. 27, 1979 – Soviets invade Afghanistan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Threatens oil </a:t>
            </a:r>
            <a:r>
              <a:rPr lang="en-US" dirty="0" smtClean="0">
                <a:solidFill>
                  <a:srgbClr val="CCFFCC"/>
                </a:solidFill>
              </a:rPr>
              <a:t>supplies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embargos Russia and boycotted Olympic games in Moscow</a:t>
            </a:r>
          </a:p>
          <a:p>
            <a:pPr lvl="1"/>
            <a:r>
              <a:rPr lang="en-US" dirty="0" smtClean="0"/>
              <a:t>Proposes rapid deployment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2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Iranian Hostages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0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Americans held in captivity</a:t>
            </a:r>
          </a:p>
          <a:p>
            <a:pPr lvl="1"/>
            <a:r>
              <a:rPr lang="en-US" dirty="0" smtClean="0"/>
              <a:t>TV news shows Iranians burning </a:t>
            </a:r>
            <a:r>
              <a:rPr lang="en-US" dirty="0" smtClean="0"/>
              <a:t>flags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Carter tries sanctions</a:t>
            </a:r>
          </a:p>
          <a:p>
            <a:pPr lvl="1"/>
            <a:r>
              <a:rPr lang="en-US" dirty="0" smtClean="0"/>
              <a:t>Fails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Commando rescue mission planned</a:t>
            </a:r>
          </a:p>
          <a:p>
            <a:pPr lvl="1"/>
            <a:r>
              <a:rPr lang="en-US" dirty="0" smtClean="0"/>
              <a:t>Helicopters collide in dust storm</a:t>
            </a:r>
          </a:p>
          <a:p>
            <a:pPr lvl="1"/>
            <a:r>
              <a:rPr lang="en-US" dirty="0" smtClean="0"/>
              <a:t>8 soldiers killed</a:t>
            </a:r>
          </a:p>
          <a:p>
            <a:pPr lvl="1"/>
            <a:r>
              <a:rPr lang="en-US" dirty="0" smtClean="0"/>
              <a:t>Mission </a:t>
            </a:r>
            <a:r>
              <a:rPr lang="en-US" dirty="0" smtClean="0"/>
              <a:t>fails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Carter unable to solve Iran hostage crisis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Finally released on Jan. 20, 1981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1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Vietnamization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Urges Americans to cooperate with one another</a:t>
            </a:r>
          </a:p>
          <a:p>
            <a:pPr lvl="1"/>
            <a:r>
              <a:rPr lang="en-US" dirty="0" smtClean="0"/>
              <a:t>Plans made to pull 540000 troops out of Vietnam</a:t>
            </a:r>
          </a:p>
          <a:p>
            <a:pPr lvl="2"/>
            <a:r>
              <a:rPr lang="en-US" dirty="0" smtClean="0"/>
              <a:t>War turned over to Vietnamese</a:t>
            </a:r>
          </a:p>
          <a:p>
            <a:pPr lvl="2"/>
            <a:r>
              <a:rPr lang="en-US" dirty="0" smtClean="0"/>
              <a:t>U.S. would supply arms and money, not troops</a:t>
            </a:r>
          </a:p>
          <a:p>
            <a:r>
              <a:rPr lang="en-US" dirty="0" smtClean="0"/>
              <a:t>Cambodia</a:t>
            </a:r>
          </a:p>
          <a:p>
            <a:pPr lvl="1"/>
            <a:r>
              <a:rPr lang="en-US" dirty="0" smtClean="0"/>
              <a:t>US invades April 29, 1970</a:t>
            </a:r>
          </a:p>
          <a:p>
            <a:pPr lvl="2"/>
            <a:r>
              <a:rPr lang="en-US" dirty="0" smtClean="0"/>
              <a:t>Cut Ho Chi Minh Trail</a:t>
            </a:r>
          </a:p>
          <a:p>
            <a:pPr lvl="2"/>
            <a:r>
              <a:rPr lang="en-US" dirty="0" smtClean="0"/>
              <a:t>Riots at Kent State University</a:t>
            </a:r>
          </a:p>
          <a:p>
            <a:pPr lvl="3"/>
            <a:r>
              <a:rPr lang="en-US" dirty="0" smtClean="0"/>
              <a:t>4 students killed by National Guard</a:t>
            </a:r>
          </a:p>
          <a:p>
            <a:pPr lvl="2"/>
            <a:r>
              <a:rPr lang="en-US" dirty="0" smtClean="0"/>
              <a:t>Splits “hawks” and “doves” in Congress</a:t>
            </a:r>
          </a:p>
          <a:p>
            <a:pPr lvl="1"/>
            <a:r>
              <a:rPr lang="en-US" dirty="0" smtClean="0"/>
              <a:t>Senate repeals Tonkin Gulf Resolution</a:t>
            </a:r>
          </a:p>
          <a:p>
            <a:pPr lvl="1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 passes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Pentagon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June 1971</a:t>
            </a:r>
          </a:p>
          <a:p>
            <a:pPr lvl="1"/>
            <a:r>
              <a:rPr lang="en-US" dirty="0" smtClean="0"/>
              <a:t>Leaked by Daniel Ellsberg, published in New York Times</a:t>
            </a:r>
          </a:p>
          <a:p>
            <a:pPr lvl="1"/>
            <a:r>
              <a:rPr lang="en-US" dirty="0" smtClean="0"/>
              <a:t>Expose deceit used by Kennedy and Johnson regarding Vietnam</a:t>
            </a:r>
          </a:p>
          <a:p>
            <a:pPr lvl="2"/>
            <a:r>
              <a:rPr lang="en-US" dirty="0" smtClean="0"/>
              <a:t>War’s main goal to contain China</a:t>
            </a:r>
          </a:p>
          <a:p>
            <a:pPr lvl="2"/>
            <a:r>
              <a:rPr lang="en-US" dirty="0" smtClean="0"/>
              <a:t>South Vietnam created by U.S.</a:t>
            </a:r>
          </a:p>
          <a:p>
            <a:pPr lvl="2"/>
            <a:r>
              <a:rPr lang="en-US" dirty="0" smtClean="0"/>
              <a:t>Involved in assassination of Diem</a:t>
            </a:r>
          </a:p>
          <a:p>
            <a:pPr lvl="2"/>
            <a:r>
              <a:rPr lang="en-US" dirty="0" smtClean="0"/>
              <a:t>Main reason for continuing war to avoid defeat</a:t>
            </a:r>
          </a:p>
          <a:p>
            <a:pPr lvl="1"/>
            <a:r>
              <a:rPr lang="en-US" dirty="0" smtClean="0"/>
              <a:t>“credibility gap” between government and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China and Soviet’s in disagreement over </a:t>
            </a:r>
            <a:r>
              <a:rPr lang="en-US" dirty="0" smtClean="0"/>
              <a:t>Marxism</a:t>
            </a:r>
          </a:p>
          <a:p>
            <a:endParaRPr lang="en-US" dirty="0" smtClean="0"/>
          </a:p>
          <a:p>
            <a:r>
              <a:rPr lang="en-US" dirty="0" smtClean="0"/>
              <a:t>National Security Adviser Henry Kissinger sent to China by Nixon</a:t>
            </a:r>
          </a:p>
          <a:p>
            <a:pPr lvl="1"/>
            <a:r>
              <a:rPr lang="en-US" dirty="0" smtClean="0"/>
              <a:t>Better relations established with </a:t>
            </a:r>
            <a:r>
              <a:rPr lang="en-US" dirty="0" smtClean="0"/>
              <a:t>Beijing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Nixon travels to Moscow in May 1972</a:t>
            </a:r>
          </a:p>
          <a:p>
            <a:pPr lvl="1"/>
            <a:r>
              <a:rPr lang="en-US" dirty="0" smtClean="0"/>
              <a:t>Soviets would buy $750 million of wheat, corn, </a:t>
            </a:r>
            <a:r>
              <a:rPr lang="en-US" dirty="0" smtClean="0"/>
              <a:t>grains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ABM Treaty signed</a:t>
            </a:r>
          </a:p>
          <a:p>
            <a:r>
              <a:rPr lang="en-US" dirty="0" smtClean="0"/>
              <a:t>SALT talks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Tensions greatly relaxed during Nixon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1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Warren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522"/>
            <a:ext cx="8229600" cy="488064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CFFCC"/>
                </a:solidFill>
              </a:rPr>
              <a:t>Earl Warren leads Court in charge to protect civil </a:t>
            </a:r>
            <a:r>
              <a:rPr lang="en-US" sz="2400" dirty="0" smtClean="0">
                <a:solidFill>
                  <a:srgbClr val="CCFFCC"/>
                </a:solidFill>
              </a:rPr>
              <a:t>rights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CCFFCC"/>
                </a:solidFill>
              </a:rPr>
              <a:t>Griswald</a:t>
            </a:r>
            <a:r>
              <a:rPr lang="en-US" sz="2400" dirty="0" smtClean="0">
                <a:solidFill>
                  <a:srgbClr val="CCFFCC"/>
                </a:solidFill>
              </a:rPr>
              <a:t> v. Connecticut </a:t>
            </a:r>
            <a:r>
              <a:rPr lang="en-US" sz="2400" dirty="0" smtClean="0"/>
              <a:t>– strikes down law banning contraceptives, creates right to </a:t>
            </a:r>
            <a:r>
              <a:rPr lang="en-US" sz="2400" dirty="0" smtClean="0"/>
              <a:t>privacy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Gideon v. Wainwright </a:t>
            </a:r>
            <a:r>
              <a:rPr lang="en-US" sz="2400" dirty="0" smtClean="0"/>
              <a:t>– legal counsel </a:t>
            </a:r>
            <a:r>
              <a:rPr lang="en-US" sz="2400" dirty="0" smtClean="0"/>
              <a:t>defendants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Miranda v. Arizona </a:t>
            </a:r>
            <a:r>
              <a:rPr lang="en-US" sz="2400" dirty="0" smtClean="0"/>
              <a:t>– right to remain silent, due </a:t>
            </a:r>
            <a:r>
              <a:rPr lang="en-US" sz="2400" dirty="0" smtClean="0"/>
              <a:t>process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Engel v. Vitale </a:t>
            </a:r>
            <a:r>
              <a:rPr lang="en-US" sz="2400" dirty="0" smtClean="0"/>
              <a:t>– no required prayer in </a:t>
            </a:r>
            <a:r>
              <a:rPr lang="en-US" sz="2400" dirty="0" smtClean="0"/>
              <a:t>school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Reynolds v. Sims </a:t>
            </a:r>
            <a:r>
              <a:rPr lang="en-US" sz="2400" dirty="0" smtClean="0"/>
              <a:t>– state legislatures reapportioned according to </a:t>
            </a:r>
            <a:r>
              <a:rPr lang="en-US" sz="2400" dirty="0" smtClean="0"/>
              <a:t>population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Nixon </a:t>
            </a:r>
            <a:r>
              <a:rPr lang="en-US" sz="2400" dirty="0" smtClean="0">
                <a:solidFill>
                  <a:srgbClr val="CCFFCC"/>
                </a:solidFill>
              </a:rPr>
              <a:t>appoints Warren Burger in </a:t>
            </a:r>
            <a:r>
              <a:rPr lang="en-US" sz="2400" dirty="0" smtClean="0">
                <a:solidFill>
                  <a:srgbClr val="CCFFCC"/>
                </a:solidFill>
              </a:rPr>
              <a:t>1969</a:t>
            </a:r>
            <a:endParaRPr lang="en-US" sz="2400" dirty="0" smtClean="0">
              <a:solidFill>
                <a:srgbClr val="CCFFCC"/>
              </a:solidFill>
            </a:endParaRPr>
          </a:p>
          <a:p>
            <a:pPr lvl="1"/>
            <a:r>
              <a:rPr lang="en-US" sz="1800" dirty="0" smtClean="0">
                <a:solidFill>
                  <a:srgbClr val="CCFFCC"/>
                </a:solidFill>
              </a:rPr>
              <a:t>4 Nixon appointees by </a:t>
            </a:r>
            <a:r>
              <a:rPr lang="en-US" sz="1800" dirty="0" smtClean="0">
                <a:solidFill>
                  <a:srgbClr val="CCFFCC"/>
                </a:solidFill>
              </a:rPr>
              <a:t>1971</a:t>
            </a:r>
            <a:endParaRPr lang="en-US" sz="1800" dirty="0" smtClean="0">
              <a:solidFill>
                <a:srgbClr val="CCFFCC"/>
              </a:solidFill>
            </a:endParaRPr>
          </a:p>
          <a:p>
            <a:pPr lvl="1"/>
            <a:r>
              <a:rPr lang="en-US" sz="1800" dirty="0" smtClean="0">
                <a:solidFill>
                  <a:srgbClr val="CCFFCC"/>
                </a:solidFill>
              </a:rPr>
              <a:t>Roe v. Wade – legalizes abortion</a:t>
            </a:r>
            <a:endParaRPr lang="en-US" sz="18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3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- 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Great Society expanded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Increased money for </a:t>
            </a:r>
            <a:r>
              <a:rPr lang="en-US" dirty="0" err="1" smtClean="0">
                <a:solidFill>
                  <a:srgbClr val="CCFFCC"/>
                </a:solidFill>
              </a:rPr>
              <a:t>medicade</a:t>
            </a:r>
            <a:r>
              <a:rPr lang="en-US" dirty="0" smtClean="0">
                <a:solidFill>
                  <a:srgbClr val="CCFFCC"/>
                </a:solidFill>
              </a:rPr>
              <a:t>/</a:t>
            </a:r>
            <a:r>
              <a:rPr lang="en-US" dirty="0" err="1" smtClean="0">
                <a:solidFill>
                  <a:srgbClr val="CCFFCC"/>
                </a:solidFill>
              </a:rPr>
              <a:t>medicare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Aid to Families with Dependent Children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Supplemental Security Income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Raised Social Security </a:t>
            </a:r>
            <a:r>
              <a:rPr lang="en-US" dirty="0" smtClean="0">
                <a:solidFill>
                  <a:srgbClr val="CCFFCC"/>
                </a:solidFill>
              </a:rPr>
              <a:t>benefits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Philadelphia Plan</a:t>
            </a:r>
          </a:p>
          <a:p>
            <a:pPr lvl="1"/>
            <a:r>
              <a:rPr lang="en-US" dirty="0" smtClean="0"/>
              <a:t>“goals and timetables” established for black employees</a:t>
            </a:r>
          </a:p>
          <a:p>
            <a:pPr lvl="2"/>
            <a:r>
              <a:rPr lang="en-US" dirty="0" smtClean="0"/>
              <a:t>Affirmative action – preferential treatment for minority groups</a:t>
            </a:r>
          </a:p>
          <a:p>
            <a:pPr lvl="2"/>
            <a:r>
              <a:rPr lang="en-US" dirty="0" smtClean="0"/>
              <a:t>Supported by Griggs v. Duke Power Co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EPA and OSHA established</a:t>
            </a:r>
          </a:p>
          <a:p>
            <a:r>
              <a:rPr lang="en-US" dirty="0" smtClean="0"/>
              <a:t>Clean Air Act of 1970</a:t>
            </a:r>
          </a:p>
          <a:p>
            <a:r>
              <a:rPr lang="en-US" dirty="0" smtClean="0"/>
              <a:t>Endangered Species Act of 1973</a:t>
            </a:r>
          </a:p>
          <a:p>
            <a:r>
              <a:rPr lang="en-US" dirty="0" smtClean="0"/>
              <a:t>Wage Freeze to combat inflation</a:t>
            </a:r>
          </a:p>
          <a:p>
            <a:r>
              <a:rPr lang="en-US" dirty="0" smtClean="0">
                <a:solidFill>
                  <a:srgbClr val="CCFFCC"/>
                </a:solidFill>
              </a:rPr>
              <a:t>Currency removed from gold standard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1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Opposed by George McGovern</a:t>
            </a:r>
          </a:p>
          <a:p>
            <a:pPr lvl="1"/>
            <a:r>
              <a:rPr lang="en-US" dirty="0" smtClean="0"/>
              <a:t>Popular with teens and women</a:t>
            </a:r>
          </a:p>
          <a:p>
            <a:pPr lvl="1"/>
            <a:r>
              <a:rPr lang="en-US" dirty="0" smtClean="0"/>
              <a:t>Problems with VP candidate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Nixon wins </a:t>
            </a:r>
            <a:r>
              <a:rPr lang="en-US" dirty="0" smtClean="0">
                <a:solidFill>
                  <a:srgbClr val="CCFFCC"/>
                </a:solidFill>
              </a:rPr>
              <a:t>landslide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North Vietnamese attack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Nixon orders massive bombing campaign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“bomb Vietnam to the peace table”</a:t>
            </a:r>
          </a:p>
          <a:p>
            <a:pPr lvl="1"/>
            <a:r>
              <a:rPr lang="en-US" dirty="0" smtClean="0"/>
              <a:t>Cease-fire signed January 23, 1973</a:t>
            </a:r>
          </a:p>
          <a:p>
            <a:pPr lvl="2"/>
            <a:r>
              <a:rPr lang="en-US" dirty="0" smtClean="0"/>
              <a:t>U.S. withdraws remaining 27,000 troops and gets 560 prisoners of war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9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Cambodia and War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6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US bombing Cambodia since 1969, despite assurances to public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Widens credibility gap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Ended in 1973</a:t>
            </a:r>
          </a:p>
          <a:p>
            <a:pPr lvl="1"/>
            <a:r>
              <a:rPr lang="en-US" dirty="0" smtClean="0"/>
              <a:t>Cambodia taken over by Pol Pot</a:t>
            </a:r>
          </a:p>
          <a:p>
            <a:pPr lvl="2"/>
            <a:r>
              <a:rPr lang="en-US" dirty="0" smtClean="0"/>
              <a:t>Over 2 million killed in </a:t>
            </a:r>
            <a:r>
              <a:rPr lang="en-US" dirty="0" smtClean="0"/>
              <a:t>genocide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War Powers Act – Nov. 1973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President must report commitment of U.S. troops to Congress within 48 hours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60 day limit on activities without approval by </a:t>
            </a:r>
            <a:r>
              <a:rPr lang="en-US" dirty="0" smtClean="0">
                <a:solidFill>
                  <a:srgbClr val="CCFFCC"/>
                </a:solidFill>
              </a:rPr>
              <a:t>Congress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“New Isolationism”</a:t>
            </a:r>
          </a:p>
          <a:p>
            <a:pPr lvl="1"/>
            <a:r>
              <a:rPr lang="en-US" dirty="0" smtClean="0"/>
              <a:t>Use of U.S. troops discouraged</a:t>
            </a:r>
          </a:p>
        </p:txBody>
      </p:sp>
    </p:spTree>
    <p:extLst>
      <p:ext uri="{BB962C8B-B14F-4D97-AF65-F5344CB8AC3E}">
        <p14:creationId xmlns:p14="http://schemas.microsoft.com/office/powerpoint/2010/main" val="2795727954"/>
      </p:ext>
    </p:extLst>
  </p:cSld>
  <p:clrMapOvr>
    <a:masterClrMapping/>
  </p:clrMapOvr>
</p:sld>
</file>

<file path=ppt/theme/theme1.xml><?xml version="1.0" encoding="utf-8"?>
<a:theme xmlns:a="http://schemas.openxmlformats.org/drawingml/2006/main" name="HARRIS CLASS POWERPOINTS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 CLASS POWERPOINTS.thmx</Template>
  <TotalTime>161</TotalTime>
  <Words>1274</Words>
  <Application>Microsoft Macintosh PowerPoint</Application>
  <PresentationFormat>On-screen Show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HARRIS CLASS POWERPOINTS</vt:lpstr>
      <vt:lpstr>The 1970s</vt:lpstr>
      <vt:lpstr>Stagnation</vt:lpstr>
      <vt:lpstr>Vietnamization</vt:lpstr>
      <vt:lpstr>Pentagon Papers</vt:lpstr>
      <vt:lpstr>Detente</vt:lpstr>
      <vt:lpstr>The Warren Court</vt:lpstr>
      <vt:lpstr>Nixon - Domestic Policy</vt:lpstr>
      <vt:lpstr>Election of 1972</vt:lpstr>
      <vt:lpstr>Cambodia and War Powers</vt:lpstr>
      <vt:lpstr>Oil Embargo and Energy Crisis</vt:lpstr>
      <vt:lpstr>Watergate</vt:lpstr>
      <vt:lpstr>Nixon’s reaction</vt:lpstr>
      <vt:lpstr>Nixon’s downfall</vt:lpstr>
      <vt:lpstr>The First Unelected President</vt:lpstr>
      <vt:lpstr>Defeat in Vietnam</vt:lpstr>
      <vt:lpstr>Feminist Victories and Defeats</vt:lpstr>
      <vt:lpstr>Racial Tension</vt:lpstr>
      <vt:lpstr>The Bicentennial Campaign</vt:lpstr>
      <vt:lpstr>Humanitarian Diplomacy</vt:lpstr>
      <vt:lpstr>Economic and Energy Woes</vt:lpstr>
      <vt:lpstr>Foreign Affairs </vt:lpstr>
      <vt:lpstr>Iranian Hostages</vt:lpstr>
    </vt:vector>
  </TitlesOfParts>
  <Company>Greene County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1970s</dc:title>
  <dc:creator>Brian Fahey</dc:creator>
  <cp:lastModifiedBy>Gail Harris</cp:lastModifiedBy>
  <cp:revision>15</cp:revision>
  <dcterms:created xsi:type="dcterms:W3CDTF">2014-03-09T01:55:11Z</dcterms:created>
  <dcterms:modified xsi:type="dcterms:W3CDTF">2016-04-11T19:41:40Z</dcterms:modified>
</cp:coreProperties>
</file>