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71" r:id="rId3"/>
    <p:sldId id="338" r:id="rId4"/>
    <p:sldId id="335" r:id="rId5"/>
    <p:sldId id="273" r:id="rId6"/>
    <p:sldId id="274" r:id="rId7"/>
    <p:sldId id="275" r:id="rId8"/>
    <p:sldId id="276" r:id="rId9"/>
    <p:sldId id="336" r:id="rId10"/>
    <p:sldId id="278" r:id="rId11"/>
    <p:sldId id="279" r:id="rId12"/>
    <p:sldId id="339" r:id="rId13"/>
    <p:sldId id="280" r:id="rId14"/>
    <p:sldId id="281" r:id="rId15"/>
    <p:sldId id="282" r:id="rId16"/>
    <p:sldId id="283" r:id="rId17"/>
    <p:sldId id="342" r:id="rId18"/>
    <p:sldId id="343" r:id="rId19"/>
    <p:sldId id="344" r:id="rId20"/>
    <p:sldId id="347" r:id="rId21"/>
    <p:sldId id="345" r:id="rId22"/>
    <p:sldId id="348" r:id="rId23"/>
    <p:sldId id="349" r:id="rId24"/>
    <p:sldId id="350" r:id="rId25"/>
    <p:sldId id="35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BC4C8-61C0-984E-922D-CC87758E7313}" type="datetimeFigureOut">
              <a:rPr lang="en-US" smtClean="0"/>
              <a:t>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C28EB-DBCB-3B47-9334-CD1D866E8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3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MS PGothic" charset="0"/>
              </a:rPr>
              <a:t>Map 26.2 </a:t>
            </a:r>
            <a:r>
              <a:rPr lang="en-US" b="1">
                <a:latin typeface="Calibri" charset="0"/>
                <a:ea typeface="MS PGothic" charset="0"/>
              </a:rPr>
              <a:t>Vanishing Lands </a:t>
            </a:r>
            <a:r>
              <a:rPr lang="en-US">
                <a:latin typeface="Calibri" charset="0"/>
                <a:ea typeface="MS PGothic" charset="0"/>
              </a:rPr>
              <a:t>Once masters of the continent, Native Americans have been squeezed</a:t>
            </a:r>
          </a:p>
          <a:p>
            <a:r>
              <a:rPr lang="en-US">
                <a:latin typeface="Calibri" charset="0"/>
                <a:ea typeface="MS PGothic" charset="0"/>
              </a:rPr>
              <a:t>into just 2 percent of U.S. territory. © 2016 Cengage Learning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AD49ABD-8B18-1D48-95CF-1073EFA453AA}" type="slidenum">
              <a:rPr lang="en-US">
                <a:latin typeface="Calibri" charset="0"/>
              </a:rPr>
              <a:pPr/>
              <a:t>20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B2B3-5B9C-4643-AB85-760C4B858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EFF8-D4FE-EE4E-8B71-EDD6B86EB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E8C77-78DD-3249-B804-F69032040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C8211-8217-2848-85C7-D66BBA454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66B0E-3E5D-414A-A5DA-454007323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17D7-D9B7-B34B-BC3C-F83FB53AA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82BD-C8B1-B144-B210-0CBFE2C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9412-64D5-8742-88AB-4A2AC939F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A0A7-1080-3847-B5B5-E4D6FB6F0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B98EE-AA5F-D94E-8093-D51DF2D60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5F43F-DCC3-B642-8AE2-FBA04E787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52A9-7399-F043-89E3-B079B7382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DD45FA-741C-6342-AC93-FC0AF4E6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Westward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9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Sand Creek Massacre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FFCC"/>
                </a:solidFill>
              </a:rPr>
              <a:t>U.S. forces surprised five hundred Cheyenne at </a:t>
            </a:r>
            <a:r>
              <a:rPr lang="en-US" u="sng" dirty="0" smtClean="0">
                <a:solidFill>
                  <a:srgbClr val="CCFFCC"/>
                </a:solidFill>
              </a:rPr>
              <a:t>Sand Creek</a:t>
            </a:r>
            <a:r>
              <a:rPr lang="en-US" dirty="0" smtClean="0">
                <a:solidFill>
                  <a:srgbClr val="CCFFCC"/>
                </a:solidFill>
              </a:rPr>
              <a:t>, killing roughly 270 Native Americans, most of whom were women and children.</a:t>
            </a:r>
          </a:p>
        </p:txBody>
      </p:sp>
    </p:spTree>
    <p:extLst>
      <p:ext uri="{BB962C8B-B14F-4D97-AF65-F5344CB8AC3E}">
        <p14:creationId xmlns:p14="http://schemas.microsoft.com/office/powerpoint/2010/main" val="57364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Battle of Little Bighorn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When news of Sand Creek spread, other Native American tribes became enraged.  Fighting continued on the Plains.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1874 Sioux, Cheyenne, &amp; Arapaho Indians took to the warpath, inspired by Sitting Bull.</a:t>
            </a:r>
          </a:p>
        </p:txBody>
      </p:sp>
    </p:spTree>
    <p:extLst>
      <p:ext uri="{BB962C8B-B14F-4D97-AF65-F5344CB8AC3E}">
        <p14:creationId xmlns:p14="http://schemas.microsoft.com/office/powerpoint/2010/main" val="188445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Battle of Little Bighorn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>
                <a:solidFill>
                  <a:srgbClr val="CCFFCC"/>
                </a:solidFill>
              </a:rPr>
              <a:t>In 1876, US colonel Custer tried to suppress the tribes and return them to the reservation by surprising the Sioux at the Battle of Little Bighorn.</a:t>
            </a:r>
          </a:p>
          <a:p>
            <a:pPr>
              <a:defRPr/>
            </a:pPr>
            <a:endParaRPr lang="en-US" sz="2800" dirty="0">
              <a:solidFill>
                <a:srgbClr val="CCFFCC"/>
              </a:solidFill>
            </a:endParaRPr>
          </a:p>
          <a:p>
            <a:pPr>
              <a:defRPr/>
            </a:pPr>
            <a:r>
              <a:rPr lang="en-US" sz="2800" dirty="0" smtClean="0"/>
              <a:t>Sioux warriors quickly surrounded and outnumbered the troops – killing Custer &amp; 200+ troops. ---</a:t>
            </a:r>
            <a:r>
              <a:rPr lang="en-US" sz="2800" dirty="0" smtClean="0">
                <a:solidFill>
                  <a:srgbClr val="CCFFCC"/>
                </a:solidFill>
                <a:sym typeface="Wingdings"/>
              </a:rPr>
              <a:t> </a:t>
            </a:r>
            <a:r>
              <a:rPr lang="en-US" sz="2800" u="sng" dirty="0" smtClean="0">
                <a:solidFill>
                  <a:srgbClr val="CCFFCC"/>
                </a:solidFill>
                <a:sym typeface="Wingdings"/>
              </a:rPr>
              <a:t>known as Custer’s Last STAND.</a:t>
            </a:r>
            <a:endParaRPr lang="en-US" sz="2800" u="sng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Surrender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FFCC"/>
                </a:solidFill>
              </a:rPr>
              <a:t>By 1877, both the Sioux &amp; Cheyenne surrender to US troops.</a:t>
            </a:r>
          </a:p>
          <a:p>
            <a:pPr lvl="1">
              <a:defRPr/>
            </a:pPr>
            <a:r>
              <a:rPr lang="en-US" dirty="0" smtClean="0"/>
              <a:t>Sent out to reservations in Dakota’s and Oklahoma.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cs typeface="+mj-cs"/>
              </a:rPr>
              <a:t>Wounded Knee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4724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cs typeface="+mn-cs"/>
              </a:rPr>
              <a:t>By the late 1880s most western Indian tribes had been resettled onto reservations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rgbClr val="CCFFCC"/>
                </a:solidFill>
                <a:cs typeface="+mn-cs"/>
              </a:rPr>
              <a:t>Sitting Bull, a Sioux Chief</a:t>
            </a:r>
            <a:r>
              <a:rPr lang="en-US" sz="2200" dirty="0" smtClean="0">
                <a:cs typeface="+mn-cs"/>
              </a:rPr>
              <a:t>, who helped defeat Custer at the Little Big Horn, had moved onto a reservation and began </a:t>
            </a:r>
            <a:r>
              <a:rPr lang="en-US" sz="2200" dirty="0" smtClean="0">
                <a:solidFill>
                  <a:srgbClr val="CCFFCC"/>
                </a:solidFill>
                <a:cs typeface="+mn-cs"/>
              </a:rPr>
              <a:t>performing the </a:t>
            </a:r>
            <a:r>
              <a:rPr lang="ja-JP" altLang="en-US" sz="2200" dirty="0" smtClean="0">
                <a:solidFill>
                  <a:srgbClr val="CCFFCC"/>
                </a:solidFill>
                <a:latin typeface="Arial"/>
                <a:cs typeface="+mn-cs"/>
              </a:rPr>
              <a:t>“</a:t>
            </a:r>
            <a:r>
              <a:rPr lang="en-US" sz="2200" dirty="0" smtClean="0">
                <a:solidFill>
                  <a:srgbClr val="CCFFCC"/>
                </a:solidFill>
                <a:cs typeface="+mn-cs"/>
              </a:rPr>
              <a:t>Ghost Dance</a:t>
            </a:r>
            <a:r>
              <a:rPr lang="ja-JP" altLang="en-US" sz="2200" dirty="0" smtClean="0">
                <a:solidFill>
                  <a:srgbClr val="CCFFCC"/>
                </a:solidFill>
                <a:latin typeface="Arial"/>
                <a:cs typeface="+mn-cs"/>
              </a:rPr>
              <a:t>”</a:t>
            </a:r>
            <a:r>
              <a:rPr lang="en-US" sz="2200" dirty="0" smtClean="0">
                <a:solidFill>
                  <a:srgbClr val="CCFFCC"/>
                </a:solidFill>
                <a:cs typeface="+mn-cs"/>
              </a:rPr>
              <a:t> which his followers believed would bring back the buffalo, and make the settlers disappear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2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cs typeface="+mn-cs"/>
              </a:rPr>
              <a:t>Sitting Bull is ordered to stop, but refuses and is killed while being arrested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cs typeface="+mn-cs"/>
              </a:rPr>
              <a:t>Along with 13 others.</a:t>
            </a:r>
          </a:p>
        </p:txBody>
      </p:sp>
      <p:pic>
        <p:nvPicPr>
          <p:cNvPr id="96259" name="Picture 4" descr="sitting_bul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" t="2827" r="4829" b="3886"/>
          <a:stretch>
            <a:fillRect/>
          </a:stretch>
        </p:blipFill>
        <p:spPr bwMode="auto">
          <a:xfrm>
            <a:off x="4876800" y="1447800"/>
            <a:ext cx="40798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24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>
                <a:cs typeface="+mj-cs"/>
              </a:rPr>
              <a:t>Wounded Knee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Many of Sitting Bulls followers fled the reservation after his death and camped at Wounded Knee Creek with other Sioux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The U.S Calvary, which was sent to escort the Sioux back to the reservation, attempted </a:t>
            </a:r>
            <a:br>
              <a:rPr lang="en-US" sz="2800" smtClean="0">
                <a:cs typeface="+mn-cs"/>
              </a:rPr>
            </a:br>
            <a:r>
              <a:rPr lang="en-US" sz="2800" smtClean="0">
                <a:cs typeface="+mn-cs"/>
              </a:rPr>
              <a:t>to disarm </a:t>
            </a:r>
            <a:br>
              <a:rPr lang="en-US" sz="2800" smtClean="0">
                <a:cs typeface="+mn-cs"/>
              </a:rPr>
            </a:br>
            <a:r>
              <a:rPr lang="en-US" sz="2800" smtClean="0">
                <a:cs typeface="+mn-cs"/>
              </a:rPr>
              <a:t>them and </a:t>
            </a:r>
            <a:br>
              <a:rPr lang="en-US" sz="2800" smtClean="0">
                <a:cs typeface="+mn-cs"/>
              </a:rPr>
            </a:br>
            <a:r>
              <a:rPr lang="en-US" sz="2800" smtClean="0">
                <a:cs typeface="+mn-cs"/>
              </a:rPr>
              <a:t>a fight broke </a:t>
            </a:r>
            <a:br>
              <a:rPr lang="en-US" sz="2800" smtClean="0">
                <a:cs typeface="+mn-cs"/>
              </a:rPr>
            </a:br>
            <a:r>
              <a:rPr lang="en-US" sz="2800" smtClean="0">
                <a:cs typeface="+mn-cs"/>
              </a:rPr>
              <a:t>out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cs typeface="+mn-cs"/>
            </a:endParaRPr>
          </a:p>
        </p:txBody>
      </p:sp>
      <p:pic>
        <p:nvPicPr>
          <p:cNvPr id="97283" name="Picture 4" descr="wkneeopeningr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5" t="15675" r="11636" b="6487"/>
          <a:stretch>
            <a:fillRect/>
          </a:stretch>
        </p:blipFill>
        <p:spPr bwMode="auto">
          <a:xfrm>
            <a:off x="3352800" y="3886200"/>
            <a:ext cx="434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0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cs typeface="+mj-cs"/>
              </a:rPr>
              <a:t>Wounded Knee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0772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CCFFCC"/>
                </a:solidFill>
                <a:cs typeface="+mn-cs"/>
              </a:rPr>
              <a:t>In the massacre that followed, nearly 200 Sioux men, women and children were killed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Many of the injured froze to death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CCFFCC"/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CCFFCC"/>
                </a:solidFill>
                <a:cs typeface="+mn-cs"/>
              </a:rPr>
              <a:t>Wounded Knee led many to question the treatment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 of Native 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Americans, 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and was the 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last major 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resistance 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by Native </a:t>
            </a:r>
            <a:br>
              <a:rPr lang="en-US" sz="2400" dirty="0" smtClean="0">
                <a:solidFill>
                  <a:srgbClr val="CCFFCC"/>
                </a:solidFill>
                <a:cs typeface="+mn-cs"/>
              </a:rPr>
            </a:br>
            <a:r>
              <a:rPr lang="en-US" sz="2400" dirty="0" smtClean="0">
                <a:solidFill>
                  <a:srgbClr val="CCFFCC"/>
                </a:solidFill>
                <a:cs typeface="+mn-cs"/>
              </a:rPr>
              <a:t>Americans </a:t>
            </a:r>
          </a:p>
        </p:txBody>
      </p:sp>
      <p:pic>
        <p:nvPicPr>
          <p:cNvPr id="98307" name="Picture 4" descr="wounded-kn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2"/>
          <a:stretch>
            <a:fillRect/>
          </a:stretch>
        </p:blipFill>
        <p:spPr bwMode="auto">
          <a:xfrm>
            <a:off x="2743200" y="3581400"/>
            <a:ext cx="468630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26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Reservations</a:t>
            </a:r>
            <a:endParaRPr lang="en-US" dirty="0">
              <a:solidFill>
                <a:srgbClr val="FFFFFF"/>
              </a:solidFill>
              <a:latin typeface="Calibri" charset="0"/>
              <a:ea typeface="MS PGothic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93055" y="1600200"/>
            <a:ext cx="8546145" cy="4525963"/>
          </a:xfrm>
        </p:spPr>
        <p:txBody>
          <a:bodyPr/>
          <a:lstStyle/>
          <a:p>
            <a:r>
              <a:rPr lang="en-US" b="1" dirty="0">
                <a:solidFill>
                  <a:srgbClr val="CCFFCC"/>
                </a:solidFill>
                <a:latin typeface="Calibri" charset="0"/>
                <a:ea typeface="MS PGothic" charset="0"/>
              </a:rPr>
              <a:t>Dawes Severalty Act</a:t>
            </a:r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 (1887):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Misbegotten offspring of movement to reform Indian policy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Reflecting forced-civilization view of reformers: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Act dissolved many tribes as legal entities 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Wiped out tribal ownership of land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Set up individual Indian family heads with 160 free acres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If Indians behaved like </a:t>
            </a:r>
            <a:r>
              <a:rPr lang="ja-JP" alt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good white settlers,</a:t>
            </a:r>
            <a:r>
              <a:rPr lang="ja-JP" alt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 they would get full title to holdings as well as citizenship in 25 years</a:t>
            </a:r>
          </a:p>
          <a:p>
            <a:pPr lvl="1"/>
            <a:endParaRPr lang="en-US" dirty="0">
              <a:solidFill>
                <a:srgbClr val="000000"/>
              </a:solidFill>
              <a:latin typeface="Calibri" charset="0"/>
              <a:ea typeface="MS PGothic" charset="0"/>
            </a:endParaRPr>
          </a:p>
          <a:p>
            <a:pPr lvl="1">
              <a:buFont typeface="Arial" charset="0"/>
              <a:buNone/>
            </a:pPr>
            <a:endParaRPr lang="en-US" dirty="0">
              <a:solidFill>
                <a:srgbClr val="000000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0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Reservations</a:t>
            </a:r>
            <a:endParaRPr lang="en-US" dirty="0">
              <a:solidFill>
                <a:srgbClr val="000000"/>
              </a:solidFill>
              <a:latin typeface="Calibri" charset="0"/>
              <a:ea typeface="MS PGothic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Former reservation land not allotted to Indians under Dawes Act:</a:t>
            </a:r>
          </a:p>
          <a:p>
            <a:pPr lvl="1"/>
            <a:r>
              <a:rPr lang="en-US" dirty="0">
                <a:latin typeface="Calibri" charset="0"/>
                <a:ea typeface="MS PGothic" charset="0"/>
              </a:rPr>
              <a:t>Sold to railroads and white settlers</a:t>
            </a:r>
          </a:p>
          <a:p>
            <a:pPr lvl="1"/>
            <a:r>
              <a:rPr lang="en-US" dirty="0">
                <a:latin typeface="Calibri" charset="0"/>
                <a:ea typeface="MS PGothic" charset="0"/>
              </a:rPr>
              <a:t>With proceeds used by </a:t>
            </a:r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federal government</a:t>
            </a:r>
            <a:r>
              <a:rPr lang="en-US" dirty="0">
                <a:latin typeface="Calibri" charset="0"/>
                <a:ea typeface="MS PGothic" charset="0"/>
              </a:rPr>
              <a:t> to </a:t>
            </a:r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educate and 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civilize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 native peoples</a:t>
            </a:r>
            <a:r>
              <a:rPr lang="en-US" altLang="ja-JP" dirty="0">
                <a:latin typeface="Calibri" charset="0"/>
                <a:ea typeface="MS PGothic" charset="0"/>
              </a:rPr>
              <a:t>:</a:t>
            </a:r>
          </a:p>
          <a:p>
            <a:pPr lvl="2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Government-funded Carlisle Indian School in Pennsylvania where Native American children were:</a:t>
            </a:r>
          </a:p>
          <a:p>
            <a:pPr lvl="3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Separated from their tribes</a:t>
            </a:r>
          </a:p>
          <a:p>
            <a:pPr lvl="3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Taught English</a:t>
            </a:r>
          </a:p>
          <a:p>
            <a:pPr lvl="3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Inculcated with white values and customs</a:t>
            </a:r>
          </a:p>
          <a:p>
            <a:pPr marL="914400" lvl="2" indent="0">
              <a:buNone/>
            </a:pPr>
            <a:endParaRPr lang="en-US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Reservations</a:t>
            </a:r>
            <a:endParaRPr lang="en-US" dirty="0">
              <a:solidFill>
                <a:srgbClr val="FFFFFF"/>
              </a:solidFill>
              <a:latin typeface="Calibri" charset="0"/>
              <a:ea typeface="MS PGothic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MS PGothic" charset="0"/>
              </a:rPr>
              <a:t>Dawes </a:t>
            </a:r>
            <a:r>
              <a:rPr lang="en-US" dirty="0">
                <a:latin typeface="Calibri" charset="0"/>
                <a:ea typeface="MS PGothic" charset="0"/>
              </a:rPr>
              <a:t>Act:</a:t>
            </a:r>
          </a:p>
          <a:p>
            <a:pPr lvl="1"/>
            <a:r>
              <a:rPr lang="en-US" dirty="0">
                <a:latin typeface="Calibri" charset="0"/>
                <a:ea typeface="MS PGothic" charset="0"/>
              </a:rPr>
              <a:t>Struck directly at tribal organization:</a:t>
            </a:r>
          </a:p>
          <a:p>
            <a:pPr lvl="2"/>
            <a:r>
              <a:rPr lang="en-US" dirty="0">
                <a:latin typeface="Calibri" charset="0"/>
                <a:ea typeface="MS PGothic" charset="0"/>
              </a:rPr>
              <a:t>Tried to make rugged individualists out of Indians</a:t>
            </a:r>
          </a:p>
          <a:p>
            <a:pPr lvl="2"/>
            <a:r>
              <a:rPr lang="en-US" dirty="0">
                <a:latin typeface="Calibri" charset="0"/>
                <a:ea typeface="MS PGothic" charset="0"/>
              </a:rPr>
              <a:t>Ignored traditional reliance of Indian culture on tribally held land</a:t>
            </a:r>
          </a:p>
          <a:p>
            <a:pPr lvl="2"/>
            <a:r>
              <a:rPr lang="en-US" dirty="0">
                <a:latin typeface="Calibri" charset="0"/>
                <a:ea typeface="MS PGothic" charset="0"/>
              </a:rPr>
              <a:t>By 1900 Indians had lost 50% of the 156 million acres they held (see Map 26.2)</a:t>
            </a:r>
          </a:p>
          <a:p>
            <a:pPr lvl="1"/>
            <a:r>
              <a:rPr lang="en-US" dirty="0">
                <a:latin typeface="Calibri" charset="0"/>
                <a:ea typeface="MS PGothic" charset="0"/>
              </a:rPr>
              <a:t>Forced-assimilation doctrine of Dawes Act remained  cornerstone of government policy for decades</a:t>
            </a:r>
          </a:p>
        </p:txBody>
      </p:sp>
    </p:spTree>
    <p:extLst>
      <p:ext uri="{BB962C8B-B14F-4D97-AF65-F5344CB8AC3E}">
        <p14:creationId xmlns:p14="http://schemas.microsoft.com/office/powerpoint/2010/main" val="392569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Westward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Webquest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Go to my website: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CCFFCC"/>
                </a:solidFill>
              </a:rPr>
              <a:t>bhsharris.weebly.com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7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409700"/>
            <a:ext cx="8636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7907338" y="6604000"/>
            <a:ext cx="1236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200" b="1">
                <a:latin typeface="Arial" charset="0"/>
              </a:rPr>
              <a:t>Map 26-2 p581</a:t>
            </a:r>
          </a:p>
        </p:txBody>
      </p:sp>
    </p:spTree>
    <p:extLst>
      <p:ext uri="{BB962C8B-B14F-4D97-AF65-F5344CB8AC3E}">
        <p14:creationId xmlns:p14="http://schemas.microsoft.com/office/powerpoint/2010/main" val="207447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Reservations</a:t>
            </a:r>
            <a:endParaRPr lang="en-US" dirty="0">
              <a:solidFill>
                <a:srgbClr val="FFFFFF"/>
              </a:solidFill>
              <a:latin typeface="Calibri" charset="0"/>
              <a:ea typeface="MS PGothic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93055" y="1600200"/>
            <a:ext cx="8546145" cy="4525963"/>
          </a:xfrm>
        </p:spPr>
        <p:txBody>
          <a:bodyPr/>
          <a:lstStyle/>
          <a:p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Indian Reorganization Act (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Indian New Deal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) of 1934:</a:t>
            </a:r>
          </a:p>
          <a:p>
            <a:pPr lvl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Partially reversed individualistic approach</a:t>
            </a:r>
          </a:p>
          <a:p>
            <a:pPr lvl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Tried to restore tribal basis of Indian life</a:t>
            </a:r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 </a:t>
            </a:r>
            <a:endParaRPr lang="en-US" dirty="0" smtClean="0">
              <a:solidFill>
                <a:srgbClr val="FFFFFF"/>
              </a:solidFill>
              <a:latin typeface="Calibri" charset="0"/>
              <a:ea typeface="MS PGothic" charset="0"/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Indian </a:t>
            </a:r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population started to recover slowly: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Total number reduced by 1887 to about 243,000—the results of bullets, bottles, bacteria</a:t>
            </a: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Census of 2000 counted more than 1.5 million Native Americans, urban and rural</a:t>
            </a:r>
          </a:p>
          <a:p>
            <a:pPr lvl="1"/>
            <a:endParaRPr lang="en-US" dirty="0">
              <a:solidFill>
                <a:srgbClr val="FFFFFF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8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FF"/>
                </a:solidFill>
                <a:ea typeface="+mj-ea"/>
                <a:cs typeface="+mj-cs"/>
              </a:rPr>
              <a:t>Beef Bonanzas and the Long Drive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Problem of cattle marketing on Plains</a:t>
            </a:r>
            <a:r>
              <a:rPr lang="en-US" dirty="0">
                <a:solidFill>
                  <a:schemeClr val="tx2"/>
                </a:solidFill>
                <a:latin typeface="Calibri" charset="0"/>
                <a:ea typeface="MS PGothic" charset="0"/>
              </a:rPr>
              <a:t>:</a:t>
            </a:r>
          </a:p>
          <a:p>
            <a:pPr lvl="1" eaLnBrk="1" hangingPunct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How to get cattle to market:</a:t>
            </a:r>
          </a:p>
          <a:p>
            <a:pPr lvl="2" eaLnBrk="1" hangingPunct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Solved by transcontinental railroads</a:t>
            </a:r>
          </a:p>
          <a:p>
            <a:pPr lvl="2" eaLnBrk="1" hangingPunct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Cattle could now be shipped live to stockyards</a:t>
            </a:r>
          </a:p>
          <a:p>
            <a:pPr lvl="2" eaLnBrk="1" hangingPunct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Under 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beef barons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 like Swifts and </a:t>
            </a:r>
            <a:r>
              <a:rPr lang="en-US" altLang="ja-JP" dirty="0" err="1">
                <a:solidFill>
                  <a:srgbClr val="CCFFCC"/>
                </a:solidFill>
                <a:latin typeface="Calibri" charset="0"/>
                <a:ea typeface="MS PGothic" charset="0"/>
              </a:rPr>
              <a:t>Armours</a:t>
            </a:r>
            <a:r>
              <a:rPr lang="en-US" altLang="ja-JP" dirty="0">
                <a:solidFill>
                  <a:schemeClr val="tx2"/>
                </a:solidFill>
                <a:latin typeface="Calibri" charset="0"/>
                <a:ea typeface="MS PGothic" charset="0"/>
              </a:rPr>
              <a:t>: </a:t>
            </a:r>
          </a:p>
          <a:p>
            <a:pPr lvl="3" eaLnBrk="1" hangingPunct="1"/>
            <a:r>
              <a:rPr lang="en-US" dirty="0">
                <a:solidFill>
                  <a:schemeClr val="tx2"/>
                </a:solidFill>
                <a:latin typeface="Calibri" charset="0"/>
                <a:ea typeface="MS PGothic" charset="0"/>
              </a:rPr>
              <a:t>Highly industrialized meatpacking business sprang into existence as a main pillar of economy</a:t>
            </a:r>
          </a:p>
          <a:p>
            <a:pPr lvl="3" eaLnBrk="1" hangingPunct="1"/>
            <a:r>
              <a:rPr lang="en-US" dirty="0">
                <a:solidFill>
                  <a:schemeClr val="tx2"/>
                </a:solidFill>
                <a:latin typeface="Calibri" charset="0"/>
                <a:ea typeface="MS PGothic" charset="0"/>
              </a:rPr>
              <a:t>In gigantic stockyards at Kansas City and Chicago, meatpackers shipped fresh products to East Coast in newly perfected refrigerator cars</a:t>
            </a:r>
          </a:p>
        </p:txBody>
      </p:sp>
    </p:spTree>
    <p:extLst>
      <p:ext uri="{BB962C8B-B14F-4D97-AF65-F5344CB8AC3E}">
        <p14:creationId xmlns:p14="http://schemas.microsoft.com/office/powerpoint/2010/main" val="187469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Beef </a:t>
            </a:r>
            <a:r>
              <a:rPr lang="en-US" dirty="0">
                <a:solidFill>
                  <a:schemeClr val="tx1"/>
                </a:solidFill>
                <a:latin typeface="Calibri" charset="0"/>
                <a:ea typeface="MS PGothic" charset="0"/>
              </a:rPr>
              <a:t>Bonanzas and the Long </a:t>
            </a:r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Drive</a:t>
            </a:r>
            <a:endParaRPr lang="en-US" dirty="0">
              <a:solidFill>
                <a:schemeClr val="tx1"/>
              </a:solidFill>
              <a:latin typeface="Calibri" charset="0"/>
              <a:ea typeface="MS PGothic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CFFCC"/>
                </a:solidFill>
                <a:latin typeface="Calibri" charset="0"/>
                <a:ea typeface="MS PGothic" charset="0"/>
              </a:rPr>
              <a:t>Spectacular feeder of new slaughterhouses was </a:t>
            </a:r>
            <a:r>
              <a:rPr lang="ja-JP" altLang="en-US" sz="2800" dirty="0">
                <a:solidFill>
                  <a:srgbClr val="CCFFCC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sz="2800" dirty="0">
                <a:solidFill>
                  <a:srgbClr val="CCFFCC"/>
                </a:solidFill>
                <a:latin typeface="Calibri" charset="0"/>
                <a:ea typeface="MS PGothic" charset="0"/>
              </a:rPr>
              <a:t>Long Drive</a:t>
            </a:r>
            <a:r>
              <a:rPr lang="ja-JP" altLang="en-US" sz="2800" dirty="0">
                <a:solidFill>
                  <a:srgbClr val="CCFFCC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sz="2800" dirty="0">
                <a:solidFill>
                  <a:srgbClr val="CCFFCC"/>
                </a:solidFill>
                <a:latin typeface="Calibri" charset="0"/>
                <a:ea typeface="MS PGothic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CCFFCC"/>
                </a:solidFill>
                <a:latin typeface="Calibri" charset="0"/>
                <a:ea typeface="MS PGothic" charset="0"/>
              </a:rPr>
              <a:t>Texas </a:t>
            </a:r>
            <a:r>
              <a:rPr lang="en-US" sz="2000" dirty="0">
                <a:solidFill>
                  <a:srgbClr val="CCFFCC"/>
                </a:solidFill>
                <a:latin typeface="Calibri" charset="0"/>
                <a:ea typeface="MS PGothic" charset="0"/>
              </a:rPr>
              <a:t>cowboys (black, white, and Mexican) drove herds of 1,000 to 10,000 cattle over unfenced and unpeopled plains to a railroad terminal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Beasts grazed en route on free government grass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Favorite terminal points were flyspecked </a:t>
            </a:r>
            <a:r>
              <a:rPr lang="ja-JP" altLang="en-US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cow town</a:t>
            </a:r>
            <a:r>
              <a:rPr lang="ja-JP" altLang="en-US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”</a:t>
            </a:r>
            <a:endParaRPr lang="en-US" altLang="ja-JP" sz="2400" dirty="0">
              <a:solidFill>
                <a:srgbClr val="FFFFFF"/>
              </a:solidFill>
              <a:latin typeface="Calibri" charset="0"/>
              <a:ea typeface="MS PGothic" charset="0"/>
            </a:endParaRPr>
          </a:p>
          <a:p>
            <a:pPr lvl="1"/>
            <a:r>
              <a:rPr lang="en-US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Steer was king in Cattle Kingdom richly carpeted with grass.  Lush grass made Long Drive profitable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Calibri" charset="0"/>
                <a:ea typeface="MS PGothic" charset="0"/>
              </a:rPr>
              <a:t>1866-1888, more than four million cattle moved by Long Drive</a:t>
            </a:r>
          </a:p>
          <a:p>
            <a:pPr lvl="1"/>
            <a:endParaRPr lang="en-US" dirty="0">
              <a:solidFill>
                <a:srgbClr val="000000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5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Beef </a:t>
            </a:r>
            <a:r>
              <a:rPr lang="en-US" dirty="0">
                <a:solidFill>
                  <a:schemeClr val="tx1"/>
                </a:solidFill>
                <a:latin typeface="Calibri" charset="0"/>
                <a:ea typeface="MS PGothic" charset="0"/>
              </a:rPr>
              <a:t>Bonanzas and the Long </a:t>
            </a:r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Drive</a:t>
            </a:r>
            <a:endParaRPr lang="en-US" dirty="0">
              <a:solidFill>
                <a:schemeClr val="tx1"/>
              </a:solidFill>
              <a:latin typeface="Calibri" charset="0"/>
              <a:ea typeface="MS PGothic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>
                <a:solidFill>
                  <a:srgbClr val="CCFFCC"/>
                </a:solidFill>
                <a:ea typeface="ＭＳ Ｐゴシック" pitchFamily="34" charset="-128"/>
                <a:cs typeface="+mn-cs"/>
              </a:rPr>
              <a:t>Railroads made Long Drive, and railroads unmade Long Drive</a:t>
            </a:r>
          </a:p>
          <a:p>
            <a:pPr lvl="1">
              <a:defRPr/>
            </a:pP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Same rails that bore cattle from open range brought out homesteaders and sheepherders:</a:t>
            </a:r>
          </a:p>
          <a:p>
            <a:pPr lvl="2">
              <a:defRPr/>
            </a:pPr>
            <a:r>
              <a:rPr lang="en-US" dirty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I</a:t>
            </a: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ntruders too numerous to be cut down by cowboys</a:t>
            </a:r>
          </a:p>
          <a:p>
            <a:pPr lvl="2">
              <a:defRPr/>
            </a:pP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Terrible winter of 1886-1887 left thousands of cattle starving and freezing</a:t>
            </a:r>
          </a:p>
          <a:p>
            <a:pPr lvl="1">
              <a:defRPr/>
            </a:pP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Overexpansion and overgrazing took toll, as cowboys slowly gave way to plowboys</a:t>
            </a:r>
          </a:p>
          <a:p>
            <a:pPr marL="914400" lvl="2" indent="0">
              <a:buFont typeface="Arial" charset="0"/>
              <a:buNone/>
              <a:defRPr/>
            </a:pPr>
            <a:r>
              <a:rPr lang="en-US" dirty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O</a:t>
            </a: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  <a:cs typeface="+mn-cs"/>
              </a:rPr>
              <a:t>nly escape for stockmen was to make cattle-raising a big business and avoid perils of overproduction</a:t>
            </a:r>
          </a:p>
          <a:p>
            <a:pPr lvl="2">
              <a:defRPr/>
            </a:pPr>
            <a:endParaRPr lang="en-US" dirty="0" smtClean="0">
              <a:solidFill>
                <a:srgbClr val="FFFFFF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08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Beef </a:t>
            </a:r>
            <a:r>
              <a:rPr lang="en-US" dirty="0">
                <a:solidFill>
                  <a:schemeClr val="tx1"/>
                </a:solidFill>
                <a:latin typeface="Calibri" charset="0"/>
                <a:ea typeface="MS PGothic" charset="0"/>
              </a:rPr>
              <a:t>Bonanzas and the Long </a:t>
            </a:r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Drive</a:t>
            </a:r>
            <a:endParaRPr lang="en-US" dirty="0">
              <a:solidFill>
                <a:schemeClr val="tx1"/>
              </a:solidFill>
              <a:latin typeface="Calibri" charset="0"/>
              <a:ea typeface="MS PGothic" charset="0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4525963"/>
          </a:xfrm>
        </p:spPr>
        <p:txBody>
          <a:bodyPr/>
          <a:lstStyle/>
          <a:p>
            <a:pPr lvl="3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Breeders learned:</a:t>
            </a:r>
          </a:p>
          <a:p>
            <a:pPr lvl="4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To fence their ranches and lay in winter feed</a:t>
            </a:r>
          </a:p>
          <a:p>
            <a:pPr lvl="4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Import prize bulls; produce fewer and meatier animals</a:t>
            </a:r>
          </a:p>
          <a:p>
            <a:pPr lvl="4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To organize:  Wyoming Stock-Growers</a:t>
            </a:r>
            <a:r>
              <a:rPr lang="fr-FR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'</a:t>
            </a:r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 Association (1880s) virtually controlled state and its </a:t>
            </a:r>
            <a:r>
              <a:rPr lang="en-US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legislature</a:t>
            </a:r>
          </a:p>
          <a:p>
            <a:pPr lvl="4"/>
            <a:endParaRPr lang="en-US" dirty="0">
              <a:solidFill>
                <a:srgbClr val="FFFFFF"/>
              </a:solidFill>
              <a:latin typeface="Calibri" charset="0"/>
              <a:ea typeface="MS PGothic" charset="0"/>
            </a:endParaRPr>
          </a:p>
          <a:p>
            <a:pPr lvl="2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Heyday of cowboys:</a:t>
            </a:r>
          </a:p>
          <a:p>
            <a:pPr lvl="3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Equipment of cowhand served useful purpose</a:t>
            </a:r>
          </a:p>
          <a:p>
            <a:pPr lvl="3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Could justifiably boast of his toughness</a:t>
            </a:r>
          </a:p>
          <a:p>
            <a:pPr lvl="3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Bowlegged Knights of Saddle became part of American folklore</a:t>
            </a:r>
          </a:p>
          <a:p>
            <a:pPr lvl="3"/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Many cowboys were blacks, who enjoyed freedom of open range</a:t>
            </a:r>
          </a:p>
        </p:txBody>
      </p:sp>
    </p:spTree>
    <p:extLst>
      <p:ext uri="{BB962C8B-B14F-4D97-AF65-F5344CB8AC3E}">
        <p14:creationId xmlns:p14="http://schemas.microsoft.com/office/powerpoint/2010/main" val="227353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Impact on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 settlers moved farther west, Native Americans felt the impact.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solidFill>
                  <a:srgbClr val="CCFFCC"/>
                </a:solidFill>
              </a:rPr>
              <a:t>Many Native American tribes were forced to relocate to reservations (parcels of land set aside by the federal government for the N.A.’s)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1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575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charset="0"/>
                <a:ea typeface="MS PGothic" charset="0"/>
              </a:rPr>
              <a:t>Clash on the Plains</a:t>
            </a:r>
            <a:endParaRPr lang="en-US" dirty="0">
              <a:solidFill>
                <a:schemeClr val="tx1"/>
              </a:solidFill>
              <a:latin typeface="Calibri" charset="0"/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949059"/>
            <a:ext cx="8839200" cy="5908941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The Federal government tried </a:t>
            </a:r>
            <a:r>
              <a:rPr 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to pacify Plains Indians by signing treaties with </a:t>
            </a:r>
            <a:r>
              <a:rPr lang="ja-JP" alt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chiefs</a:t>
            </a:r>
            <a:r>
              <a:rPr lang="ja-JP" alt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 of various </a:t>
            </a:r>
            <a:r>
              <a:rPr lang="ja-JP" alt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tribes</a:t>
            </a:r>
            <a:r>
              <a:rPr lang="ja-JP" altLang="en-US" dirty="0">
                <a:solidFill>
                  <a:srgbClr val="FFFFFF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FFFFFF"/>
                </a:solidFill>
                <a:latin typeface="Calibri" charset="0"/>
                <a:ea typeface="MS PGothic" charset="0"/>
              </a:rPr>
              <a:t> at Fort Laramie (1851) and at Fort Atkinson (1853</a:t>
            </a:r>
            <a:r>
              <a:rPr lang="en-US" altLang="ja-JP" dirty="0" smtClean="0">
                <a:solidFill>
                  <a:srgbClr val="FFFFFF"/>
                </a:solidFill>
                <a:latin typeface="Calibri" charset="0"/>
                <a:ea typeface="MS PGothic" charset="0"/>
              </a:rPr>
              <a:t>)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FFFF"/>
              </a:solidFill>
              <a:latin typeface="Calibri" charset="0"/>
              <a:ea typeface="MS PGothic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CCFFCC"/>
                </a:solidFill>
                <a:latin typeface="Calibri" charset="0"/>
                <a:ea typeface="MS PGothic" charset="0"/>
              </a:rPr>
              <a:t>Treaties </a:t>
            </a:r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marked beginnings of reservation system in the West:</a:t>
            </a:r>
          </a:p>
          <a:p>
            <a:pPr lvl="3"/>
            <a:r>
              <a:rPr lang="en-US" sz="2400" dirty="0">
                <a:solidFill>
                  <a:srgbClr val="CCFFCC"/>
                </a:solidFill>
                <a:latin typeface="Calibri" charset="0"/>
                <a:ea typeface="MS PGothic" charset="0"/>
              </a:rPr>
              <a:t>Established boundaries for territory of each tribe </a:t>
            </a:r>
          </a:p>
          <a:p>
            <a:pPr lvl="3"/>
            <a:r>
              <a:rPr lang="en-US" sz="2400" dirty="0">
                <a:latin typeface="Calibri" charset="0"/>
                <a:ea typeface="MS PGothic" charset="0"/>
              </a:rPr>
              <a:t>Attempted to separate Indians into great </a:t>
            </a:r>
            <a:r>
              <a:rPr lang="ja-JP" altLang="en-US" sz="2400" dirty="0">
                <a:latin typeface="Calibri" charset="0"/>
                <a:ea typeface="MS PGothic" charset="0"/>
              </a:rPr>
              <a:t>“</a:t>
            </a:r>
            <a:r>
              <a:rPr lang="en-US" altLang="ja-JP" sz="2400" dirty="0">
                <a:latin typeface="Calibri" charset="0"/>
                <a:ea typeface="MS PGothic" charset="0"/>
              </a:rPr>
              <a:t>colonies</a:t>
            </a:r>
            <a:r>
              <a:rPr lang="ja-JP" altLang="en-US" sz="2400" dirty="0">
                <a:latin typeface="Calibri" charset="0"/>
                <a:ea typeface="MS PGothic" charset="0"/>
              </a:rPr>
              <a:t>”</a:t>
            </a:r>
            <a:r>
              <a:rPr lang="en-US" altLang="ja-JP" sz="2400" dirty="0">
                <a:latin typeface="Calibri" charset="0"/>
                <a:ea typeface="MS PGothic" charset="0"/>
              </a:rPr>
              <a:t> to north and south of a corridor of intended white settlement</a:t>
            </a:r>
          </a:p>
          <a:p>
            <a:pPr lvl="3"/>
            <a:r>
              <a:rPr lang="en-US" sz="2400" dirty="0">
                <a:solidFill>
                  <a:srgbClr val="CCFFCC"/>
                </a:solidFill>
                <a:latin typeface="Calibri" charset="0"/>
                <a:ea typeface="MS PGothic" charset="0"/>
              </a:rPr>
              <a:t>White </a:t>
            </a:r>
            <a:r>
              <a:rPr lang="en-US" sz="2400" dirty="0" err="1">
                <a:solidFill>
                  <a:srgbClr val="CCFFCC"/>
                </a:solidFill>
                <a:latin typeface="Calibri" charset="0"/>
                <a:ea typeface="MS PGothic" charset="0"/>
              </a:rPr>
              <a:t>treatymakers</a:t>
            </a:r>
            <a:r>
              <a:rPr lang="en-US" sz="2400" dirty="0">
                <a:solidFill>
                  <a:srgbClr val="CCFFCC"/>
                </a:solidFill>
                <a:latin typeface="Calibri" charset="0"/>
                <a:ea typeface="MS PGothic" charset="0"/>
              </a:rPr>
              <a:t>:</a:t>
            </a:r>
          </a:p>
          <a:p>
            <a:pPr lvl="4"/>
            <a:r>
              <a:rPr lang="en-US" sz="2400" dirty="0">
                <a:solidFill>
                  <a:srgbClr val="CCFFCC"/>
                </a:solidFill>
                <a:latin typeface="Calibri" charset="0"/>
                <a:ea typeface="MS PGothic" charset="0"/>
              </a:rPr>
              <a:t>Misunderstood both Indian government and Indian society</a:t>
            </a:r>
          </a:p>
        </p:txBody>
      </p:sp>
    </p:spTree>
    <p:extLst>
      <p:ext uri="{BB962C8B-B14F-4D97-AF65-F5344CB8AC3E}">
        <p14:creationId xmlns:p14="http://schemas.microsoft.com/office/powerpoint/2010/main" val="317197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cs typeface="+mj-cs"/>
              </a:rPr>
              <a:t>c. Describe the growth of the western population and its impact on Native Americans with reference to Sitting Bull and Wounded Knee.</a:t>
            </a:r>
            <a:r>
              <a:rPr lang="en-US" sz="3200" dirty="0" smtClean="0">
                <a:cs typeface="+mj-cs"/>
              </a:rPr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CFFCC"/>
                </a:solidFill>
                <a:cs typeface="+mn-cs"/>
              </a:rPr>
              <a:t>Americans moved westward in the 1860s to become ranchers, miners, and farmers. 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The settlers began to encroach on Native American hunting grounds and broke numerous treaties </a:t>
            </a:r>
          </a:p>
          <a:p>
            <a:pPr eaLnBrk="1" hangingPunct="1"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cs typeface="+mn-cs"/>
              </a:rPr>
              <a:t>   </a:t>
            </a:r>
            <a:r>
              <a:rPr lang="en-US" sz="1600" dirty="0" smtClean="0">
                <a:cs typeface="+mn-cs"/>
              </a:rPr>
              <a:t>How would fences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cs typeface="+mn-cs"/>
              </a:rPr>
              <a:t>     that were constructed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cs typeface="+mn-cs"/>
              </a:rPr>
              <a:t>     by farmers and ranchers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>
                <a:cs typeface="+mn-cs"/>
              </a:rPr>
              <a:t>     affect Native Americans? </a:t>
            </a:r>
            <a:endParaRPr lang="en-US" sz="28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</a:t>
            </a:r>
          </a:p>
        </p:txBody>
      </p:sp>
      <p:pic>
        <p:nvPicPr>
          <p:cNvPr id="88067" name="Picture 4" descr="17720Cow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4" b="6860"/>
          <a:stretch>
            <a:fillRect/>
          </a:stretch>
        </p:blipFill>
        <p:spPr bwMode="auto">
          <a:xfrm>
            <a:off x="3429000" y="3657600"/>
            <a:ext cx="472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13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Westward Movement</a:t>
            </a:r>
            <a:endParaRPr lang="en-US" sz="4800" dirty="0" smtClean="0"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In 1862, Congress passed laws making it easier for people to get land out West, greatly increasing the number of western settlers in the years following the Civil War.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In 1889, Congress agreed to open central Oklahoma territory to settlement.</a:t>
            </a:r>
          </a:p>
          <a:p>
            <a:pPr eaLnBrk="1" hangingPunct="1">
              <a:defRPr/>
            </a:pPr>
            <a:endParaRPr lang="en-US" sz="2800" dirty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CFFCC"/>
                </a:solidFill>
                <a:cs typeface="+mn-cs"/>
              </a:rPr>
              <a:t>The Oklahoma Land Rush </a:t>
            </a:r>
            <a:r>
              <a:rPr lang="en-US" sz="2800" dirty="0" smtClean="0">
                <a:cs typeface="+mn-cs"/>
              </a:rPr>
              <a:t>– over 50,000 people gathered at the border waiting for the gunshot officially opening the territory.</a:t>
            </a:r>
          </a:p>
        </p:txBody>
      </p:sp>
    </p:spTree>
    <p:extLst>
      <p:ext uri="{BB962C8B-B14F-4D97-AF65-F5344CB8AC3E}">
        <p14:creationId xmlns:p14="http://schemas.microsoft.com/office/powerpoint/2010/main" val="359492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Movement Westward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What technological inventions made western farming possible?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One of the big industries in the west became cattle ranching.  </a:t>
            </a:r>
          </a:p>
          <a:p>
            <a:pPr lvl="1">
              <a:defRPr/>
            </a:pPr>
            <a:r>
              <a:rPr lang="en-US" sz="2000" dirty="0" smtClean="0"/>
              <a:t>Those in Texas learned cattle ranching techniques from the Mexicans who lived there.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>
                <a:solidFill>
                  <a:srgbClr val="CCFFCC"/>
                </a:solidFill>
              </a:rPr>
              <a:t>Cowboy hats and chaps were both examples of dress adopted from Mexicans by the western settlers.</a:t>
            </a:r>
            <a:endParaRPr lang="en-US" sz="28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9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Who were the cowboys?</a:t>
            </a:r>
          </a:p>
          <a:p>
            <a:pPr lvl="1">
              <a:defRPr/>
            </a:pPr>
            <a:r>
              <a:rPr lang="en-US" dirty="0" smtClean="0"/>
              <a:t>Men</a:t>
            </a:r>
          </a:p>
          <a:p>
            <a:pPr lvl="1">
              <a:defRPr/>
            </a:pPr>
            <a:r>
              <a:rPr lang="en-US" dirty="0" smtClean="0"/>
              <a:t>Women</a:t>
            </a:r>
          </a:p>
          <a:p>
            <a:pPr lvl="1">
              <a:defRPr/>
            </a:pPr>
            <a:r>
              <a:rPr lang="en-US" dirty="0" smtClean="0"/>
              <a:t>White</a:t>
            </a:r>
          </a:p>
          <a:p>
            <a:pPr lvl="1">
              <a:defRPr/>
            </a:pPr>
            <a:r>
              <a:rPr lang="en-US" dirty="0" smtClean="0"/>
              <a:t>African Americans</a:t>
            </a:r>
          </a:p>
          <a:p>
            <a:pPr lvl="1">
              <a:defRPr/>
            </a:pPr>
            <a:r>
              <a:rPr lang="en-US" dirty="0" smtClean="0"/>
              <a:t>Mexicans</a:t>
            </a:r>
            <a:endParaRPr lang="en-US" dirty="0"/>
          </a:p>
        </p:txBody>
      </p:sp>
      <p:pic>
        <p:nvPicPr>
          <p:cNvPr id="911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47117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78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charset="0"/>
                <a:ea typeface="MS PGothic" charset="0"/>
              </a:rPr>
              <a:t>Clash on the Plains</a:t>
            </a:r>
            <a:endParaRPr lang="en-US" dirty="0">
              <a:solidFill>
                <a:srgbClr val="000000"/>
              </a:solidFill>
              <a:latin typeface="Calibri" charset="0"/>
              <a:ea typeface="MS PGothic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CCFFCC"/>
                </a:solidFill>
                <a:latin typeface="Calibri" charset="0"/>
                <a:ea typeface="MS PGothic" charset="0"/>
              </a:rPr>
              <a:t>In </a:t>
            </a:r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1860s federal government intensified policy and herded Indians into still-smaller confines:</a:t>
            </a:r>
          </a:p>
          <a:p>
            <a:pPr lvl="1"/>
            <a:r>
              <a:rPr 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Principally 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“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Great Sioux reservation</a:t>
            </a:r>
            <a:r>
              <a:rPr lang="ja-JP" altLang="en-US" dirty="0">
                <a:solidFill>
                  <a:srgbClr val="CCFFCC"/>
                </a:solidFill>
                <a:latin typeface="Calibri" charset="0"/>
                <a:ea typeface="MS PGothic" charset="0"/>
              </a:rPr>
              <a:t>”</a:t>
            </a:r>
            <a:r>
              <a:rPr lang="en-US" altLang="ja-JP" dirty="0">
                <a:solidFill>
                  <a:srgbClr val="CCFFCC"/>
                </a:solidFill>
                <a:latin typeface="Calibri" charset="0"/>
                <a:ea typeface="MS PGothic" charset="0"/>
              </a:rPr>
              <a:t> in Dakota Territory and Indian Territory (present-day Oklahoma</a:t>
            </a:r>
            <a:r>
              <a:rPr lang="en-US" altLang="ja-JP" dirty="0" smtClean="0">
                <a:solidFill>
                  <a:srgbClr val="CCFFCC"/>
                </a:solidFill>
                <a:latin typeface="Calibri" charset="0"/>
                <a:ea typeface="MS PGothic" charset="0"/>
              </a:rPr>
              <a:t>)</a:t>
            </a:r>
          </a:p>
          <a:p>
            <a:pPr lvl="1"/>
            <a:endParaRPr lang="en-US" dirty="0">
              <a:solidFill>
                <a:srgbClr val="CCFFCC"/>
              </a:solidFill>
              <a:latin typeface="Calibri" charset="0"/>
              <a:ea typeface="MS PGothic" charset="0"/>
            </a:endParaRPr>
          </a:p>
          <a:p>
            <a:r>
              <a:rPr lang="en-US" sz="2800" dirty="0">
                <a:latin typeface="Calibri" charset="0"/>
                <a:ea typeface="MS PGothic" charset="0"/>
              </a:rPr>
              <a:t>Indians surrendered ancestral lands:</a:t>
            </a:r>
          </a:p>
          <a:p>
            <a:pPr lvl="1"/>
            <a:r>
              <a:rPr lang="en-US" sz="2400" dirty="0">
                <a:latin typeface="Calibri" charset="0"/>
                <a:ea typeface="MS PGothic" charset="0"/>
              </a:rPr>
              <a:t>When they received solemn promises from Washington:</a:t>
            </a:r>
          </a:p>
          <a:p>
            <a:pPr lvl="2"/>
            <a:r>
              <a:rPr lang="en-US" sz="2000" dirty="0">
                <a:latin typeface="Calibri" charset="0"/>
                <a:ea typeface="MS PGothic" charset="0"/>
              </a:rPr>
              <a:t>They would be left alone</a:t>
            </a:r>
          </a:p>
          <a:p>
            <a:pPr lvl="2"/>
            <a:r>
              <a:rPr lang="en-US" sz="2000" dirty="0">
                <a:latin typeface="Calibri" charset="0"/>
                <a:ea typeface="MS PGothic" charset="0"/>
              </a:rPr>
              <a:t>They would be provided food, clothing, and other supplies</a:t>
            </a:r>
          </a:p>
          <a:p>
            <a:pPr lvl="1"/>
            <a:r>
              <a:rPr lang="en-US" sz="2400" dirty="0">
                <a:latin typeface="Calibri" charset="0"/>
                <a:ea typeface="MS PGothic" charset="0"/>
              </a:rPr>
              <a:t>Regretfully, federal Indian agents often very corrupt</a:t>
            </a:r>
          </a:p>
          <a:p>
            <a:endParaRPr lang="en-US" sz="2800" dirty="0">
              <a:solidFill>
                <a:srgbClr val="CCFFCC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0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2438</TotalTime>
  <Words>1337</Words>
  <Application>Microsoft Macintosh PowerPoint</Application>
  <PresentationFormat>On-screen Show (4:3)</PresentationFormat>
  <Paragraphs>155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Theme</vt:lpstr>
      <vt:lpstr>Westward Expansion</vt:lpstr>
      <vt:lpstr>Westward Expansion</vt:lpstr>
      <vt:lpstr>Impact on Native Americans</vt:lpstr>
      <vt:lpstr>Clash on the Plains</vt:lpstr>
      <vt:lpstr>c. Describe the growth of the western population and its impact on Native Americans with reference to Sitting Bull and Wounded Knee. </vt:lpstr>
      <vt:lpstr>Westward Movement</vt:lpstr>
      <vt:lpstr>Movement Westward</vt:lpstr>
      <vt:lpstr>Cowboys</vt:lpstr>
      <vt:lpstr>Clash on the Plains</vt:lpstr>
      <vt:lpstr>Sand Creek Massacre</vt:lpstr>
      <vt:lpstr>Battle of Little Bighorn</vt:lpstr>
      <vt:lpstr>Battle of Little Bighorn</vt:lpstr>
      <vt:lpstr>Surrender</vt:lpstr>
      <vt:lpstr>Wounded Knee</vt:lpstr>
      <vt:lpstr>Wounded Knee</vt:lpstr>
      <vt:lpstr>Wounded Knee</vt:lpstr>
      <vt:lpstr>Reservations</vt:lpstr>
      <vt:lpstr>Reservations</vt:lpstr>
      <vt:lpstr>Reservations</vt:lpstr>
      <vt:lpstr>PowerPoint Presentation</vt:lpstr>
      <vt:lpstr>Reservations</vt:lpstr>
      <vt:lpstr>Beef Bonanzas and the Long Drive</vt:lpstr>
      <vt:lpstr>Beef Bonanzas and the Long Drive</vt:lpstr>
      <vt:lpstr>Beef Bonanzas and the Long Drive</vt:lpstr>
      <vt:lpstr>Beef Bonanzas and the Long Drive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Harris</dc:creator>
  <cp:lastModifiedBy>Gail Harris</cp:lastModifiedBy>
  <cp:revision>10</cp:revision>
  <dcterms:created xsi:type="dcterms:W3CDTF">2016-01-05T19:23:35Z</dcterms:created>
  <dcterms:modified xsi:type="dcterms:W3CDTF">2016-01-07T14:02:53Z</dcterms:modified>
</cp:coreProperties>
</file>