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6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1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7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0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2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6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0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BCDF1A87-FCC9-D44E-A20E-AFB1817C17A5}" type="datetimeFigureOut">
              <a:rPr lang="en-US" smtClean="0"/>
              <a:t>10/3/16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23BA25-B85C-E04B-B01C-DC12EEA0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8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Second War for Independence and the Upsurge of Nationalism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Good Feelings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372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Monroe wins election </a:t>
            </a:r>
            <a:r>
              <a:rPr lang="en-US" dirty="0" smtClean="0">
                <a:solidFill>
                  <a:schemeClr val="accent2"/>
                </a:solidFill>
              </a:rPr>
              <a:t>1833-34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Short period of one party rule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Good will tour of 1817 – New England</a:t>
            </a:r>
          </a:p>
          <a:p>
            <a:pPr lvl="1"/>
            <a:r>
              <a:rPr lang="en-US" dirty="0" smtClean="0"/>
              <a:t>Boston newspaper dubs period “Era of Good Feelings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Name is a misnomer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Southern states hate tariff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Only benefits North, makes prices higher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See no benefit from roads and canals in other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Panic of 1819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panic engulfs U.S.</a:t>
            </a:r>
          </a:p>
          <a:p>
            <a:pPr lvl="1"/>
            <a:r>
              <a:rPr lang="en-US" dirty="0" smtClean="0"/>
              <a:t>Leads to deflation, depression, bankruptcies, bank failures, unemployment, soup kitchens, debtors’ prisons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Caused by over-speculation in land prices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Bank of U.S. goes into heavy debt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Economic panic will occur every 20 years in 1800s</a:t>
            </a:r>
          </a:p>
          <a:p>
            <a:pPr lvl="1"/>
            <a:r>
              <a:rPr lang="en-US" dirty="0" smtClean="0"/>
              <a:t>West is especially hard hit</a:t>
            </a:r>
          </a:p>
          <a:p>
            <a:pPr lvl="2"/>
            <a:r>
              <a:rPr lang="en-US" dirty="0" smtClean="0"/>
              <a:t>Bank of US seen as cause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1791 – 1819 – nine frontier states join Union</a:t>
            </a:r>
          </a:p>
          <a:p>
            <a:pPr lvl="1"/>
            <a:r>
              <a:rPr lang="en-US" dirty="0" smtClean="0"/>
              <a:t>Cheap land</a:t>
            </a:r>
          </a:p>
          <a:p>
            <a:pPr lvl="1"/>
            <a:r>
              <a:rPr lang="en-US" dirty="0" smtClean="0"/>
              <a:t>Elimination of Indians</a:t>
            </a:r>
          </a:p>
          <a:p>
            <a:pPr lvl="1"/>
            <a:r>
              <a:rPr lang="en-US" dirty="0" smtClean="0"/>
              <a:t>Eastern farmland </a:t>
            </a:r>
            <a:r>
              <a:rPr lang="en-US" dirty="0" smtClean="0"/>
              <a:t>exhausted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Cumberland Rd. – 1811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Connects Maryland to </a:t>
            </a:r>
            <a:r>
              <a:rPr lang="en-US" dirty="0" smtClean="0">
                <a:solidFill>
                  <a:schemeClr val="accent2"/>
                </a:solidFill>
              </a:rPr>
              <a:t>Illinois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Land Act of 1820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Authorizes buying 80 acres of land at $1.25 an acre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Increases movement westward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and Sectionalism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Tension already exists between North and South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Missouri applies for statehood</a:t>
            </a:r>
          </a:p>
          <a:p>
            <a:pPr lvl="1"/>
            <a:r>
              <a:rPr lang="en-US" dirty="0" smtClean="0"/>
              <a:t>Tallmadge Amendment proposed</a:t>
            </a:r>
          </a:p>
          <a:p>
            <a:pPr lvl="2"/>
            <a:r>
              <a:rPr lang="en-US" dirty="0" smtClean="0"/>
              <a:t>No new slaves brought to Missouri</a:t>
            </a:r>
          </a:p>
          <a:p>
            <a:pPr lvl="2"/>
            <a:r>
              <a:rPr lang="en-US" dirty="0" smtClean="0"/>
              <a:t>Gradual emancipation of children born to slave parents</a:t>
            </a:r>
          </a:p>
          <a:p>
            <a:pPr lvl="1"/>
            <a:r>
              <a:rPr lang="en-US" dirty="0" smtClean="0"/>
              <a:t>Southerners fear northern representatives might try to end slavery</a:t>
            </a:r>
          </a:p>
          <a:p>
            <a:pPr lvl="2"/>
            <a:r>
              <a:rPr lang="en-US" dirty="0" smtClean="0"/>
              <a:t>North already more populous than south</a:t>
            </a:r>
          </a:p>
          <a:p>
            <a:pPr lvl="2"/>
            <a:r>
              <a:rPr lang="en-US" dirty="0" smtClean="0"/>
              <a:t>Becoming more profitable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Missouri Compromise (1820)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different bills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Missouri admitted as slave state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Maine admitted as free state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Now 12 free/12 slave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All states north of 36 30’ would be free, south would be </a:t>
            </a:r>
            <a:r>
              <a:rPr lang="en-US" dirty="0" smtClean="0">
                <a:solidFill>
                  <a:schemeClr val="accent2"/>
                </a:solidFill>
              </a:rPr>
              <a:t>slave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Election of 1820</a:t>
            </a:r>
          </a:p>
          <a:p>
            <a:pPr lvl="1"/>
            <a:r>
              <a:rPr lang="en-US" dirty="0" smtClean="0"/>
              <a:t>Monroe wins by all but one elector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Marshall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McCulloch vs. Maryland (1819)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Maryland attempts to destroy Bank of US by taxing bank notes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Marshall denies Maryland power to tax BUS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Creates doctrine of “loose construction”</a:t>
            </a:r>
          </a:p>
          <a:p>
            <a:pPr lvl="3"/>
            <a:r>
              <a:rPr lang="en-US" dirty="0" smtClean="0"/>
              <a:t>Constitution is constructed loosely to change with </a:t>
            </a:r>
            <a:r>
              <a:rPr lang="en-US" dirty="0" smtClean="0"/>
              <a:t>times</a:t>
            </a:r>
          </a:p>
          <a:p>
            <a:pPr lvl="3"/>
            <a:endParaRPr lang="en-US" dirty="0" smtClean="0"/>
          </a:p>
          <a:p>
            <a:r>
              <a:rPr lang="en-US" dirty="0" err="1" smtClean="0"/>
              <a:t>Cohens</a:t>
            </a:r>
            <a:r>
              <a:rPr lang="en-US" dirty="0" smtClean="0"/>
              <a:t> vs. Virginia (1821)</a:t>
            </a:r>
          </a:p>
          <a:p>
            <a:pPr lvl="1"/>
            <a:r>
              <a:rPr lang="en-US" dirty="0" err="1" smtClean="0"/>
              <a:t>Cohens</a:t>
            </a:r>
            <a:r>
              <a:rPr lang="en-US" dirty="0" smtClean="0"/>
              <a:t> found guilty of illegally selling lottery tickets</a:t>
            </a:r>
          </a:p>
          <a:p>
            <a:pPr lvl="2"/>
            <a:r>
              <a:rPr lang="en-US" dirty="0" smtClean="0"/>
              <a:t>Appeal to Virginia Supreme Court and lose</a:t>
            </a:r>
          </a:p>
          <a:p>
            <a:pPr lvl="1"/>
            <a:r>
              <a:rPr lang="en-US" dirty="0" smtClean="0"/>
              <a:t>Marshall agrees to hear appeal, asserting Supreme Court’s right to review decisions of state supreme </a:t>
            </a:r>
            <a:r>
              <a:rPr lang="en-US" dirty="0" smtClean="0"/>
              <a:t>courts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Gibbons vs. Ogden (1824)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New York tries to grant monopoly for waterborne commerce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Marshall holds that only Congress can control interstate commerce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against mob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Fletcher vs. Peck (1810)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Georgia granted 35 million acres in Yazoo County Mississippi to privateers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Repealed after public outcry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Marshall rules that state had made a contract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States can’t impair </a:t>
            </a:r>
            <a:r>
              <a:rPr lang="en-US" dirty="0" smtClean="0">
                <a:solidFill>
                  <a:schemeClr val="accent2"/>
                </a:solidFill>
              </a:rPr>
              <a:t>contracts</a:t>
            </a:r>
          </a:p>
          <a:p>
            <a:pPr lvl="2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Dartmouth College vs. Woodward (1819)</a:t>
            </a:r>
          </a:p>
          <a:p>
            <a:pPr lvl="1"/>
            <a:r>
              <a:rPr lang="en-US" dirty="0" smtClean="0"/>
              <a:t>Charter Granted by George III</a:t>
            </a:r>
          </a:p>
          <a:p>
            <a:pPr lvl="2"/>
            <a:r>
              <a:rPr lang="en-US" dirty="0" smtClean="0"/>
              <a:t>New Hampshire attempted to change it</a:t>
            </a:r>
          </a:p>
          <a:p>
            <a:pPr lvl="1"/>
            <a:r>
              <a:rPr lang="en-US" dirty="0" smtClean="0"/>
              <a:t>Marshall rules original charter is </a:t>
            </a:r>
            <a:r>
              <a:rPr lang="en-US" dirty="0" smtClean="0"/>
              <a:t>contract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Marshall gives Supreme Court powers of judicial review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Establishes federal governments power to overrule states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Territorial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1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Treaty of 1818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Louisiana Boundary established at 49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parallel</a:t>
            </a:r>
          </a:p>
          <a:p>
            <a:pPr lvl="2"/>
            <a:r>
              <a:rPr lang="en-US" dirty="0" smtClean="0"/>
              <a:t>Joint occupation of Oregon territory for ten </a:t>
            </a:r>
            <a:r>
              <a:rPr lang="en-US" dirty="0" smtClean="0"/>
              <a:t>years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Revolutions in Spanish America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Spanish troops removed from Florida</a:t>
            </a:r>
          </a:p>
          <a:p>
            <a:pPr lvl="2"/>
            <a:r>
              <a:rPr lang="en-US" dirty="0" smtClean="0"/>
              <a:t>Indians begin raiding territory, retreating to Florida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Andrew Jackson invades (Seminole War)</a:t>
            </a:r>
          </a:p>
          <a:p>
            <a:pPr lvl="2"/>
            <a:r>
              <a:rPr lang="en-US" dirty="0" smtClean="0"/>
              <a:t>Hangs Indian 2 Indian chiefs, executes to British subjects, captures St. Marks, and Pensacola</a:t>
            </a:r>
          </a:p>
          <a:p>
            <a:pPr lvl="1"/>
            <a:r>
              <a:rPr lang="en-US" dirty="0" smtClean="0"/>
              <a:t>Cabinet urges Monroe to punish Jackson</a:t>
            </a:r>
          </a:p>
          <a:p>
            <a:pPr lvl="2"/>
            <a:r>
              <a:rPr lang="en-US" dirty="0" smtClean="0"/>
              <a:t>John Quincy Adams demands concessions from </a:t>
            </a:r>
            <a:r>
              <a:rPr lang="en-US" dirty="0" smtClean="0"/>
              <a:t>Spain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Florida Purchase Treaty of 1819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Spain cedes Florida and claims on Oregon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U.S. cedes claims on Texas, pays $5 million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1823 – British foreign secretary George Canning  proposes joint declaration</a:t>
            </a:r>
          </a:p>
          <a:p>
            <a:pPr lvl="1"/>
            <a:r>
              <a:rPr lang="en-US" dirty="0" smtClean="0"/>
              <a:t>Renounce interest in acquiring Latin American territory</a:t>
            </a:r>
          </a:p>
          <a:p>
            <a:pPr lvl="1"/>
            <a:r>
              <a:rPr lang="en-US" dirty="0" smtClean="0"/>
              <a:t>Warn European countries to keep </a:t>
            </a:r>
            <a:r>
              <a:rPr lang="en-US" dirty="0" smtClean="0"/>
              <a:t>out</a:t>
            </a:r>
          </a:p>
          <a:p>
            <a:endParaRPr lang="en-US" dirty="0"/>
          </a:p>
          <a:p>
            <a:r>
              <a:rPr lang="en-US" dirty="0" smtClean="0"/>
              <a:t>John </a:t>
            </a:r>
            <a:r>
              <a:rPr lang="en-US" dirty="0" smtClean="0"/>
              <a:t>Q. Adams sees an opportunity</a:t>
            </a:r>
          </a:p>
          <a:p>
            <a:pPr lvl="1"/>
            <a:r>
              <a:rPr lang="en-US" dirty="0" smtClean="0"/>
              <a:t>Europeans not likely to invade anytime soon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1823 – Monroe Doctrine created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Non-colonization/nonintervention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colonization in the Americas</a:t>
            </a:r>
          </a:p>
          <a:p>
            <a:pPr lvl="2"/>
            <a:r>
              <a:rPr lang="en-US" dirty="0" smtClean="0"/>
              <a:t>Aimed at Russia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European nations could not intervene in Latin American affairs</a:t>
            </a:r>
          </a:p>
          <a:p>
            <a:pPr lvl="2"/>
            <a:r>
              <a:rPr lang="en-US" dirty="0" smtClean="0"/>
              <a:t>U.S. promises to stay out of Greek revolt against </a:t>
            </a:r>
            <a:r>
              <a:rPr lang="en-US" dirty="0" err="1" smtClean="0"/>
              <a:t>turks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War of 1812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Widespread disunity</a:t>
            </a:r>
          </a:p>
          <a:p>
            <a:pPr lvl="1"/>
            <a:r>
              <a:rPr lang="en-US" dirty="0" smtClean="0"/>
              <a:t>Poorly fought war</a:t>
            </a:r>
          </a:p>
          <a:p>
            <a:pPr lvl="1"/>
            <a:r>
              <a:rPr lang="en-US" dirty="0" smtClean="0"/>
              <a:t>Old generals/bad strategies</a:t>
            </a:r>
          </a:p>
          <a:p>
            <a:pPr lvl="2"/>
            <a:r>
              <a:rPr lang="en-US" dirty="0" smtClean="0"/>
              <a:t>Three prong attack on Canada repulsed</a:t>
            </a:r>
          </a:p>
          <a:p>
            <a:pPr lvl="3"/>
            <a:r>
              <a:rPr lang="en-US" dirty="0" smtClean="0"/>
              <a:t>Fail to capture Montreal </a:t>
            </a:r>
          </a:p>
          <a:p>
            <a:pPr lvl="2"/>
            <a:r>
              <a:rPr lang="en-US" dirty="0" smtClean="0"/>
              <a:t>British and Canadians capture forts commanding Great Lakes</a:t>
            </a:r>
          </a:p>
          <a:p>
            <a:pPr lvl="1"/>
            <a:r>
              <a:rPr lang="en-US" dirty="0" smtClean="0"/>
              <a:t>1813 – Oliver Hazard Perry builds fleet on Great Lakes</a:t>
            </a:r>
          </a:p>
          <a:p>
            <a:pPr lvl="2"/>
            <a:r>
              <a:rPr lang="en-US" dirty="0" smtClean="0"/>
              <a:t>Captures British fleet</a:t>
            </a:r>
          </a:p>
          <a:p>
            <a:pPr lvl="1"/>
            <a:r>
              <a:rPr lang="en-US" dirty="0" smtClean="0"/>
              <a:t>1814 – Thomas </a:t>
            </a:r>
            <a:r>
              <a:rPr lang="en-US" dirty="0" err="1" smtClean="0"/>
              <a:t>MacDonough</a:t>
            </a:r>
            <a:r>
              <a:rPr lang="en-US" dirty="0" smtClean="0"/>
              <a:t> challenges British at Lake Champlain</a:t>
            </a:r>
          </a:p>
          <a:p>
            <a:pPr lvl="2"/>
            <a:r>
              <a:rPr lang="en-US" dirty="0" smtClean="0"/>
              <a:t>British turned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European monarchs angered but powerless</a:t>
            </a:r>
          </a:p>
          <a:p>
            <a:pPr lvl="1"/>
            <a:r>
              <a:rPr lang="en-US" dirty="0" smtClean="0"/>
              <a:t>British Navy commands </a:t>
            </a:r>
            <a:r>
              <a:rPr lang="en-US" dirty="0" smtClean="0"/>
              <a:t>Atlantic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Latin American take little notice</a:t>
            </a:r>
          </a:p>
          <a:p>
            <a:pPr lvl="1"/>
            <a:r>
              <a:rPr lang="en-US" dirty="0" smtClean="0"/>
              <a:t>Realize they are protected by British Navy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U.S. only acting to protect </a:t>
            </a:r>
            <a:r>
              <a:rPr lang="en-US" dirty="0" smtClean="0">
                <a:solidFill>
                  <a:schemeClr val="accent2"/>
                </a:solidFill>
              </a:rPr>
              <a:t>itself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Russo-American Treaty (1824)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Fixes Alaska boundary at 54, </a:t>
            </a:r>
            <a:r>
              <a:rPr lang="en-US" smtClean="0">
                <a:solidFill>
                  <a:schemeClr val="accent2"/>
                </a:solidFill>
              </a:rPr>
              <a:t>40</a:t>
            </a:r>
            <a:r>
              <a:rPr lang="en-US" smtClean="0">
                <a:solidFill>
                  <a:schemeClr val="accent2"/>
                </a:solidFill>
              </a:rPr>
              <a:t>’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Doctrine never signed into law, or made official</a:t>
            </a:r>
          </a:p>
          <a:p>
            <a:r>
              <a:rPr lang="en-US" dirty="0" smtClean="0"/>
              <a:t>Expression of nationalism</a:t>
            </a:r>
          </a:p>
          <a:p>
            <a:pPr lvl="1"/>
            <a:r>
              <a:rPr lang="en-US" dirty="0" smtClean="0"/>
              <a:t>Americans assume they are safe from Europe</a:t>
            </a:r>
          </a:p>
          <a:p>
            <a:pPr lvl="1"/>
            <a:r>
              <a:rPr lang="en-US" dirty="0" smtClean="0"/>
              <a:t>Monroe has publicly warned Europe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and 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August 1814 – British land at Bladensburg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March to Washington, burn most </a:t>
            </a:r>
            <a:r>
              <a:rPr lang="en-US" dirty="0" smtClean="0">
                <a:solidFill>
                  <a:schemeClr val="accent2"/>
                </a:solidFill>
              </a:rPr>
              <a:t>buildings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British attack Baltimore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Beaten back at Fort McHenry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Francis Scott Key writes “Star Spangled Banner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lvl="2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Jackson leads ragtag army to defend New Orleans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Beats British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Americans assume British surrender due to defeat at New Orleans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Navy performs well against British</a:t>
            </a:r>
          </a:p>
          <a:p>
            <a:pPr lvl="1"/>
            <a:r>
              <a:rPr lang="en-US" dirty="0" smtClean="0"/>
              <a:t>Seizes ships</a:t>
            </a:r>
          </a:p>
          <a:p>
            <a:pPr lvl="1"/>
            <a:r>
              <a:rPr lang="en-US" dirty="0" smtClean="0"/>
              <a:t>Anger over </a:t>
            </a:r>
            <a:r>
              <a:rPr lang="en-US" dirty="0" smtClean="0"/>
              <a:t>impressment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British blockade American ports</a:t>
            </a:r>
          </a:p>
          <a:p>
            <a:pPr lvl="1"/>
            <a:r>
              <a:rPr lang="en-US" dirty="0" smtClean="0"/>
              <a:t>Ruins American industries such as fishing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06"/>
            <a:ext cx="8229600" cy="1143000"/>
          </a:xfrm>
        </p:spPr>
        <p:txBody>
          <a:bodyPr/>
          <a:lstStyle/>
          <a:p>
            <a:r>
              <a:rPr lang="en-US" dirty="0" smtClean="0"/>
              <a:t>Treaty of Ghent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06"/>
            <a:ext cx="8229600" cy="4974257"/>
          </a:xfrm>
        </p:spPr>
        <p:txBody>
          <a:bodyPr/>
          <a:lstStyle/>
          <a:p>
            <a:r>
              <a:rPr lang="en-US" dirty="0" smtClean="0"/>
              <a:t>British demand neutral Indian buffer state around Great Lakes</a:t>
            </a:r>
          </a:p>
          <a:p>
            <a:pPr lvl="1"/>
            <a:r>
              <a:rPr lang="en-US" dirty="0" smtClean="0"/>
              <a:t>Control of Great Lakes</a:t>
            </a:r>
          </a:p>
          <a:p>
            <a:pPr lvl="1"/>
            <a:r>
              <a:rPr lang="en-US" dirty="0" smtClean="0"/>
              <a:t>Part of Maine</a:t>
            </a:r>
          </a:p>
          <a:p>
            <a:pPr lvl="2"/>
            <a:r>
              <a:rPr lang="en-US" dirty="0" smtClean="0"/>
              <a:t>John Quincy Adams refuses</a:t>
            </a:r>
          </a:p>
          <a:p>
            <a:pPr lvl="2"/>
            <a:r>
              <a:rPr lang="en-US" dirty="0" smtClean="0"/>
              <a:t>Americans begin winning battles in upstate New </a:t>
            </a:r>
            <a:r>
              <a:rPr lang="en-US" dirty="0" smtClean="0"/>
              <a:t>York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Treaty of Ghent – Dec. 24, 1814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Armistice – war is a draw, fighting stops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Impressment</a:t>
            </a:r>
            <a:r>
              <a:rPr lang="en-US" dirty="0" smtClean="0">
                <a:solidFill>
                  <a:schemeClr val="accent2"/>
                </a:solidFill>
              </a:rPr>
              <a:t> issue still not solved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Hartford Convention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British seem likely to capture New Orleans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Representatives from Mass., Conn., N.H., </a:t>
            </a:r>
            <a:r>
              <a:rPr lang="en-US" dirty="0" err="1" smtClean="0">
                <a:solidFill>
                  <a:schemeClr val="accent2"/>
                </a:solidFill>
              </a:rPr>
              <a:t>Ver</a:t>
            </a:r>
            <a:r>
              <a:rPr lang="en-US" dirty="0" smtClean="0">
                <a:solidFill>
                  <a:schemeClr val="accent2"/>
                </a:solidFill>
              </a:rPr>
              <a:t>, and R.I. Meet from Dec. 15, 1814 – Jan. 5, 1815 to discuss grievances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Want financial aid from Washington for lost trade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2/3 majority for all declarations of embargos, except during times of invasion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Some argue for secession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Three representatives sent to </a:t>
            </a:r>
            <a:r>
              <a:rPr lang="en-US" dirty="0" smtClean="0">
                <a:solidFill>
                  <a:schemeClr val="accent2"/>
                </a:solidFill>
              </a:rPr>
              <a:t>Washington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News arrives of defense of New Orleans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Hartford Convention is last action of Federalist Party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Legacy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8"/>
            <a:ext cx="8229600" cy="54388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Small scale war</a:t>
            </a:r>
          </a:p>
          <a:p>
            <a:pPr lvl="1"/>
            <a:r>
              <a:rPr lang="en-US" dirty="0" smtClean="0"/>
              <a:t>Only 5000 in Canada </a:t>
            </a:r>
            <a:r>
              <a:rPr lang="en-US" dirty="0" smtClean="0"/>
              <a:t>invasion</a:t>
            </a:r>
            <a:endParaRPr lang="en-US" dirty="0" smtClean="0"/>
          </a:p>
          <a:p>
            <a:r>
              <a:rPr lang="en-US" dirty="0" smtClean="0"/>
              <a:t>America proves it can stand up for itself</a:t>
            </a:r>
          </a:p>
          <a:p>
            <a:pPr lvl="1"/>
            <a:r>
              <a:rPr lang="en-US" dirty="0" smtClean="0"/>
              <a:t>Navy performs </a:t>
            </a:r>
            <a:r>
              <a:rPr lang="en-US" dirty="0" smtClean="0"/>
              <a:t>well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Federalist Party </a:t>
            </a:r>
            <a:r>
              <a:rPr lang="en-US" dirty="0" smtClean="0">
                <a:solidFill>
                  <a:schemeClr val="accent2"/>
                </a:solidFill>
              </a:rPr>
              <a:t>dies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New war heroes – Andrew Jackson, William Henry </a:t>
            </a:r>
            <a:r>
              <a:rPr lang="en-US" dirty="0" smtClean="0">
                <a:solidFill>
                  <a:schemeClr val="accent2"/>
                </a:solidFill>
              </a:rPr>
              <a:t>Harrison</a:t>
            </a:r>
          </a:p>
          <a:p>
            <a:endParaRPr lang="en-US" dirty="0" smtClean="0"/>
          </a:p>
          <a:p>
            <a:r>
              <a:rPr lang="en-US" dirty="0" smtClean="0"/>
              <a:t>Leads to hatred of Britain</a:t>
            </a:r>
          </a:p>
          <a:p>
            <a:r>
              <a:rPr lang="en-US" dirty="0" smtClean="0"/>
              <a:t>Canadians/Indians felt </a:t>
            </a:r>
            <a:r>
              <a:rPr lang="en-US" dirty="0" smtClean="0"/>
              <a:t>betrayed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1817 – Rush-Bagot agreement signed after naval arms race on Great </a:t>
            </a:r>
            <a:r>
              <a:rPr lang="en-US" dirty="0" smtClean="0">
                <a:solidFill>
                  <a:schemeClr val="accent2"/>
                </a:solidFill>
              </a:rPr>
              <a:t>Lakes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Creates world’s longest unfortified </a:t>
            </a:r>
            <a:r>
              <a:rPr lang="en-US" dirty="0" smtClean="0">
                <a:solidFill>
                  <a:schemeClr val="accent2"/>
                </a:solidFill>
              </a:rPr>
              <a:t>boundary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Americans focus on westward expansion as wars in Europe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Explosion of Nationalism after war</a:t>
            </a:r>
          </a:p>
          <a:p>
            <a:pPr lvl="1"/>
            <a:r>
              <a:rPr lang="en-US" dirty="0" smtClean="0"/>
              <a:t>New authors</a:t>
            </a:r>
          </a:p>
          <a:p>
            <a:pPr lvl="2"/>
            <a:r>
              <a:rPr lang="en-US" dirty="0" smtClean="0"/>
              <a:t>Washington Irving – </a:t>
            </a:r>
            <a:r>
              <a:rPr lang="en-US" dirty="0" err="1" smtClean="0"/>
              <a:t>Rumpelstiltskin</a:t>
            </a:r>
            <a:r>
              <a:rPr lang="en-US" dirty="0" smtClean="0"/>
              <a:t>, Legend of Sleepy Hollow</a:t>
            </a:r>
          </a:p>
          <a:p>
            <a:pPr lvl="2"/>
            <a:r>
              <a:rPr lang="en-US" dirty="0" smtClean="0"/>
              <a:t>James </a:t>
            </a:r>
            <a:r>
              <a:rPr lang="en-US" dirty="0" err="1" smtClean="0"/>
              <a:t>Fenimore</a:t>
            </a:r>
            <a:r>
              <a:rPr lang="en-US" dirty="0" smtClean="0"/>
              <a:t> Cooper – Last of the </a:t>
            </a:r>
            <a:r>
              <a:rPr lang="en-US" dirty="0" smtClean="0"/>
              <a:t>Mohicans</a:t>
            </a:r>
            <a:endParaRPr lang="en-US" dirty="0" smtClean="0"/>
          </a:p>
          <a:p>
            <a:pPr lvl="1"/>
            <a:r>
              <a:rPr lang="en-US" dirty="0" smtClean="0"/>
              <a:t>North American Review – 1815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Artists paint landscapes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History books written by Americans for Americans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“The American System”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8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British dump cheap goods into market after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Tariff of 1816 passed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20-25% tariff on </a:t>
            </a:r>
            <a:r>
              <a:rPr lang="en-US" dirty="0" smtClean="0">
                <a:solidFill>
                  <a:schemeClr val="accent2"/>
                </a:solidFill>
              </a:rPr>
              <a:t>imports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1824 – Henry Clay creates “American System”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Strong banking system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High protective tariff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Network of roads and canals in Ohio Valley – funded by tariffs</a:t>
            </a:r>
          </a:p>
          <a:p>
            <a:pPr lvl="2"/>
            <a:r>
              <a:rPr lang="en-US" dirty="0" smtClean="0"/>
              <a:t>Transportation had hampered war efforts in </a:t>
            </a:r>
            <a:r>
              <a:rPr lang="en-US" dirty="0" smtClean="0"/>
              <a:t>1812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1817 – Congress tries to distribute money to states for infrastructure</a:t>
            </a:r>
          </a:p>
          <a:p>
            <a:pPr lvl="2"/>
            <a:r>
              <a:rPr lang="en-US" dirty="0" smtClean="0"/>
              <a:t>Madison vetoes action as unconstitutional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rris" id="{9DED98AE-3D14-1446-8B33-C4C599554902}" vid="{FE49D284-0108-AE4C-9961-27762E9EAC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319</TotalTime>
  <Words>1150</Words>
  <Application>Microsoft Macintosh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Calisto MT</vt:lpstr>
      <vt:lpstr>ＭＳ Ｐゴシック</vt:lpstr>
      <vt:lpstr>Harris</vt:lpstr>
      <vt:lpstr>Chapter 12</vt:lpstr>
      <vt:lpstr>War of 1812</vt:lpstr>
      <vt:lpstr>Washington and New Orleans</vt:lpstr>
      <vt:lpstr>Naval War</vt:lpstr>
      <vt:lpstr>Treaty of Ghent</vt:lpstr>
      <vt:lpstr>The Hartford Convention</vt:lpstr>
      <vt:lpstr>Legacy of 1812</vt:lpstr>
      <vt:lpstr>Nationalism</vt:lpstr>
      <vt:lpstr>“The American System”</vt:lpstr>
      <vt:lpstr>Era of Good Feelings</vt:lpstr>
      <vt:lpstr>Panic of 1819</vt:lpstr>
      <vt:lpstr>Growing Pains</vt:lpstr>
      <vt:lpstr>Slavery and Sectionalism</vt:lpstr>
      <vt:lpstr>Missouri Compromise (1820)</vt:lpstr>
      <vt:lpstr>John Marshall</vt:lpstr>
      <vt:lpstr>Protecting against mob rule</vt:lpstr>
      <vt:lpstr>Territorial Expansion</vt:lpstr>
      <vt:lpstr>The Monroe Doctrine</vt:lpstr>
      <vt:lpstr>Monroe Doctrine continued</vt:lpstr>
      <vt:lpstr>Evaluation of Doctrine</vt:lpstr>
    </vt:vector>
  </TitlesOfParts>
  <Company>Greene County High School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Brian Fahey</dc:creator>
  <cp:lastModifiedBy>Gail Harris</cp:lastModifiedBy>
  <cp:revision>6</cp:revision>
  <dcterms:created xsi:type="dcterms:W3CDTF">2011-09-11T21:57:34Z</dcterms:created>
  <dcterms:modified xsi:type="dcterms:W3CDTF">2016-10-03T15:42:12Z</dcterms:modified>
</cp:coreProperties>
</file>