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2" d="100"/>
          <a:sy n="22" d="100"/>
        </p:scale>
        <p:origin x="-1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B2B3-5B9C-4643-AB85-760C4B858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FEFF8-D4FE-EE4E-8B71-EDD6B86EB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8C77-78DD-3249-B804-F69032040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C8211-8217-2848-85C7-D66BBA454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6B0E-3E5D-414A-A5DA-454007323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17D7-D9B7-B34B-BC3C-F83FB53AA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82BD-C8B1-B144-B210-0CBFE2C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9412-64D5-8742-88AB-4A2AC939F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A0A7-1080-3847-B5B5-E4D6FB6F0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98EE-AA5F-D94E-8093-D51DF2D60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F43F-DCC3-B642-8AE2-FBA04E78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52A9-7399-F043-89E3-B079B738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ADD45FA-741C-6342-AC93-FC0AF4E6C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23, 24, and 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</a:p>
          <a:p>
            <a:endParaRPr lang="en-US" dirty="0"/>
          </a:p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7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Birth of Unions</a:t>
            </a:r>
            <a:endParaRPr lang="en-US" sz="5400" dirty="0" smtClean="0">
              <a:cs typeface="+mj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181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Out of the challenging working and living conditions that faced workers arose labor unions.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CCFFCC"/>
                </a:solidFill>
                <a:cs typeface="+mn-cs"/>
              </a:rPr>
              <a:t>Labor unions </a:t>
            </a:r>
            <a:r>
              <a:rPr lang="en-US" sz="2800" dirty="0" smtClean="0">
                <a:cs typeface="+mn-cs"/>
              </a:rPr>
              <a:t>are organizations of workers formed to protect the interests of its members.</a:t>
            </a:r>
          </a:p>
          <a:p>
            <a:pPr marL="0" indent="0" eaLnBrk="1" hangingPunct="1">
              <a:buNone/>
              <a:defRPr/>
            </a:pPr>
            <a:endParaRPr lang="en-US" sz="2800" dirty="0">
              <a:cs typeface="+mn-cs"/>
            </a:endParaRPr>
          </a:p>
        </p:txBody>
      </p:sp>
      <p:pic>
        <p:nvPicPr>
          <p:cNvPr id="624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40687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951139"/>
            <a:ext cx="5737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800" dirty="0"/>
              <a:t>Strikes were main form of protest</a:t>
            </a:r>
          </a:p>
        </p:txBody>
      </p:sp>
    </p:spTree>
    <p:extLst>
      <p:ext uri="{BB962C8B-B14F-4D97-AF65-F5344CB8AC3E}">
        <p14:creationId xmlns:p14="http://schemas.microsoft.com/office/powerpoint/2010/main" val="387047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Early Strikes Ineffective</a:t>
            </a:r>
            <a:endParaRPr lang="en-US" sz="4800" dirty="0" smtClean="0"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CCFFCC"/>
                </a:solidFill>
                <a:cs typeface="+mn-cs"/>
              </a:rPr>
              <a:t>Employers hated the unions &amp; took measures against them.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Threatened to fire employees who joined unions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forced them to sign contracts agreeing not to join unions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Turned to courts to have strikes stopped.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Sometimes turned to violence.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Troublesome workers were “black listed”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Company towns where workers paid in “scrip” only useable at </a:t>
            </a:r>
            <a:r>
              <a:rPr lang="en-US" sz="2400" smtClean="0">
                <a:cs typeface="+mn-cs"/>
              </a:rPr>
              <a:t>company store</a:t>
            </a:r>
            <a:endParaRPr lang="en-US" sz="2400" dirty="0" smtClean="0">
              <a:cs typeface="+mn-cs"/>
            </a:endParaRPr>
          </a:p>
          <a:p>
            <a:pPr lvl="1" eaLnBrk="1" hangingPunct="1">
              <a:defRPr/>
            </a:pPr>
            <a:endParaRPr lang="en-US" sz="2400" dirty="0">
              <a:cs typeface="+mn-cs"/>
            </a:endParaRPr>
          </a:p>
          <a:p>
            <a:pPr lvl="1" eaLnBrk="1" hangingPunct="1">
              <a:defRPr/>
            </a:pPr>
            <a:endParaRPr lang="en-US" sz="2400" dirty="0" smtClean="0">
              <a:cs typeface="+mn-cs"/>
            </a:endParaRPr>
          </a:p>
          <a:p>
            <a:pPr marL="57150" indent="0"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Limps Along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68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National Labor Union (1866) </a:t>
            </a:r>
          </a:p>
          <a:p>
            <a:pPr lvl="1"/>
            <a:r>
              <a:rPr lang="en-US" dirty="0" smtClean="0"/>
              <a:t>Lasts 6 years, 600000 members</a:t>
            </a:r>
          </a:p>
          <a:p>
            <a:pPr lvl="1"/>
            <a:r>
              <a:rPr lang="en-US" dirty="0" smtClean="0"/>
              <a:t>Demanded arbitration of worker complaints and 8 hour work day</a:t>
            </a:r>
          </a:p>
          <a:p>
            <a:pPr lvl="1"/>
            <a:r>
              <a:rPr lang="en-US" dirty="0" smtClean="0"/>
              <a:t>Destroyed by Depression of 1873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Knights of Labor (1881)</a:t>
            </a:r>
          </a:p>
          <a:p>
            <a:pPr lvl="1"/>
            <a:r>
              <a:rPr lang="en-US" dirty="0" smtClean="0"/>
              <a:t>Originally secret society</a:t>
            </a:r>
          </a:p>
          <a:p>
            <a:pPr lvl="1"/>
            <a:r>
              <a:rPr lang="en-US" dirty="0" smtClean="0"/>
              <a:t>Sought workers’ cooperatives, better conditions, and 8 hour work day</a:t>
            </a:r>
          </a:p>
          <a:p>
            <a:pPr lvl="1"/>
            <a:r>
              <a:rPr lang="en-US" dirty="0" smtClean="0"/>
              <a:t>Leader Terence V. Powderly gains 8 hour work day in some places</a:t>
            </a:r>
          </a:p>
          <a:p>
            <a:pPr lvl="1"/>
            <a:r>
              <a:rPr lang="en-US" dirty="0" smtClean="0"/>
              <a:t>Successful strike against Gould’s Wabash Railroad causes membership to soar to 750000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5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The Rise of Labor Unions</a:t>
            </a:r>
            <a:endParaRPr lang="en-US" sz="6000" dirty="0" smtClean="0">
              <a:cs typeface="+mj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8686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 </a:t>
            </a:r>
            <a:r>
              <a:rPr lang="en-US" sz="2800" dirty="0" smtClean="0">
                <a:solidFill>
                  <a:srgbClr val="CCFFCC"/>
                </a:solidFill>
                <a:cs typeface="+mn-cs"/>
              </a:rPr>
              <a:t>American Federation of Labor (AFL) </a:t>
            </a:r>
            <a:r>
              <a:rPr lang="en-US" sz="2800" dirty="0" smtClean="0">
                <a:cs typeface="+mn-cs"/>
              </a:rPr>
              <a:t>is started in </a:t>
            </a:r>
            <a:r>
              <a:rPr lang="en-US" sz="2800" dirty="0" smtClean="0">
                <a:solidFill>
                  <a:srgbClr val="CCFFCC"/>
                </a:solidFill>
                <a:cs typeface="+mn-cs"/>
              </a:rPr>
              <a:t>1886</a:t>
            </a:r>
            <a:r>
              <a:rPr lang="en-US" sz="2800" dirty="0" smtClean="0">
                <a:cs typeface="+mn-cs"/>
              </a:rPr>
              <a:t>.</a:t>
            </a:r>
          </a:p>
          <a:p>
            <a:pPr marL="1200150" lvl="3" indent="-342900">
              <a:defRPr/>
            </a:pPr>
            <a:r>
              <a:rPr lang="en-US" dirty="0"/>
              <a:t>Group of small independent unions</a:t>
            </a:r>
          </a:p>
          <a:p>
            <a:pPr marL="0" indent="0" eaLnBrk="1" hangingPunct="1"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CCFFCC"/>
                </a:solidFill>
                <a:cs typeface="+mn-cs"/>
              </a:rPr>
              <a:t>The AFL focused on wages, working hours, &amp; working conditions.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AFL is still in existence today </a:t>
            </a:r>
            <a:endParaRPr lang="en-US" sz="2400" dirty="0" smtClean="0">
              <a:cs typeface="+mn-cs"/>
            </a:endParaRP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62096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16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Samuel Gompers</a:t>
            </a:r>
            <a:endParaRPr lang="en-US" sz="5400" dirty="0" smtClean="0">
              <a:cs typeface="+mj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33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CCFFCC"/>
                </a:solidFill>
              </a:rPr>
              <a:t>Samuel Gompers was the first leader of the AFL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The AFL </a:t>
            </a:r>
            <a:r>
              <a:rPr lang="en-US" sz="2800" dirty="0" smtClean="0">
                <a:cs typeface="+mn-cs"/>
              </a:rPr>
              <a:t>used the economic pressures of: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CCFFCC"/>
                </a:solidFill>
                <a:cs typeface="+mn-cs"/>
              </a:rPr>
              <a:t>strikes</a:t>
            </a:r>
            <a:r>
              <a:rPr lang="en-US" sz="2400" dirty="0" smtClean="0">
                <a:cs typeface="+mn-cs"/>
              </a:rPr>
              <a:t> (refusal of an employee to work until employers meet certain demands)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CCFFCC"/>
                </a:solidFill>
                <a:cs typeface="+mn-cs"/>
              </a:rPr>
              <a:t>b</a:t>
            </a:r>
            <a:r>
              <a:rPr lang="en-US" sz="2400" dirty="0" smtClean="0">
                <a:solidFill>
                  <a:srgbClr val="CCFFCC"/>
                </a:solidFill>
                <a:cs typeface="+mn-cs"/>
              </a:rPr>
              <a:t>oycotts</a:t>
            </a:r>
            <a:r>
              <a:rPr lang="en-US" sz="2400" dirty="0" smtClean="0">
                <a:cs typeface="+mn-cs"/>
              </a:rPr>
              <a:t> (refusal to buy or pay for certain products or services in hope of forcing the producers to change their policies.</a:t>
            </a:r>
          </a:p>
        </p:txBody>
      </p:sp>
      <p:pic>
        <p:nvPicPr>
          <p:cNvPr id="64515" name="Picture 4" descr="3b20695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5000" r="14145" b="11250"/>
          <a:stretch>
            <a:fillRect/>
          </a:stretch>
        </p:blipFill>
        <p:spPr bwMode="auto">
          <a:xfrm>
            <a:off x="5486400" y="1676400"/>
            <a:ext cx="3287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77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American Federation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The AFL also believed in collective bargaining and mediation.</a:t>
            </a:r>
            <a:endParaRPr lang="en-US" sz="2800" dirty="0"/>
          </a:p>
          <a:p>
            <a:pPr lvl="1">
              <a:defRPr/>
            </a:pPr>
            <a:r>
              <a:rPr lang="en-US" sz="2400" dirty="0" smtClean="0">
                <a:solidFill>
                  <a:srgbClr val="CCFFCC"/>
                </a:solidFill>
              </a:rPr>
              <a:t>Collective bargaining </a:t>
            </a:r>
            <a:r>
              <a:rPr lang="en-US" sz="2400" dirty="0" smtClean="0"/>
              <a:t>is negotiating as a group instead of individually to increase your bargaining power.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 smtClean="0">
                <a:solidFill>
                  <a:srgbClr val="CCFFCC"/>
                </a:solidFill>
              </a:rPr>
              <a:t>Mediation </a:t>
            </a:r>
            <a:r>
              <a:rPr lang="en-US" sz="2400" dirty="0" smtClean="0"/>
              <a:t>is when a neutral third party (in some cases, the gov’t) gets involved to help negotiate a settlement.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smtClean="0"/>
              <a:t>The AFL also called for </a:t>
            </a:r>
            <a:r>
              <a:rPr lang="en-US" sz="2800" dirty="0" smtClean="0">
                <a:solidFill>
                  <a:srgbClr val="CCFFCC"/>
                </a:solidFill>
              </a:rPr>
              <a:t>closed shop workplaces </a:t>
            </a:r>
            <a:r>
              <a:rPr lang="en-US" sz="2800" dirty="0" smtClean="0"/>
              <a:t>– workplaces that would only hire union workers.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986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Federation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05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Union dues used to build funds to help workers last through strikes</a:t>
            </a:r>
          </a:p>
          <a:p>
            <a:endParaRPr lang="en-US" dirty="0" smtClean="0"/>
          </a:p>
          <a:p>
            <a:r>
              <a:rPr lang="en-US" dirty="0" smtClean="0"/>
              <a:t>Only allowed skilled craftsmen</a:t>
            </a:r>
          </a:p>
          <a:p>
            <a:endParaRPr lang="en-US" dirty="0" smtClean="0"/>
          </a:p>
          <a:p>
            <a:r>
              <a:rPr lang="en-US" dirty="0" smtClean="0"/>
              <a:t>Membership rose to 500000 – 3% of labor force</a:t>
            </a:r>
          </a:p>
          <a:p>
            <a:pPr lvl="1"/>
            <a:r>
              <a:rPr lang="en-US" dirty="0" smtClean="0"/>
              <a:t>Criticized as being “labor trust”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Labor Day (1894) – symbolic victory</a:t>
            </a:r>
          </a:p>
          <a:p>
            <a:endParaRPr lang="en-US" dirty="0" smtClean="0"/>
          </a:p>
          <a:p>
            <a:r>
              <a:rPr lang="en-US" dirty="0" smtClean="0"/>
              <a:t>Slow growth due to massive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4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Industrial Unrest</a:t>
            </a:r>
            <a:endParaRPr lang="en-US" sz="4800" dirty="0" smtClean="0"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CCFFCC"/>
                </a:solidFill>
                <a:cs typeface="+mn-cs"/>
              </a:rPr>
              <a:t>Employers hated the unions &amp; took measures against them.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Threatened to fire employees who joined unions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forced them to sign contracts agreeing not to join unions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Turned to courts to have strikes stopped.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Sometimes turned to violence.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Troublesome workers were “black listed”</a:t>
            </a:r>
          </a:p>
          <a:p>
            <a:pPr lvl="1" eaLnBrk="1" hangingPunct="1">
              <a:defRPr/>
            </a:pPr>
            <a:r>
              <a:rPr lang="en-US" sz="2400" dirty="0" smtClean="0">
                <a:cs typeface="+mn-cs"/>
              </a:rPr>
              <a:t>Company towns where workers paid in “scrip” only useable at company store</a:t>
            </a:r>
          </a:p>
          <a:p>
            <a:pPr lvl="1" eaLnBrk="1" hangingPunct="1">
              <a:defRPr/>
            </a:pPr>
            <a:endParaRPr lang="en-US" sz="2400" dirty="0">
              <a:cs typeface="+mn-cs"/>
            </a:endParaRPr>
          </a:p>
          <a:p>
            <a:pPr lvl="1" eaLnBrk="1" hangingPunct="1">
              <a:defRPr/>
            </a:pPr>
            <a:endParaRPr lang="en-US" sz="2400" dirty="0" smtClean="0">
              <a:cs typeface="+mn-cs"/>
            </a:endParaRPr>
          </a:p>
          <a:p>
            <a:pPr marL="57150" indent="0"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63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Unhorsing the Knights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2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May Day Strikes in 1880s hurt public image</a:t>
            </a:r>
          </a:p>
          <a:p>
            <a:pPr lvl="1"/>
            <a:r>
              <a:rPr lang="en-US" dirty="0" smtClean="0"/>
              <a:t>Reputation as communist begins to grow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Haymarket Square Incident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Chicago, 1886</a:t>
            </a:r>
          </a:p>
          <a:p>
            <a:pPr lvl="1"/>
            <a:r>
              <a:rPr lang="en-US" dirty="0" smtClean="0"/>
              <a:t>Strikers mix with anarchists</a:t>
            </a:r>
          </a:p>
          <a:p>
            <a:pPr lvl="1"/>
            <a:r>
              <a:rPr lang="en-US" dirty="0" smtClean="0"/>
              <a:t>Bombing kills seven, public blames union</a:t>
            </a:r>
          </a:p>
          <a:p>
            <a:pPr lvl="1"/>
            <a:r>
              <a:rPr lang="en-US" dirty="0" smtClean="0"/>
              <a:t>Eight anarchists arrested, five sentenced to death</a:t>
            </a:r>
          </a:p>
          <a:p>
            <a:pPr lvl="2"/>
            <a:r>
              <a:rPr lang="en-US" dirty="0" smtClean="0"/>
              <a:t>Pardoned by </a:t>
            </a:r>
            <a:r>
              <a:rPr lang="en-US" dirty="0" err="1" smtClean="0"/>
              <a:t>gov.</a:t>
            </a:r>
            <a:r>
              <a:rPr lang="en-US" dirty="0" smtClean="0"/>
              <a:t> John </a:t>
            </a:r>
            <a:r>
              <a:rPr lang="en-US" dirty="0" err="1" smtClean="0"/>
              <a:t>Altgeld</a:t>
            </a:r>
            <a:r>
              <a:rPr lang="en-US" dirty="0" smtClean="0"/>
              <a:t> in 1892</a:t>
            </a:r>
          </a:p>
          <a:p>
            <a:pPr lvl="1"/>
            <a:r>
              <a:rPr lang="en-US" dirty="0" smtClean="0"/>
              <a:t>Knights of Labor membership declines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72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4000">
                <a:latin typeface="Times New Roman" charset="0"/>
              </a:rPr>
              <a:t>The U.S. experienced an </a:t>
            </a:r>
            <a:r>
              <a:rPr lang="ja-JP" altLang="en-US" sz="4000">
                <a:latin typeface="Times New Roman" charset="0"/>
              </a:rPr>
              <a:t>“</a:t>
            </a:r>
            <a:r>
              <a:rPr lang="en-US" sz="4000">
                <a:latin typeface="Times New Roman" charset="0"/>
              </a:rPr>
              <a:t>era of strikes</a:t>
            </a:r>
            <a:r>
              <a:rPr lang="ja-JP" altLang="en-US" sz="4000">
                <a:latin typeface="Times New Roman" charset="0"/>
              </a:rPr>
              <a:t>”</a:t>
            </a:r>
            <a:r>
              <a:rPr lang="en-US" sz="4000">
                <a:latin typeface="Times New Roman" charset="0"/>
              </a:rPr>
              <a:t> from 1870-1890</a:t>
            </a:r>
          </a:p>
        </p:txBody>
      </p:sp>
      <p:pic>
        <p:nvPicPr>
          <p:cNvPr id="39939" name="Picture 3" descr="DIVI723338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b="3938"/>
          <a:stretch>
            <a:fillRect/>
          </a:stretch>
        </p:blipFill>
        <p:spPr>
          <a:xfrm>
            <a:off x="0" y="1066800"/>
            <a:ext cx="9144000" cy="5791200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7587" name="Picture 4" descr="DIVI7233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85118" r="81082" b="291"/>
          <a:stretch>
            <a:fillRect/>
          </a:stretch>
        </p:blipFill>
        <p:spPr bwMode="auto">
          <a:xfrm>
            <a:off x="0" y="5715000"/>
            <a:ext cx="30480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1" name="AutoShape 5"/>
          <p:cNvSpPr>
            <a:spLocks noChangeArrowheads="1"/>
          </p:cNvSpPr>
          <p:nvPr/>
        </p:nvSpPr>
        <p:spPr bwMode="auto">
          <a:xfrm>
            <a:off x="2514600" y="4953000"/>
            <a:ext cx="6248400" cy="1447800"/>
          </a:xfrm>
          <a:prstGeom prst="wedgeRectCallout">
            <a:avLst>
              <a:gd name="adj1" fmla="val 25458"/>
              <a:gd name="adj2" fmla="val -274454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2800" dirty="0">
                <a:solidFill>
                  <a:srgbClr val="3E3E5C"/>
                </a:solidFill>
              </a:rPr>
              <a:t>The Great RR Strike of 1877 shut down RRs from WV to CA &amp; resulted in 100s of deaths</a:t>
            </a:r>
          </a:p>
        </p:txBody>
      </p:sp>
      <p:sp>
        <p:nvSpPr>
          <p:cNvPr id="234502" name="AutoShape 6"/>
          <p:cNvSpPr>
            <a:spLocks noChangeArrowheads="1"/>
          </p:cNvSpPr>
          <p:nvPr/>
        </p:nvSpPr>
        <p:spPr bwMode="auto">
          <a:xfrm>
            <a:off x="685800" y="5105400"/>
            <a:ext cx="8229600" cy="1447800"/>
          </a:xfrm>
          <a:prstGeom prst="wedgeRectCallout">
            <a:avLst>
              <a:gd name="adj1" fmla="val 2528"/>
              <a:gd name="adj2" fmla="val -170287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3200" dirty="0">
                <a:solidFill>
                  <a:srgbClr val="3E3E5C"/>
                </a:solidFill>
              </a:rPr>
              <a:t>The Chicago Haymarket (1886) demand for an 8-hr day led to mob violence &amp; led to the death of the Knights of Labor</a:t>
            </a:r>
          </a:p>
        </p:txBody>
      </p:sp>
      <p:sp>
        <p:nvSpPr>
          <p:cNvPr id="234503" name="AutoShape 7"/>
          <p:cNvSpPr>
            <a:spLocks noChangeArrowheads="1"/>
          </p:cNvSpPr>
          <p:nvPr/>
        </p:nvSpPr>
        <p:spPr bwMode="auto">
          <a:xfrm>
            <a:off x="228600" y="5257800"/>
            <a:ext cx="8686800" cy="1066800"/>
          </a:xfrm>
          <a:prstGeom prst="wedgeRectCallout">
            <a:avLst>
              <a:gd name="adj1" fmla="val 39657"/>
              <a:gd name="adj2" fmla="val -148662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3200" dirty="0">
                <a:solidFill>
                  <a:schemeClr val="bg2"/>
                </a:solidFill>
              </a:rPr>
              <a:t>The </a:t>
            </a:r>
            <a:r>
              <a:rPr kumimoji="1" lang="en-US" sz="3200" dirty="0">
                <a:solidFill>
                  <a:srgbClr val="3E3E5C"/>
                </a:solidFill>
              </a:rPr>
              <a:t>Homestead Strike (1892) resulted from a 20% pay cut at one of Carnegie</a:t>
            </a:r>
            <a:r>
              <a:rPr kumimoji="1" lang="ja-JP" altLang="en-US" sz="3200" dirty="0">
                <a:solidFill>
                  <a:srgbClr val="3E3E5C"/>
                </a:solidFill>
              </a:rPr>
              <a:t>’</a:t>
            </a:r>
            <a:r>
              <a:rPr kumimoji="1" lang="en-US" altLang="ja-JP" sz="3200" dirty="0">
                <a:solidFill>
                  <a:srgbClr val="3E3E5C"/>
                </a:solidFill>
              </a:rPr>
              <a:t>s steel plants</a:t>
            </a:r>
            <a:endParaRPr kumimoji="1" lang="en-US" sz="3200" dirty="0">
              <a:solidFill>
                <a:srgbClr val="3E3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2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animBg="1"/>
      <p:bldP spid="234501" grpId="1" animBg="1"/>
      <p:bldP spid="234502" grpId="0" animBg="1"/>
      <p:bldP spid="234502" grpId="1" animBg="1"/>
      <p:bldP spid="2345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6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1894 Pullman strike</a:t>
            </a:r>
            <a:endParaRPr lang="en-US" sz="4800" dirty="0" smtClean="0"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Although there were numerous strikes &amp; protests that received national attention, the </a:t>
            </a:r>
            <a:r>
              <a:rPr lang="en-US" sz="2400" dirty="0" smtClean="0">
                <a:solidFill>
                  <a:srgbClr val="CCFFCC"/>
                </a:solidFill>
                <a:cs typeface="+mn-cs"/>
              </a:rPr>
              <a:t>Pullman Strike </a:t>
            </a:r>
            <a:r>
              <a:rPr lang="en-US" sz="2400" dirty="0" smtClean="0">
                <a:cs typeface="+mn-cs"/>
              </a:rPr>
              <a:t>became the most recognized.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 delegation of employees went to railroad-car industrialist George Pullman, to protest the laying off of workers.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Pullman responded by firing three of the labor representatives.</a:t>
            </a:r>
          </a:p>
          <a:p>
            <a:pPr lvl="1" eaLnBrk="1" hangingPunct="1"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CCFFCC"/>
                </a:solidFill>
              </a:rPr>
              <a:t>In 1894 the American Railway Union, led by Eugene Debs, </a:t>
            </a:r>
            <a:r>
              <a:rPr lang="en-US" sz="2400" dirty="0" smtClean="0">
                <a:solidFill>
                  <a:srgbClr val="CCFFCC"/>
                </a:solidFill>
              </a:rPr>
              <a:t>called for a boycott against </a:t>
            </a:r>
            <a:r>
              <a:rPr lang="en-US" sz="2400" dirty="0">
                <a:solidFill>
                  <a:srgbClr val="CCFFCC"/>
                </a:solidFill>
              </a:rPr>
              <a:t>the Pullman Company (IL) who manufactured railroad cars</a:t>
            </a:r>
            <a:r>
              <a:rPr lang="en-US" sz="2400" dirty="0" smtClean="0">
                <a:solidFill>
                  <a:srgbClr val="CCFFCC"/>
                </a:solidFill>
              </a:rPr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4383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1894 Pullman strike</a:t>
            </a:r>
            <a:endParaRPr lang="en-US" sz="4800" dirty="0" smtClean="0"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Over 120,000 workers went on strike.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CCFFCC"/>
                </a:solidFill>
                <a:cs typeface="+mn-cs"/>
              </a:rPr>
              <a:t>Because the strike effected U.S. mail delivery, the federal gov’t got involved and President Cleveland sent in U.S. troops and ordered the strike to end. 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The ARU collapsed as a Union as a result of government intervention</a:t>
            </a:r>
          </a:p>
          <a:p>
            <a:pPr eaLnBrk="1" hangingPunct="1">
              <a:defRPr/>
            </a:pPr>
            <a:endParaRPr lang="en-US" sz="2400" dirty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The Pullman Strike established a precedence for factory owners to appeal to the courts to end strikes.</a:t>
            </a:r>
          </a:p>
        </p:txBody>
      </p:sp>
    </p:spTree>
    <p:extLst>
      <p:ext uri="{BB962C8B-B14F-4D97-AF65-F5344CB8AC3E}">
        <p14:creationId xmlns:p14="http://schemas.microsoft.com/office/powerpoint/2010/main" val="223932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Urban Growth</a:t>
            </a:r>
            <a:endParaRPr lang="en-US" sz="5400" dirty="0" smtClean="0"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124200"/>
            <a:ext cx="4343400" cy="4495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In the east, established cities grew due to industrialization as people left farms and moved to the cities.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By the end of the 1880s, nearly 80 percent of New Yorkers were foreign born.</a:t>
            </a:r>
          </a:p>
          <a:p>
            <a:pPr lvl="1" eaLnBrk="1" hangingPunct="1">
              <a:defRPr/>
            </a:pPr>
            <a:endParaRPr lang="en-US" sz="2000" dirty="0">
              <a:cs typeface="+mn-cs"/>
            </a:endParaRPr>
          </a:p>
        </p:txBody>
      </p:sp>
      <p:pic>
        <p:nvPicPr>
          <p:cNvPr id="491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914400"/>
            <a:ext cx="876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CCFFCC"/>
                </a:solidFill>
              </a:rPr>
              <a:t>Between the end of the Civil War &amp; the beginning of the 1900’s, U.S. cities grew rapidly</a:t>
            </a:r>
            <a:r>
              <a:rPr lang="en-US" sz="2400" dirty="0" smtClean="0">
                <a:solidFill>
                  <a:srgbClr val="CCFFCC"/>
                </a:solidFill>
              </a:rPr>
              <a:t>.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2400" dirty="0" smtClean="0"/>
              <a:t>Between 1870 and 1900 US population doubles</a:t>
            </a:r>
            <a:endParaRPr lang="en-US" sz="2400" dirty="0"/>
          </a:p>
          <a:p>
            <a:pPr marL="342900" indent="-342900">
              <a:buFont typeface="Arial"/>
              <a:buChar char="•"/>
              <a:defRPr/>
            </a:pPr>
            <a:endParaRPr lang="en-US" sz="24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/>
              <a:t>In the west, new towns grew up along rail lines.</a:t>
            </a:r>
          </a:p>
          <a:p>
            <a:pPr>
              <a:defRPr/>
            </a:pPr>
            <a:r>
              <a:rPr lang="en-US" sz="2400" dirty="0"/>
              <a:t> 	- Many immigrated from China in hopes of making $$$ 		  working on the rail lines.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62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2592"/>
          </a:xfrm>
        </p:spPr>
        <p:txBody>
          <a:bodyPr>
            <a:normAutofit/>
          </a:bodyPr>
          <a:lstStyle/>
          <a:p>
            <a:r>
              <a:rPr lang="en-US" dirty="0" smtClean="0"/>
              <a:t>Cities </a:t>
            </a:r>
            <a:r>
              <a:rPr lang="en-US" dirty="0"/>
              <a:t>g</a:t>
            </a:r>
            <a:r>
              <a:rPr lang="en-US" dirty="0" smtClean="0"/>
              <a:t>row outward and upward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Electric Trolley allows cities to expand beyond walking distance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Louis Sullivan – Chicago, 1880s </a:t>
            </a:r>
          </a:p>
          <a:p>
            <a:pPr lvl="1"/>
            <a:r>
              <a:rPr lang="en-US" dirty="0" smtClean="0"/>
              <a:t>Inventor of skyscraper</a:t>
            </a:r>
          </a:p>
          <a:p>
            <a:pPr lvl="1"/>
            <a:r>
              <a:rPr lang="en-US" dirty="0" smtClean="0"/>
              <a:t>Use of steel, concrete, and elevators</a:t>
            </a:r>
          </a:p>
          <a:p>
            <a:pPr lvl="1"/>
            <a:r>
              <a:rPr lang="en-US" dirty="0" smtClean="0"/>
              <a:t>“form follows function.”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98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farms to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0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More jobs, higher paying jobs, excitement</a:t>
            </a:r>
          </a:p>
          <a:p>
            <a:endParaRPr lang="en-US" dirty="0" smtClean="0"/>
          </a:p>
          <a:p>
            <a:r>
              <a:rPr lang="en-US" dirty="0" smtClean="0"/>
              <a:t>Plumbing, telephones</a:t>
            </a:r>
          </a:p>
          <a:p>
            <a:endParaRPr lang="en-US" dirty="0" smtClean="0"/>
          </a:p>
          <a:p>
            <a:r>
              <a:rPr lang="en-US" dirty="0" smtClean="0"/>
              <a:t>Department stores</a:t>
            </a:r>
          </a:p>
          <a:p>
            <a:pPr lvl="1"/>
            <a:r>
              <a:rPr lang="en-US" dirty="0" smtClean="0"/>
              <a:t>Marshall Field’s in Chicago, Macy’s in New York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Mail Order catalogs</a:t>
            </a:r>
          </a:p>
          <a:p>
            <a:pPr lvl="1"/>
            <a:r>
              <a:rPr lang="en-US" dirty="0" smtClean="0"/>
              <a:t>Sears and Montgomery Ward send goods to rural locations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70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7352"/>
            <a:ext cx="4402081" cy="5735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081" y="0"/>
            <a:ext cx="4741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05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550" y="3140853"/>
            <a:ext cx="3730235" cy="3717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0"/>
            <a:ext cx="3175000" cy="43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4006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6" y="4394200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668" y="0"/>
            <a:ext cx="1315331" cy="35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1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Philosophies of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98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Rockefeller – Wealth comes from God</a:t>
            </a:r>
          </a:p>
          <a:p>
            <a:pPr lvl="1"/>
            <a:r>
              <a:rPr lang="en-US" dirty="0" smtClean="0"/>
              <a:t>“Acres of Diamonds” – Rev. Russell Conwell</a:t>
            </a:r>
          </a:p>
          <a:p>
            <a:pPr lvl="2"/>
            <a:r>
              <a:rPr lang="en-US" dirty="0" smtClean="0"/>
              <a:t>Christian Duty to become rich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Carnegie – Gospel of Wealth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Wealthy have moral duty to spread wealth</a:t>
            </a:r>
          </a:p>
          <a:p>
            <a:pPr lvl="2"/>
            <a:r>
              <a:rPr lang="en-US" dirty="0" smtClean="0"/>
              <a:t>Public works projects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Social Darwinism</a:t>
            </a:r>
          </a:p>
          <a:p>
            <a:pPr lvl="1"/>
            <a:r>
              <a:rPr lang="en-US" dirty="0" smtClean="0"/>
              <a:t>Survival of the fittest</a:t>
            </a:r>
          </a:p>
          <a:p>
            <a:pPr lvl="2"/>
            <a:r>
              <a:rPr lang="en-US" dirty="0" smtClean="0"/>
              <a:t>People at top of business their because they are best adapted</a:t>
            </a:r>
          </a:p>
          <a:p>
            <a:pPr lvl="2"/>
            <a:endParaRPr lang="en-US" dirty="0"/>
          </a:p>
          <a:p>
            <a:r>
              <a:rPr lang="en-US" dirty="0" smtClean="0"/>
              <a:t>During this time there is conspicuous consumption of wealth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3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Avenue in 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981200" cy="45259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Became a street of the wealthy</a:t>
            </a:r>
            <a:endParaRPr lang="en-US" sz="2800" dirty="0"/>
          </a:p>
        </p:txBody>
      </p:sp>
      <p:pic>
        <p:nvPicPr>
          <p:cNvPr id="819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6477000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3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Vanderbilt's Mansion</a:t>
            </a:r>
            <a:endParaRPr lang="en-US" dirty="0"/>
          </a:p>
        </p:txBody>
      </p:sp>
      <p:pic>
        <p:nvPicPr>
          <p:cNvPr id="829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73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8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2700"/>
            <a:ext cx="4268788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-28575"/>
            <a:ext cx="50514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4211638"/>
            <a:ext cx="430053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3341688"/>
            <a:ext cx="4979987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8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825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67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Plutocracy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Supreme Court rulings mean businesses largely unregulated</a:t>
            </a:r>
          </a:p>
          <a:p>
            <a:endParaRPr lang="en-US" sz="2400" dirty="0" smtClean="0"/>
          </a:p>
          <a:p>
            <a:r>
              <a:rPr lang="en-US" sz="2400" dirty="0" smtClean="0"/>
              <a:t>Corrupt businessmen bribe state legislators</a:t>
            </a:r>
          </a:p>
          <a:p>
            <a:endParaRPr lang="en-US" sz="2400" dirty="0" smtClean="0"/>
          </a:p>
          <a:p>
            <a:r>
              <a:rPr lang="en-US" sz="2400" dirty="0" smtClean="0"/>
              <a:t>Corporate Lawyers get corporations classified as legal entities with full rights under the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</a:t>
            </a:r>
          </a:p>
          <a:p>
            <a:endParaRPr lang="en-US" sz="2400" dirty="0" smtClean="0"/>
          </a:p>
          <a:p>
            <a:r>
              <a:rPr lang="en-US" sz="2400" dirty="0" smtClean="0"/>
              <a:t>Wealthy business owners running things by late 1800s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55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Tackling the Trusts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Sherman Anti-Trust Act (1890)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Attempt to outlaw trusts and monopolies</a:t>
            </a:r>
          </a:p>
          <a:p>
            <a:pPr lvl="1"/>
            <a:r>
              <a:rPr lang="en-US" dirty="0" smtClean="0"/>
              <a:t>Forbids “combinations”</a:t>
            </a:r>
          </a:p>
          <a:p>
            <a:pPr lvl="2"/>
            <a:r>
              <a:rPr lang="en-US" dirty="0" smtClean="0"/>
              <a:t>“pools” or cartels, interlocking directorates, holding companies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Ineffective</a:t>
            </a:r>
          </a:p>
          <a:p>
            <a:pPr lvl="2"/>
            <a:r>
              <a:rPr lang="en-US" dirty="0" smtClean="0"/>
              <a:t>Difficult to prove combinations exist</a:t>
            </a:r>
          </a:p>
          <a:p>
            <a:pPr lvl="2"/>
            <a:r>
              <a:rPr lang="en-US" dirty="0" smtClean="0"/>
              <a:t>No enforcement power</a:t>
            </a:r>
          </a:p>
          <a:p>
            <a:pPr lvl="1"/>
            <a:r>
              <a:rPr lang="en-US" dirty="0" smtClean="0"/>
              <a:t>No ability to actually control trusts until 1914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81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</TotalTime>
  <Words>1086</Words>
  <Application>Microsoft Macintosh PowerPoint</Application>
  <PresentationFormat>On-screen Show (4:3)</PresentationFormat>
  <Paragraphs>160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Theme</vt:lpstr>
      <vt:lpstr>Chapter 23, 24, and 25</vt:lpstr>
      <vt:lpstr>PowerPoint Presentation</vt:lpstr>
      <vt:lpstr>Philosophies of Wealth</vt:lpstr>
      <vt:lpstr>5th Avenue in NY</vt:lpstr>
      <vt:lpstr>Vanderbilt's Mansion</vt:lpstr>
      <vt:lpstr>PowerPoint Presentation</vt:lpstr>
      <vt:lpstr>PowerPoint Presentation</vt:lpstr>
      <vt:lpstr>The Plutocracy</vt:lpstr>
      <vt:lpstr>Tackling the Trusts</vt:lpstr>
      <vt:lpstr>The Birth of Unions</vt:lpstr>
      <vt:lpstr>Early Strikes Ineffective</vt:lpstr>
      <vt:lpstr>Labor Limps Along</vt:lpstr>
      <vt:lpstr>The Rise of Labor Unions</vt:lpstr>
      <vt:lpstr>Samuel Gompers</vt:lpstr>
      <vt:lpstr>American Federation of Labor</vt:lpstr>
      <vt:lpstr>American Federation of Labor</vt:lpstr>
      <vt:lpstr>Industrial Unrest</vt:lpstr>
      <vt:lpstr>Unhorsing the Knights of Labor</vt:lpstr>
      <vt:lpstr>The U.S. experienced an “era of strikes” from 1870-1890</vt:lpstr>
      <vt:lpstr>1894 Pullman strike</vt:lpstr>
      <vt:lpstr>1894 Pullman strike</vt:lpstr>
      <vt:lpstr>Urban Growth</vt:lpstr>
      <vt:lpstr>Urban Growth</vt:lpstr>
      <vt:lpstr>From farms to cities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23, 24, and 25</dc:title>
  <dc:creator>Gail Harris</dc:creator>
  <cp:lastModifiedBy>Gail Harris</cp:lastModifiedBy>
  <cp:revision>2</cp:revision>
  <dcterms:created xsi:type="dcterms:W3CDTF">2015-12-08T02:31:13Z</dcterms:created>
  <dcterms:modified xsi:type="dcterms:W3CDTF">2015-12-08T02:36:25Z</dcterms:modified>
</cp:coreProperties>
</file>