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522" r:id="rId3"/>
    <p:sldId id="494" r:id="rId4"/>
    <p:sldId id="457" r:id="rId5"/>
    <p:sldId id="527" r:id="rId6"/>
    <p:sldId id="532" r:id="rId7"/>
    <p:sldId id="523" r:id="rId8"/>
    <p:sldId id="508" r:id="rId9"/>
    <p:sldId id="52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D860FD-003C-4C82-AADB-557C42946ADB}">
          <p14:sldIdLst>
            <p14:sldId id="256"/>
            <p14:sldId id="522"/>
            <p14:sldId id="494"/>
            <p14:sldId id="457"/>
            <p14:sldId id="527"/>
            <p14:sldId id="532"/>
            <p14:sldId id="523"/>
            <p14:sldId id="508"/>
            <p14:sldId id="528"/>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339933"/>
    <a:srgbClr val="008000"/>
    <a:srgbClr val="00CC00"/>
    <a:srgbClr val="CCCC00"/>
    <a:srgbClr val="FFFF66"/>
    <a:srgbClr val="EE5A5A"/>
    <a:srgbClr val="FF9966"/>
    <a:srgbClr val="FDFDA1"/>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30" autoAdjust="0"/>
    <p:restoredTop sz="94434" autoAdjust="0"/>
  </p:normalViewPr>
  <p:slideViewPr>
    <p:cSldViewPr snapToGrid="0">
      <p:cViewPr varScale="1">
        <p:scale>
          <a:sx n="89" d="100"/>
          <a:sy n="89" d="100"/>
        </p:scale>
        <p:origin x="-128" y="-40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1753F-E2CC-459A-A9E3-AEE6C619190D}" type="datetimeFigureOut">
              <a:rPr lang="en-US" smtClean="0"/>
              <a:t>5/2/16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EF9A5-F406-4E7B-87B9-A25F5762335D}" type="slidenum">
              <a:rPr lang="en-US" smtClean="0"/>
              <a:t>‹#›</a:t>
            </a:fld>
            <a:endParaRPr lang="en-US" dirty="0"/>
          </a:p>
        </p:txBody>
      </p:sp>
    </p:spTree>
    <p:extLst>
      <p:ext uri="{BB962C8B-B14F-4D97-AF65-F5344CB8AC3E}">
        <p14:creationId xmlns:p14="http://schemas.microsoft.com/office/powerpoint/2010/main" val="273309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0EF9A5-F406-4E7B-87B9-A25F5762335D}" type="slidenum">
              <a:rPr lang="en-US" smtClean="0"/>
              <a:t>3</a:t>
            </a:fld>
            <a:endParaRPr lang="en-US" dirty="0"/>
          </a:p>
        </p:txBody>
      </p:sp>
    </p:spTree>
    <p:extLst>
      <p:ext uri="{BB962C8B-B14F-4D97-AF65-F5344CB8AC3E}">
        <p14:creationId xmlns:p14="http://schemas.microsoft.com/office/powerpoint/2010/main" val="2320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425254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186321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380287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92871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224E6-A689-469D-94A5-2EBCAA737ECE}" type="datetimeFigureOut">
              <a:rPr lang="en-US" smtClean="0"/>
              <a:t>5/2/16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34959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224E6-A689-469D-94A5-2EBCAA737ECE}" type="datetimeFigureOut">
              <a:rPr lang="en-US" smtClean="0"/>
              <a:t>5/2/16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370346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224E6-A689-469D-94A5-2EBCAA737ECE}" type="datetimeFigureOut">
              <a:rPr lang="en-US" smtClean="0"/>
              <a:t>5/2/16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28729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224E6-A689-469D-94A5-2EBCAA737ECE}" type="datetimeFigureOut">
              <a:rPr lang="en-US" smtClean="0"/>
              <a:t>5/2/16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80832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224E6-A689-469D-94A5-2EBCAA737ECE}" type="datetimeFigureOut">
              <a:rPr lang="en-US" smtClean="0"/>
              <a:t>5/2/16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431457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t>5/2/16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9998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t>5/2/16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6F2FA-14AC-402A-B3A1-8668EF3FBE0A}" type="slidenum">
              <a:rPr lang="en-US" smtClean="0"/>
              <a:t>‹#›</a:t>
            </a:fld>
            <a:endParaRPr lang="en-US" dirty="0"/>
          </a:p>
        </p:txBody>
      </p:sp>
    </p:spTree>
    <p:extLst>
      <p:ext uri="{BB962C8B-B14F-4D97-AF65-F5344CB8AC3E}">
        <p14:creationId xmlns:p14="http://schemas.microsoft.com/office/powerpoint/2010/main" val="2041625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224E6-A689-469D-94A5-2EBCAA737ECE}" type="datetimeFigureOut">
              <a:rPr lang="en-US" smtClean="0"/>
              <a:t>5/2/16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6F2FA-14AC-402A-B3A1-8668EF3FBE0A}" type="slidenum">
              <a:rPr lang="en-US" smtClean="0"/>
              <a:t>‹#›</a:t>
            </a:fld>
            <a:endParaRPr lang="en-US" dirty="0"/>
          </a:p>
        </p:txBody>
      </p:sp>
    </p:spTree>
    <p:extLst>
      <p:ext uri="{BB962C8B-B14F-4D97-AF65-F5344CB8AC3E}">
        <p14:creationId xmlns:p14="http://schemas.microsoft.com/office/powerpoint/2010/main" val="186801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00">
            <a:alpha val="77000"/>
          </a:srgb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076" y="926314"/>
            <a:ext cx="7778559" cy="5661212"/>
          </a:xfrm>
        </p:spPr>
        <p:txBody>
          <a:bodyPr>
            <a:noAutofit/>
          </a:bodyPr>
          <a:lstStyle/>
          <a:p>
            <a:pPr marL="457200" indent="-457200" algn="l">
              <a:buFontTx/>
              <a:buChar char="-"/>
            </a:pPr>
            <a:r>
              <a:rPr lang="en-US" sz="2300" dirty="0" smtClean="0">
                <a:solidFill>
                  <a:schemeClr val="bg1"/>
                </a:solidFill>
              </a:rPr>
              <a:t>Reagan - Reaganomics</a:t>
            </a:r>
          </a:p>
          <a:p>
            <a:pPr marL="914400" lvl="1" indent="-457200" algn="l">
              <a:buFontTx/>
              <a:buChar char="-"/>
            </a:pPr>
            <a:r>
              <a:rPr lang="en-US" sz="2300" dirty="0" smtClean="0">
                <a:solidFill>
                  <a:schemeClr val="bg1"/>
                </a:solidFill>
              </a:rPr>
              <a:t>Domestic policy – Supply Side Economics and Debt! </a:t>
            </a:r>
          </a:p>
          <a:p>
            <a:pPr marL="914400" lvl="1" indent="-457200" algn="l">
              <a:buFontTx/>
              <a:buChar char="-"/>
            </a:pPr>
            <a:r>
              <a:rPr lang="en-US" sz="2300" dirty="0" smtClean="0">
                <a:solidFill>
                  <a:schemeClr val="bg1"/>
                </a:solidFill>
              </a:rPr>
              <a:t>Foreign Events – Contras, Cold War, Star Wars!</a:t>
            </a:r>
          </a:p>
          <a:p>
            <a:pPr marL="457200" indent="-457200" algn="l">
              <a:buFontTx/>
              <a:buChar char="-"/>
            </a:pPr>
            <a:r>
              <a:rPr lang="en-US" sz="2300" dirty="0" smtClean="0">
                <a:solidFill>
                  <a:schemeClr val="bg1"/>
                </a:solidFill>
              </a:rPr>
              <a:t>George Bush - A Thousands Points of Light!</a:t>
            </a:r>
          </a:p>
          <a:p>
            <a:pPr marL="914400" lvl="1" indent="-457200" algn="l">
              <a:buFontTx/>
              <a:buChar char="-"/>
            </a:pPr>
            <a:r>
              <a:rPr lang="en-US" sz="2300" dirty="0" smtClean="0">
                <a:solidFill>
                  <a:schemeClr val="bg1"/>
                </a:solidFill>
              </a:rPr>
              <a:t>Domestic policy – Tax Increases, Americans with Disabilities</a:t>
            </a:r>
          </a:p>
          <a:p>
            <a:pPr marL="914400" lvl="1" indent="-457200" algn="l">
              <a:buFontTx/>
              <a:buChar char="-"/>
            </a:pPr>
            <a:r>
              <a:rPr lang="en-US" sz="2300" dirty="0" smtClean="0">
                <a:solidFill>
                  <a:schemeClr val="bg1"/>
                </a:solidFill>
              </a:rPr>
              <a:t>Foreign Events – Persian Gulf War</a:t>
            </a:r>
          </a:p>
          <a:p>
            <a:pPr marL="457200" indent="-457200" algn="l">
              <a:buFontTx/>
              <a:buChar char="-"/>
            </a:pPr>
            <a:r>
              <a:rPr lang="en-US" sz="2300" dirty="0" smtClean="0">
                <a:solidFill>
                  <a:schemeClr val="bg1"/>
                </a:solidFill>
              </a:rPr>
              <a:t>Clinton – Years of Prosperity</a:t>
            </a:r>
          </a:p>
          <a:p>
            <a:pPr marL="914400" lvl="1" indent="-457200" algn="l">
              <a:buFontTx/>
              <a:buChar char="-"/>
            </a:pPr>
            <a:r>
              <a:rPr lang="en-US" sz="2300" dirty="0" smtClean="0">
                <a:solidFill>
                  <a:schemeClr val="bg1"/>
                </a:solidFill>
              </a:rPr>
              <a:t>Domestic policy – Don’t Ask Don’t Tell, NAFTA</a:t>
            </a:r>
          </a:p>
          <a:p>
            <a:pPr marL="914400" lvl="1" indent="-457200" algn="l">
              <a:buFontTx/>
              <a:buChar char="-"/>
            </a:pPr>
            <a:r>
              <a:rPr lang="en-US" sz="2300" dirty="0" smtClean="0">
                <a:solidFill>
                  <a:schemeClr val="bg1"/>
                </a:solidFill>
              </a:rPr>
              <a:t>Foreign Events – NATO in Bosnia, Africa</a:t>
            </a:r>
          </a:p>
          <a:p>
            <a:pPr marL="457200" indent="-457200" algn="l">
              <a:buFontTx/>
              <a:buChar char="-"/>
            </a:pPr>
            <a:r>
              <a:rPr lang="en-US" sz="2300" dirty="0" smtClean="0">
                <a:solidFill>
                  <a:schemeClr val="bg1"/>
                </a:solidFill>
              </a:rPr>
              <a:t>George W. Bush – Age of Terrorism</a:t>
            </a:r>
          </a:p>
          <a:p>
            <a:pPr marL="914400" lvl="1" indent="-457200" algn="l">
              <a:buFontTx/>
              <a:buChar char="-"/>
            </a:pPr>
            <a:r>
              <a:rPr lang="en-US" sz="2300" dirty="0" smtClean="0">
                <a:solidFill>
                  <a:schemeClr val="bg1"/>
                </a:solidFill>
              </a:rPr>
              <a:t>Domestic policy – Patriot Act</a:t>
            </a:r>
          </a:p>
          <a:p>
            <a:pPr marL="914400" lvl="1" indent="-457200" algn="l">
              <a:buFontTx/>
              <a:buChar char="-"/>
            </a:pPr>
            <a:r>
              <a:rPr lang="en-US" sz="2300" dirty="0" smtClean="0">
                <a:solidFill>
                  <a:schemeClr val="bg1"/>
                </a:solidFill>
              </a:rPr>
              <a:t>Foreign Events – War in Afghanistan and Iraq</a:t>
            </a:r>
          </a:p>
          <a:p>
            <a:pPr marL="457200" indent="-457200" algn="l">
              <a:buFontTx/>
              <a:buChar char="-"/>
            </a:pPr>
            <a:r>
              <a:rPr lang="en-US" sz="2300" dirty="0" smtClean="0">
                <a:solidFill>
                  <a:schemeClr val="bg1"/>
                </a:solidFill>
              </a:rPr>
              <a:t>Trends of the latter 20</a:t>
            </a:r>
            <a:r>
              <a:rPr lang="en-US" sz="2300" baseline="30000" dirty="0" smtClean="0">
                <a:solidFill>
                  <a:schemeClr val="bg1"/>
                </a:solidFill>
              </a:rPr>
              <a:t>th</a:t>
            </a:r>
            <a:r>
              <a:rPr lang="en-US" sz="2300" dirty="0" smtClean="0">
                <a:solidFill>
                  <a:schemeClr val="bg1"/>
                </a:solidFill>
              </a:rPr>
              <a:t> centuries – immigration, cultural diversity, role of women, globalization, etc.</a:t>
            </a:r>
          </a:p>
          <a:p>
            <a:pPr marL="457200" indent="-457200" algn="l">
              <a:buFontTx/>
              <a:buChar char="-"/>
            </a:pPr>
            <a:endParaRPr lang="en-US" dirty="0" smtClean="0"/>
          </a:p>
        </p:txBody>
      </p:sp>
      <p:sp>
        <p:nvSpPr>
          <p:cNvPr id="2" name="AutoShape 2" descr="http://www.mtholyoke.edu/~paul20i/classweb/AFP2008/manifestdestinylar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itle 3"/>
          <p:cNvSpPr>
            <a:spLocks noGrp="1"/>
          </p:cNvSpPr>
          <p:nvPr>
            <p:ph type="ctrTitle"/>
          </p:nvPr>
        </p:nvSpPr>
        <p:spPr>
          <a:xfrm>
            <a:off x="0" y="7937"/>
            <a:ext cx="12172113" cy="918377"/>
          </a:xfrm>
        </p:spPr>
        <p:txBody>
          <a:bodyPr>
            <a:noAutofit/>
          </a:bodyPr>
          <a:lstStyle/>
          <a:p>
            <a:r>
              <a:rPr lang="en-US" sz="4400" b="1" dirty="0" smtClean="0">
                <a:solidFill>
                  <a:schemeClr val="bg1"/>
                </a:solidFill>
              </a:rPr>
              <a:t>Period 9: Reagan through W. Bush</a:t>
            </a:r>
            <a:endParaRPr lang="en-US" sz="4400" b="1" dirty="0">
              <a:solidFill>
                <a:schemeClr val="bg1"/>
              </a:solidFill>
            </a:endParaRPr>
          </a:p>
        </p:txBody>
      </p:sp>
      <p:pic>
        <p:nvPicPr>
          <p:cNvPr id="1028" name="Picture 4" descr="http://www.radio10.nl/wp-content/files_flutter/2014/08/logo_80s_90s_00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4831" y="926314"/>
            <a:ext cx="4286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lobal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7176" y="3408390"/>
            <a:ext cx="3417305" cy="334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5327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000">
            <a:alpha val="35000"/>
          </a:srgbClr>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21024" y="0"/>
            <a:ext cx="12070976" cy="1883803"/>
          </a:xfrm>
        </p:spPr>
        <p:txBody>
          <a:bodyPr>
            <a:normAutofit/>
          </a:bodyPr>
          <a:lstStyle/>
          <a:p>
            <a:pPr algn="ctr"/>
            <a:r>
              <a:rPr lang="en-US" altLang="en-US" b="1" u="sng" dirty="0" smtClean="0"/>
              <a:t>The 80’s and Ronald Reagan</a:t>
            </a:r>
            <a:br>
              <a:rPr lang="en-US" altLang="en-US" b="1" u="sng" dirty="0" smtClean="0"/>
            </a:br>
            <a:r>
              <a:rPr lang="en-US" altLang="en-US" b="1" u="sng" dirty="0" smtClean="0"/>
              <a:t>1981 – 1989</a:t>
            </a:r>
            <a:endParaRPr lang="en-US" altLang="en-US" u="sng" dirty="0"/>
          </a:p>
        </p:txBody>
      </p:sp>
      <p:sp>
        <p:nvSpPr>
          <p:cNvPr id="2" name="Rectangle 1"/>
          <p:cNvSpPr/>
          <p:nvPr/>
        </p:nvSpPr>
        <p:spPr>
          <a:xfrm>
            <a:off x="4266402" y="2078121"/>
            <a:ext cx="3281082" cy="4154984"/>
          </a:xfrm>
          <a:prstGeom prst="rect">
            <a:avLst/>
          </a:prstGeom>
        </p:spPr>
        <p:txBody>
          <a:bodyPr wrap="square">
            <a:spAutoFit/>
          </a:bodyPr>
          <a:lstStyle/>
          <a:p>
            <a:pPr algn="ctr"/>
            <a:r>
              <a:rPr lang="en-US" sz="2400" dirty="0" smtClean="0"/>
              <a:t>“Freedom </a:t>
            </a:r>
            <a:r>
              <a:rPr lang="en-US" sz="2400" dirty="0"/>
              <a:t>is never more than one generation away from extinction. We didn't pass it to our children in the bloodstream. It must be fought for, protected, and handed on for them to do the same</a:t>
            </a:r>
            <a:r>
              <a:rPr lang="en-US" sz="2400" dirty="0" smtClean="0"/>
              <a:t>.”</a:t>
            </a:r>
          </a:p>
          <a:p>
            <a:pPr algn="ctr"/>
            <a:r>
              <a:rPr lang="en-US" sz="2400" dirty="0"/>
              <a:t/>
            </a:r>
            <a:br>
              <a:rPr lang="en-US" sz="2400" dirty="0"/>
            </a:br>
            <a:r>
              <a:rPr lang="en-US" sz="2400" dirty="0" smtClean="0"/>
              <a:t>- </a:t>
            </a:r>
            <a:r>
              <a:rPr lang="en-US" sz="2400" b="1" dirty="0" smtClean="0"/>
              <a:t>Ronald Reagan</a:t>
            </a:r>
            <a:endParaRPr lang="en-US" sz="2400" b="1" dirty="0"/>
          </a:p>
        </p:txBody>
      </p:sp>
      <p:pic>
        <p:nvPicPr>
          <p:cNvPr id="6" name="Picture 2" descr="http://americanpoliticalbuttons.com/election-of-1980/reagan-gre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53" y="1081734"/>
            <a:ext cx="3966882" cy="56097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edia.weirdworm.com/img/misc/6-weird-continuity-issues-within-the-rocky-saga/t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617" y="996867"/>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limateviewer.com/wp-content/uploads/2015/03/Jaws_1440x9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6618" y="4012561"/>
            <a:ext cx="4286250" cy="267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7236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000">
            <a:alpha val="3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8816"/>
            <a:ext cx="11955629" cy="1325563"/>
          </a:xfrm>
        </p:spPr>
        <p:txBody>
          <a:bodyPr>
            <a:normAutofit/>
          </a:bodyPr>
          <a:lstStyle/>
          <a:p>
            <a:pPr algn="ctr"/>
            <a:r>
              <a:rPr lang="en-US" altLang="en-US" b="1" dirty="0" smtClean="0"/>
              <a:t>Reagan – Domestic Activity</a:t>
            </a:r>
            <a:endParaRPr lang="en-US" b="1" dirty="0"/>
          </a:p>
        </p:txBody>
      </p:sp>
      <p:sp>
        <p:nvSpPr>
          <p:cNvPr id="3" name="Content Placeholder 2"/>
          <p:cNvSpPr>
            <a:spLocks noGrp="1"/>
          </p:cNvSpPr>
          <p:nvPr>
            <p:ph idx="1"/>
          </p:nvPr>
        </p:nvSpPr>
        <p:spPr>
          <a:xfrm>
            <a:off x="67429" y="963940"/>
            <a:ext cx="6839807" cy="5423413"/>
          </a:xfrm>
        </p:spPr>
        <p:txBody>
          <a:bodyPr>
            <a:noAutofit/>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300" dirty="0"/>
              <a:t>R</a:t>
            </a:r>
            <a:r>
              <a:rPr lang="en-GB" altLang="en-US" sz="2300" dirty="0" smtClean="0"/>
              <a:t>ise of the </a:t>
            </a:r>
            <a:r>
              <a:rPr lang="en-GB" altLang="en-US" sz="2300" b="1" dirty="0" smtClean="0"/>
              <a:t>“moral majority” </a:t>
            </a:r>
            <a:r>
              <a:rPr lang="en-GB" altLang="en-US" sz="2300" dirty="0" smtClean="0"/>
              <a:t>(Conservative, Christian, upper class voters “yuppies”) and dissatisfaction with Carter – Reagan able to win.</a:t>
            </a: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300" b="1" dirty="0" smtClean="0"/>
              <a:t>Moral Majority or Religious </a:t>
            </a:r>
            <a:r>
              <a:rPr lang="en-GB" altLang="en-US" sz="2300" b="1" dirty="0"/>
              <a:t>R</a:t>
            </a:r>
            <a:r>
              <a:rPr lang="en-GB" altLang="en-US" sz="2300" b="1" dirty="0" smtClean="0"/>
              <a:t>ight </a:t>
            </a:r>
            <a:r>
              <a:rPr lang="en-GB" altLang="en-US" sz="2300" dirty="0" smtClean="0"/>
              <a:t>– pro conservative values (anti feminism, gay rights, abortion, etc.).</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300" dirty="0" smtClean="0"/>
              <a:t>His philosophy: Lower </a:t>
            </a:r>
            <a:r>
              <a:rPr lang="en-GB" altLang="en-US" sz="2300" dirty="0"/>
              <a:t>taxes, reduce size and power of federal government, cut spending on social </a:t>
            </a:r>
            <a:r>
              <a:rPr lang="en-GB" altLang="en-US" sz="2300" dirty="0" smtClean="0"/>
              <a:t>programs.</a:t>
            </a:r>
            <a:endParaRPr lang="en-GB" altLang="en-US" sz="2300" dirty="0"/>
          </a:p>
          <a:p>
            <a:pPr fontAlgn="base"/>
            <a:r>
              <a:rPr lang="en-GB" altLang="en-US" sz="2300" b="1" dirty="0"/>
              <a:t>Supply-side </a:t>
            </a:r>
            <a:r>
              <a:rPr lang="en-GB" altLang="en-US" sz="2300" b="1" dirty="0" smtClean="0"/>
              <a:t>economics (</a:t>
            </a:r>
            <a:r>
              <a:rPr lang="en-US" sz="2300" b="1" dirty="0" smtClean="0"/>
              <a:t>Reaganomics)</a:t>
            </a:r>
            <a:r>
              <a:rPr lang="en-US" sz="2300" b="1" dirty="0"/>
              <a:t> </a:t>
            </a:r>
            <a:r>
              <a:rPr lang="en-US" sz="2300" dirty="0" smtClean="0"/>
              <a:t>- cuts </a:t>
            </a:r>
            <a:r>
              <a:rPr lang="en-US" sz="2300" dirty="0"/>
              <a:t>in taxes would create economic growth that would bring in more tax </a:t>
            </a:r>
            <a:r>
              <a:rPr lang="en-US" sz="2300" dirty="0" smtClean="0"/>
              <a:t>revenue (it is very controversial as to whether this worked or not…).</a:t>
            </a:r>
            <a:endParaRPr lang="en-US" sz="2300" dirty="0"/>
          </a:p>
          <a:p>
            <a:pPr fontAlgn="base"/>
            <a:r>
              <a:rPr lang="en-US" sz="2300" dirty="0"/>
              <a:t>M</a:t>
            </a:r>
            <a:r>
              <a:rPr lang="en-US" sz="2300" dirty="0" smtClean="0"/>
              <a:t>assive </a:t>
            </a:r>
            <a:r>
              <a:rPr lang="en-US" sz="2300" dirty="0"/>
              <a:t>military spending led to large deficits (</a:t>
            </a:r>
            <a:r>
              <a:rPr lang="en-US" sz="2300" b="1" dirty="0"/>
              <a:t>deficit </a:t>
            </a:r>
            <a:r>
              <a:rPr lang="en-US" sz="2300" b="1" dirty="0" smtClean="0"/>
              <a:t>spending</a:t>
            </a:r>
            <a:r>
              <a:rPr lang="en-US" sz="2300" dirty="0" smtClean="0"/>
              <a:t>) - added </a:t>
            </a:r>
            <a:r>
              <a:rPr lang="en-US" sz="2300" dirty="0"/>
              <a:t>$2 trillion to the national </a:t>
            </a:r>
            <a:r>
              <a:rPr lang="en-US" sz="2300" dirty="0" smtClean="0"/>
              <a:t>debt.</a:t>
            </a:r>
            <a:endParaRPr lang="en-US" sz="2300" dirty="0"/>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2300" b="1" dirty="0" smtClean="0"/>
              <a:t>Deregulation </a:t>
            </a:r>
            <a:r>
              <a:rPr lang="en-GB" altLang="en-US" sz="2300" b="1" dirty="0"/>
              <a:t>of </a:t>
            </a:r>
            <a:r>
              <a:rPr lang="en-GB" altLang="en-US" sz="2300" b="1" dirty="0" smtClean="0"/>
              <a:t>Industry </a:t>
            </a:r>
            <a:r>
              <a:rPr lang="en-GB" altLang="en-US" sz="2300" dirty="0" smtClean="0"/>
              <a:t>– lessened government role in large corporations and banks.</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2300" dirty="0" smtClean="0"/>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z="2400" dirty="0"/>
          </a:p>
          <a:p>
            <a:pPr>
              <a:lnSpc>
                <a:spcPct val="80000"/>
              </a:lnSpc>
            </a:pPr>
            <a:endParaRPr lang="en-US" altLang="en-US" sz="1800" dirty="0">
              <a:latin typeface="Calibri" panose="020F0502020204030204" pitchFamily="34" charset="0"/>
            </a:endParaRPr>
          </a:p>
          <a:p>
            <a:pPr>
              <a:lnSpc>
                <a:spcPct val="80000"/>
              </a:lnSpc>
            </a:pPr>
            <a:endParaRPr lang="en-US" altLang="en-US" sz="3200" b="1" dirty="0"/>
          </a:p>
        </p:txBody>
      </p:sp>
      <p:sp>
        <p:nvSpPr>
          <p:cNvPr id="4" name="Rectangle 3"/>
          <p:cNvSpPr/>
          <p:nvPr/>
        </p:nvSpPr>
        <p:spPr>
          <a:xfrm>
            <a:off x="5977217" y="3244334"/>
            <a:ext cx="237566" cy="369332"/>
          </a:xfrm>
          <a:prstGeom prst="rect">
            <a:avLst/>
          </a:prstGeom>
        </p:spPr>
        <p:txBody>
          <a:bodyPr wrap="none">
            <a:spAutoFit/>
          </a:bodyPr>
          <a:lstStyle/>
          <a:p>
            <a:r>
              <a:rPr lang="en-US" dirty="0"/>
              <a:t> </a:t>
            </a:r>
          </a:p>
        </p:txBody>
      </p:sp>
      <p:pic>
        <p:nvPicPr>
          <p:cNvPr id="5128" name="Picture 8" descr="http://www.caglecartoons.com/media/cartoons/82/2012/08/24/117433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247" y="3629125"/>
            <a:ext cx="3896212" cy="314294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graphics8.nytimes.com/images/2007/07/22/us/22messner-2.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4665" y="1512385"/>
            <a:ext cx="4966898" cy="23178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15147" y="866054"/>
            <a:ext cx="4885934" cy="646331"/>
          </a:xfrm>
          <a:prstGeom prst="rect">
            <a:avLst/>
          </a:prstGeom>
          <a:noFill/>
        </p:spPr>
        <p:txBody>
          <a:bodyPr wrap="square" rtlCol="0">
            <a:spAutoFit/>
          </a:bodyPr>
          <a:lstStyle/>
          <a:p>
            <a:pPr algn="ctr"/>
            <a:r>
              <a:rPr lang="en-US" i="1" dirty="0" smtClean="0"/>
              <a:t>Evangelists – Jim and Tammy Bakker (sex scandal and accounting fraud)</a:t>
            </a:r>
            <a:endParaRPr lang="en-US" i="1" dirty="0"/>
          </a:p>
        </p:txBody>
      </p:sp>
    </p:spTree>
    <p:extLst>
      <p:ext uri="{BB962C8B-B14F-4D97-AF65-F5344CB8AC3E}">
        <p14:creationId xmlns:p14="http://schemas.microsoft.com/office/powerpoint/2010/main" val="28509921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000">
            <a:alpha val="35000"/>
          </a:srgbClr>
        </a:solidFill>
        <a:effectLst/>
      </p:bgPr>
    </p:bg>
    <p:spTree>
      <p:nvGrpSpPr>
        <p:cNvPr id="1" name=""/>
        <p:cNvGrpSpPr/>
        <p:nvPr/>
      </p:nvGrpSpPr>
      <p:grpSpPr>
        <a:xfrm>
          <a:off x="0" y="0"/>
          <a:ext cx="0" cy="0"/>
          <a:chOff x="0" y="0"/>
          <a:chExt cx="0" cy="0"/>
        </a:xfrm>
      </p:grpSpPr>
      <p:pic>
        <p:nvPicPr>
          <p:cNvPr id="8200" name="Picture 8" descr="http://www.asylumist.com/wp-content/uploads/2010/04/Reag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17" y="1430768"/>
            <a:ext cx="3295650" cy="2266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14304"/>
            <a:ext cx="12192000" cy="1325563"/>
          </a:xfrm>
        </p:spPr>
        <p:txBody>
          <a:bodyPr>
            <a:normAutofit/>
          </a:bodyPr>
          <a:lstStyle/>
          <a:p>
            <a:pPr algn="ctr"/>
            <a:r>
              <a:rPr lang="en-US" altLang="en-US" sz="4200" b="1" dirty="0" smtClean="0"/>
              <a:t>Reagan – Foreign Events</a:t>
            </a:r>
            <a:endParaRPr lang="en-US" sz="4200" b="1" dirty="0"/>
          </a:p>
        </p:txBody>
      </p:sp>
      <p:sp>
        <p:nvSpPr>
          <p:cNvPr id="3" name="Content Placeholder 2"/>
          <p:cNvSpPr>
            <a:spLocks noGrp="1"/>
          </p:cNvSpPr>
          <p:nvPr>
            <p:ph idx="1"/>
          </p:nvPr>
        </p:nvSpPr>
        <p:spPr>
          <a:xfrm>
            <a:off x="81278" y="1013605"/>
            <a:ext cx="7112898" cy="5709924"/>
          </a:xfrm>
        </p:spPr>
        <p:txBody>
          <a:bodyPr>
            <a:noAutofit/>
          </a:bodyPr>
          <a:lstStyle/>
          <a:p>
            <a:pPr marL="0" indent="0">
              <a:spcBef>
                <a:spcPct val="10000"/>
              </a:spcBef>
              <a:buNone/>
            </a:pPr>
            <a:r>
              <a:rPr lang="en-US" altLang="en-US" sz="2400" u="sng" dirty="0" smtClean="0"/>
              <a:t>The Middle East and Latin America</a:t>
            </a:r>
          </a:p>
          <a:p>
            <a:pPr fontAlgn="base"/>
            <a:r>
              <a:rPr kumimoji="1" lang="en-US" altLang="ja-JP" sz="2400" dirty="0" smtClean="0"/>
              <a:t>Covertly supported and helped finance Iraq (putting Saddam Hussein in power) in the </a:t>
            </a:r>
            <a:r>
              <a:rPr kumimoji="1" lang="en-US" altLang="ja-JP" sz="2400" b="1" dirty="0" smtClean="0"/>
              <a:t>Iran-Iraq War </a:t>
            </a:r>
            <a:r>
              <a:rPr kumimoji="1" lang="en-US" altLang="ja-JP" sz="2400" dirty="0" smtClean="0"/>
              <a:t>from 80-88.</a:t>
            </a:r>
          </a:p>
          <a:p>
            <a:pPr fontAlgn="base"/>
            <a:r>
              <a:rPr kumimoji="1" lang="en-US" altLang="ja-JP" sz="2400" dirty="0" smtClean="0"/>
              <a:t>Covertly supplied weapons to the </a:t>
            </a:r>
            <a:r>
              <a:rPr lang="en-US" altLang="en-US" sz="2400" b="1" dirty="0" smtClean="0"/>
              <a:t>Mujahedeen </a:t>
            </a:r>
            <a:r>
              <a:rPr lang="en-US" altLang="en-US" sz="2400" dirty="0" smtClean="0"/>
              <a:t> against Soviet Invasion in Afghanistan (largest covert war in US History)!</a:t>
            </a:r>
            <a:endParaRPr kumimoji="1" lang="en-US" altLang="ja-JP" sz="2400" dirty="0" smtClean="0"/>
          </a:p>
          <a:p>
            <a:pPr fontAlgn="base"/>
            <a:r>
              <a:rPr kumimoji="1" lang="en-US" altLang="ja-JP" sz="2400" b="1" dirty="0" smtClean="0"/>
              <a:t>Contras </a:t>
            </a:r>
            <a:r>
              <a:rPr kumimoji="1" lang="en-US" altLang="ja-JP" sz="2400" dirty="0"/>
              <a:t>– a series of CIA led coups in Latin American nations to contain the spread of communism (Nicaragua – the Sandinistas, El Salvador, </a:t>
            </a:r>
            <a:r>
              <a:rPr kumimoji="1" lang="en-US" altLang="ja-JP" sz="2400" dirty="0" smtClean="0"/>
              <a:t>Grenada).</a:t>
            </a:r>
            <a:endParaRPr lang="en-US" sz="2400" dirty="0" smtClean="0"/>
          </a:p>
          <a:p>
            <a:pPr lvl="1" fontAlgn="base"/>
            <a:r>
              <a:rPr lang="en-US" b="1" dirty="0" smtClean="0"/>
              <a:t>Iran-Contra </a:t>
            </a:r>
            <a:r>
              <a:rPr lang="en-US" b="1" dirty="0"/>
              <a:t>Scandal </a:t>
            </a:r>
            <a:r>
              <a:rPr lang="en-US" dirty="0"/>
              <a:t>(</a:t>
            </a:r>
            <a:r>
              <a:rPr lang="en-US" dirty="0" smtClean="0"/>
              <a:t>1985) - Weapons </a:t>
            </a:r>
            <a:r>
              <a:rPr lang="en-US" dirty="0"/>
              <a:t>were sold to Iran in return for the Iranians help in releasing hostages held in the Middle </a:t>
            </a:r>
            <a:r>
              <a:rPr lang="en-US" dirty="0" smtClean="0"/>
              <a:t>East.</a:t>
            </a:r>
            <a:endParaRPr lang="en-US" dirty="0"/>
          </a:p>
          <a:p>
            <a:pPr lvl="1" fontAlgn="base"/>
            <a:r>
              <a:rPr lang="en-US" dirty="0"/>
              <a:t>Money made was then given to the </a:t>
            </a:r>
            <a:r>
              <a:rPr lang="en-US" dirty="0" smtClean="0"/>
              <a:t>Contras - Reagan </a:t>
            </a:r>
            <a:r>
              <a:rPr lang="en-US" dirty="0"/>
              <a:t>claimed to not know </a:t>
            </a:r>
            <a:r>
              <a:rPr lang="en-US" dirty="0" smtClean="0"/>
              <a:t>anything.</a:t>
            </a:r>
            <a:endParaRPr lang="en-US" dirty="0"/>
          </a:p>
          <a:p>
            <a:pPr lvl="2" fontAlgn="base"/>
            <a:endParaRPr lang="en-US" dirty="0"/>
          </a:p>
          <a:p>
            <a:pPr>
              <a:spcBef>
                <a:spcPct val="10000"/>
              </a:spcBef>
            </a:pPr>
            <a:endParaRPr kumimoji="1" lang="en-US" altLang="en-US" sz="2400" dirty="0">
              <a:solidFill>
                <a:schemeClr val="folHlink"/>
              </a:solidFill>
            </a:endParaRPr>
          </a:p>
          <a:p>
            <a:pPr>
              <a:spcBef>
                <a:spcPct val="10000"/>
              </a:spcBef>
            </a:pPr>
            <a:endParaRPr kumimoji="1" lang="en-US" altLang="en-US" sz="2400" dirty="0"/>
          </a:p>
          <a:p>
            <a:pPr>
              <a:lnSpc>
                <a:spcPct val="80000"/>
              </a:lnSpc>
              <a:buFontTx/>
              <a:buNone/>
            </a:pPr>
            <a:endParaRPr lang="en-US" altLang="en-US" sz="2200" dirty="0"/>
          </a:p>
        </p:txBody>
      </p:sp>
      <p:pic>
        <p:nvPicPr>
          <p:cNvPr id="8196" name="Picture 4" descr="http://1wdojq181if3tdg01yomaof86.wpengine.netdna-cdn.com/wp-content/uploads/2015/02/Ir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875" y="142656"/>
            <a:ext cx="2598087" cy="342081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us-foreign-policy-perspective.org/uploads/RTEmagicC_sovietunion-afghanistan-muj.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917" y="3917228"/>
            <a:ext cx="3770966" cy="280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7857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000">
            <a:alpha val="3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4"/>
            <a:ext cx="12192000" cy="1325563"/>
          </a:xfrm>
        </p:spPr>
        <p:txBody>
          <a:bodyPr>
            <a:normAutofit/>
          </a:bodyPr>
          <a:lstStyle/>
          <a:p>
            <a:pPr algn="ctr"/>
            <a:r>
              <a:rPr lang="en-US" altLang="en-US" sz="4200" b="1" dirty="0" smtClean="0"/>
              <a:t>Reagan – Foreign Events</a:t>
            </a:r>
            <a:endParaRPr lang="en-US" sz="4200" b="1" dirty="0"/>
          </a:p>
        </p:txBody>
      </p:sp>
      <p:sp>
        <p:nvSpPr>
          <p:cNvPr id="3" name="Content Placeholder 2"/>
          <p:cNvSpPr>
            <a:spLocks noGrp="1"/>
          </p:cNvSpPr>
          <p:nvPr>
            <p:ph idx="1"/>
          </p:nvPr>
        </p:nvSpPr>
        <p:spPr>
          <a:xfrm>
            <a:off x="81278" y="1013605"/>
            <a:ext cx="6628804" cy="5709924"/>
          </a:xfrm>
        </p:spPr>
        <p:txBody>
          <a:bodyPr>
            <a:noAutofit/>
          </a:bodyPr>
          <a:lstStyle/>
          <a:p>
            <a:pPr marL="0" indent="0">
              <a:spcBef>
                <a:spcPct val="10000"/>
              </a:spcBef>
              <a:buNone/>
            </a:pPr>
            <a:r>
              <a:rPr kumimoji="1" lang="en-US" altLang="ja-JP" sz="2400" u="sng" dirty="0" smtClean="0"/>
              <a:t>The Cold War</a:t>
            </a:r>
          </a:p>
          <a:p>
            <a:pPr fontAlgn="base"/>
            <a:r>
              <a:rPr lang="en-US" sz="2400" dirty="0" smtClean="0"/>
              <a:t>Referred to the Soviet </a:t>
            </a:r>
            <a:r>
              <a:rPr lang="en-US" sz="2400" dirty="0"/>
              <a:t>Union </a:t>
            </a:r>
            <a:r>
              <a:rPr lang="en-US" sz="2400" dirty="0" smtClean="0"/>
              <a:t>as the </a:t>
            </a:r>
            <a:r>
              <a:rPr lang="en-US" sz="2400" dirty="0"/>
              <a:t>"evil empire" and "the focus of evil in the modern </a:t>
            </a:r>
            <a:r>
              <a:rPr lang="en-US" sz="2400" dirty="0" smtClean="0"/>
              <a:t>world."</a:t>
            </a:r>
            <a:endParaRPr lang="en-US" sz="2400" dirty="0"/>
          </a:p>
          <a:p>
            <a:pPr fontAlgn="base"/>
            <a:r>
              <a:rPr lang="en-US" sz="2400" dirty="0"/>
              <a:t>New Arms </a:t>
            </a:r>
            <a:r>
              <a:rPr lang="en-US" sz="2400" dirty="0" smtClean="0"/>
              <a:t>Race - used </a:t>
            </a:r>
            <a:r>
              <a:rPr lang="en-US" sz="2400" dirty="0"/>
              <a:t>deficit spending to </a:t>
            </a:r>
            <a:r>
              <a:rPr lang="en-US" sz="2400" dirty="0" smtClean="0"/>
              <a:t>create mass amount of weapons and bombs (created the </a:t>
            </a:r>
            <a:r>
              <a:rPr lang="en-US" sz="2400" b="1" dirty="0" smtClean="0"/>
              <a:t>Strategic Defense Initiative (SDI) </a:t>
            </a:r>
            <a:r>
              <a:rPr lang="en-US" sz="2400" b="1" dirty="0"/>
              <a:t>or </a:t>
            </a:r>
            <a:r>
              <a:rPr lang="en-US" sz="2400" b="1" dirty="0" smtClean="0"/>
              <a:t>“Star Wars”</a:t>
            </a:r>
            <a:r>
              <a:rPr lang="en-US" sz="2400" dirty="0" smtClean="0"/>
              <a:t>).</a:t>
            </a:r>
          </a:p>
          <a:p>
            <a:pPr fontAlgn="base"/>
            <a:r>
              <a:rPr lang="en-US" sz="2400" b="1" dirty="0" smtClean="0"/>
              <a:t>Gorbachev</a:t>
            </a:r>
            <a:r>
              <a:rPr lang="en-US" sz="2400" dirty="0" smtClean="0"/>
              <a:t> (USSR leader) sought </a:t>
            </a:r>
            <a:r>
              <a:rPr lang="en-US" sz="2400" dirty="0"/>
              <a:t>an end to the Cold War because the Soviets could not afford the military spending</a:t>
            </a:r>
          </a:p>
          <a:p>
            <a:pPr lvl="1" fontAlgn="base"/>
            <a:r>
              <a:rPr lang="en-US" b="1" dirty="0" smtClean="0"/>
              <a:t>Glasnost</a:t>
            </a:r>
            <a:r>
              <a:rPr lang="en-US" dirty="0" smtClean="0"/>
              <a:t> (openness of media) </a:t>
            </a:r>
            <a:r>
              <a:rPr lang="en-US" dirty="0"/>
              <a:t>&amp;</a:t>
            </a:r>
            <a:r>
              <a:rPr lang="en-US" b="1" dirty="0"/>
              <a:t> Perestroika </a:t>
            </a:r>
            <a:r>
              <a:rPr lang="en-US" dirty="0" smtClean="0"/>
              <a:t>(restructuring the economy) were </a:t>
            </a:r>
            <a:r>
              <a:rPr lang="en-US" dirty="0"/>
              <a:t>meant to revive the Soviet economy</a:t>
            </a:r>
          </a:p>
          <a:p>
            <a:pPr lvl="1" fontAlgn="base"/>
            <a:r>
              <a:rPr lang="en-US" b="1" dirty="0" smtClean="0"/>
              <a:t>INF Treaty </a:t>
            </a:r>
            <a:r>
              <a:rPr lang="en-US" dirty="0" smtClean="0"/>
              <a:t>banned </a:t>
            </a:r>
            <a:r>
              <a:rPr lang="en-US" dirty="0"/>
              <a:t>a certain type of offensive nuclear </a:t>
            </a:r>
            <a:r>
              <a:rPr lang="en-US" dirty="0" smtClean="0"/>
              <a:t>missiles.</a:t>
            </a:r>
          </a:p>
          <a:p>
            <a:pPr lvl="1" fontAlgn="base"/>
            <a:r>
              <a:rPr lang="en-US" dirty="0" smtClean="0"/>
              <a:t>Call for Gorbachev to </a:t>
            </a:r>
            <a:r>
              <a:rPr lang="en-US" b="1" dirty="0" smtClean="0"/>
              <a:t>“tear down that wall.”</a:t>
            </a:r>
            <a:endParaRPr lang="en-US" b="1" dirty="0"/>
          </a:p>
          <a:p>
            <a:pPr lvl="2" fontAlgn="base"/>
            <a:endParaRPr lang="en-US" dirty="0"/>
          </a:p>
          <a:p>
            <a:pPr>
              <a:spcBef>
                <a:spcPct val="10000"/>
              </a:spcBef>
            </a:pPr>
            <a:endParaRPr kumimoji="1" lang="en-US" altLang="en-US" sz="2400" dirty="0">
              <a:solidFill>
                <a:schemeClr val="folHlink"/>
              </a:solidFill>
            </a:endParaRPr>
          </a:p>
          <a:p>
            <a:pPr>
              <a:spcBef>
                <a:spcPct val="10000"/>
              </a:spcBef>
            </a:pPr>
            <a:endParaRPr kumimoji="1" lang="en-US" altLang="en-US" sz="2400" dirty="0"/>
          </a:p>
          <a:p>
            <a:pPr>
              <a:lnSpc>
                <a:spcPct val="80000"/>
              </a:lnSpc>
              <a:buFontTx/>
              <a:buNone/>
            </a:pPr>
            <a:endParaRPr lang="en-US" altLang="en-US" sz="2200" dirty="0"/>
          </a:p>
        </p:txBody>
      </p:sp>
      <p:pic>
        <p:nvPicPr>
          <p:cNvPr id="4" name="Picture 2" descr="https://c2.staticflickr.com/2/1318/4604988144_0f70432d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082" y="4359376"/>
            <a:ext cx="4329953" cy="236415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www.presidentialufo.com/old_site/Reagan_ET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792" y="852241"/>
            <a:ext cx="4907917" cy="339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202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9649"/>
            <a:ext cx="10515600" cy="1325563"/>
          </a:xfrm>
        </p:spPr>
        <p:txBody>
          <a:bodyPr/>
          <a:lstStyle/>
          <a:p>
            <a:pPr algn="ctr"/>
            <a:r>
              <a:rPr lang="en-US" b="1" dirty="0" smtClean="0"/>
              <a:t>Reagan – the Legend vs. the Reality</a:t>
            </a:r>
            <a:endParaRPr lang="en-US" b="1" dirty="0"/>
          </a:p>
        </p:txBody>
      </p:sp>
      <p:pic>
        <p:nvPicPr>
          <p:cNvPr id="9222" name="Picture 6" descr="http://www.mugsysrapsheet.com/4blog/GOP_and_Reagan_lega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80" y="2245658"/>
            <a:ext cx="6729316" cy="445480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ponderingprinciples.com/wp-content/uploads/2010/11/Filling-Reagans-Sho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248" y="920095"/>
            <a:ext cx="6170881" cy="427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5854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9933">
            <a:alpha val="79000"/>
          </a:srgbClr>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21024" y="0"/>
            <a:ext cx="12070976" cy="1883803"/>
          </a:xfrm>
        </p:spPr>
        <p:txBody>
          <a:bodyPr>
            <a:normAutofit fontScale="90000"/>
          </a:bodyPr>
          <a:lstStyle/>
          <a:p>
            <a:pPr algn="ctr"/>
            <a:r>
              <a:rPr lang="en-US" altLang="en-US" b="1" u="sng" dirty="0" smtClean="0"/>
              <a:t>The End of the Cold War/Middle East Conflicts and     George Bush Sr.</a:t>
            </a:r>
            <a:br>
              <a:rPr lang="en-US" altLang="en-US" b="1" u="sng" dirty="0" smtClean="0"/>
            </a:br>
            <a:r>
              <a:rPr lang="en-US" altLang="en-US" b="1" u="sng" dirty="0" smtClean="0"/>
              <a:t>1989 – 1993</a:t>
            </a:r>
            <a:endParaRPr lang="en-US" altLang="en-US" u="sng" dirty="0"/>
          </a:p>
        </p:txBody>
      </p:sp>
      <p:sp>
        <p:nvSpPr>
          <p:cNvPr id="2" name="Rectangle 1"/>
          <p:cNvSpPr/>
          <p:nvPr/>
        </p:nvSpPr>
        <p:spPr>
          <a:xfrm>
            <a:off x="4356848" y="1883803"/>
            <a:ext cx="2944906" cy="4770537"/>
          </a:xfrm>
          <a:prstGeom prst="rect">
            <a:avLst/>
          </a:prstGeom>
        </p:spPr>
        <p:txBody>
          <a:bodyPr wrap="square">
            <a:spAutoFit/>
          </a:bodyPr>
          <a:lstStyle/>
          <a:p>
            <a:pPr algn="ctr"/>
            <a:r>
              <a:rPr lang="en-US" sz="2400" dirty="0" smtClean="0"/>
              <a:t>“I </a:t>
            </a:r>
            <a:r>
              <a:rPr lang="en-US" sz="2400" dirty="0"/>
              <a:t>will keep America moving forward, always forward, for a better America, for an endless enduring dream and a thousand Points of Light. This is my mission, and I will complete it</a:t>
            </a:r>
            <a:r>
              <a:rPr lang="en-US" sz="2400" dirty="0" smtClean="0"/>
              <a:t>.”</a:t>
            </a:r>
            <a:r>
              <a:rPr lang="en-US" sz="2400" dirty="0"/>
              <a:t/>
            </a:r>
            <a:br>
              <a:rPr lang="en-US" sz="2400" dirty="0"/>
            </a:br>
            <a:r>
              <a:rPr lang="en-US" sz="2400" dirty="0" smtClean="0"/>
              <a:t>- </a:t>
            </a:r>
            <a:r>
              <a:rPr lang="en-US" sz="2400" b="1" dirty="0" smtClean="0"/>
              <a:t>George </a:t>
            </a:r>
            <a:r>
              <a:rPr lang="en-US" sz="2400" b="1" dirty="0"/>
              <a:t>H. W. Bush</a:t>
            </a:r>
          </a:p>
          <a:p>
            <a:r>
              <a:rPr lang="en-US" sz="2000" dirty="0"/>
              <a:t/>
            </a:r>
            <a:br>
              <a:rPr lang="en-US" sz="2000" dirty="0"/>
            </a:br>
            <a:endParaRPr lang="en-US" sz="2000" dirty="0"/>
          </a:p>
        </p:txBody>
      </p:sp>
      <p:pic>
        <p:nvPicPr>
          <p:cNvPr id="2050" name="Picture 2" descr="http://americanpoliticalbuttons.com/election-of-1988/bush88reag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92" y="1674709"/>
            <a:ext cx="3925934" cy="3925934"/>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cdn.playbuzz.com/cdn/38b52e20-92ca-42ec-a60a-814fc0fe5dc3/4507231c-dd0b-467b-820d-990e87e2ce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234" y="941901"/>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images.fandango.com/images/fandangoblog/Pretty_Wo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754" y="4084863"/>
            <a:ext cx="4749357" cy="256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5234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9933">
            <a:alpha val="79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4304"/>
            <a:ext cx="12192000" cy="1325563"/>
          </a:xfrm>
        </p:spPr>
        <p:txBody>
          <a:bodyPr>
            <a:normAutofit/>
          </a:bodyPr>
          <a:lstStyle/>
          <a:p>
            <a:pPr algn="ctr"/>
            <a:r>
              <a:rPr lang="en-US" altLang="en-US" sz="4200" b="1" dirty="0" smtClean="0"/>
              <a:t>Bush Sr. – Domestic and Foreign Activity</a:t>
            </a:r>
            <a:endParaRPr lang="en-US" sz="4200" b="1" dirty="0"/>
          </a:p>
        </p:txBody>
      </p:sp>
      <p:sp>
        <p:nvSpPr>
          <p:cNvPr id="3" name="Content Placeholder 2"/>
          <p:cNvSpPr>
            <a:spLocks noGrp="1"/>
          </p:cNvSpPr>
          <p:nvPr>
            <p:ph idx="1"/>
          </p:nvPr>
        </p:nvSpPr>
        <p:spPr>
          <a:xfrm>
            <a:off x="81279" y="1013605"/>
            <a:ext cx="7408734" cy="5709924"/>
          </a:xfrm>
        </p:spPr>
        <p:txBody>
          <a:bodyPr>
            <a:noAutofit/>
          </a:bodyPr>
          <a:lstStyle/>
          <a:p>
            <a:pPr marL="0" indent="0">
              <a:spcBef>
                <a:spcPct val="10000"/>
              </a:spcBef>
              <a:buNone/>
            </a:pPr>
            <a:r>
              <a:rPr lang="en-US" altLang="en-US" sz="2400" u="sng" dirty="0" smtClean="0"/>
              <a:t>Domestic</a:t>
            </a:r>
          </a:p>
          <a:p>
            <a:pPr>
              <a:spcBef>
                <a:spcPct val="10000"/>
              </a:spcBef>
            </a:pPr>
            <a:r>
              <a:rPr lang="en-US" altLang="en-US" sz="2400" dirty="0" smtClean="0">
                <a:latin typeface="Calibri" panose="020F0502020204030204" pitchFamily="34" charset="0"/>
              </a:rPr>
              <a:t>Ran on continuing more of Reagan-</a:t>
            </a:r>
            <a:r>
              <a:rPr lang="en-US" altLang="en-US" sz="2400" dirty="0" err="1" smtClean="0">
                <a:latin typeface="Calibri" panose="020F0502020204030204" pitchFamily="34" charset="0"/>
              </a:rPr>
              <a:t>esque</a:t>
            </a:r>
            <a:r>
              <a:rPr lang="en-US" altLang="en-US" sz="2400" dirty="0" smtClean="0">
                <a:latin typeface="Calibri" panose="020F0502020204030204" pitchFamily="34" charset="0"/>
              </a:rPr>
              <a:t> polities.</a:t>
            </a:r>
          </a:p>
          <a:p>
            <a:pPr>
              <a:spcBef>
                <a:spcPct val="10000"/>
              </a:spcBef>
            </a:pPr>
            <a:r>
              <a:rPr lang="en-US" altLang="en-US" sz="2400" dirty="0" smtClean="0">
                <a:latin typeface="Calibri" panose="020F0502020204030204" pitchFamily="34" charset="0"/>
              </a:rPr>
              <a:t>Faced a huge debt issues due to military spending – forced Bush to raise taxes when he stated he would not. </a:t>
            </a:r>
          </a:p>
          <a:p>
            <a:pPr lvl="1">
              <a:spcBef>
                <a:spcPct val="10000"/>
              </a:spcBef>
            </a:pPr>
            <a:r>
              <a:rPr lang="en-US" dirty="0" smtClean="0">
                <a:latin typeface="Calibri" panose="020F0502020204030204" pitchFamily="34" charset="0"/>
                <a:ea typeface="ＭＳ Ｐゴシック" charset="0"/>
              </a:rPr>
              <a:t>“Read my lip, no new taxes.”</a:t>
            </a:r>
          </a:p>
          <a:p>
            <a:pPr>
              <a:spcBef>
                <a:spcPct val="10000"/>
              </a:spcBef>
            </a:pPr>
            <a:r>
              <a:rPr lang="en-US" sz="2400" dirty="0" smtClean="0">
                <a:latin typeface="Calibri" panose="020F0502020204030204" pitchFamily="34" charset="0"/>
                <a:ea typeface="ＭＳ Ｐゴシック" charset="0"/>
              </a:rPr>
              <a:t>Passed the </a:t>
            </a:r>
            <a:r>
              <a:rPr lang="en-US" sz="2400" b="1" dirty="0" smtClean="0">
                <a:latin typeface="Calibri" panose="020F0502020204030204" pitchFamily="34" charset="0"/>
                <a:ea typeface="ＭＳ Ｐゴシック" charset="0"/>
              </a:rPr>
              <a:t>Americans with Disabilities Act </a:t>
            </a:r>
            <a:r>
              <a:rPr lang="en-US" sz="2400" dirty="0" smtClean="0">
                <a:latin typeface="Calibri" panose="020F0502020204030204" pitchFamily="34" charset="0"/>
                <a:ea typeface="ＭＳ Ｐゴシック" charset="0"/>
              </a:rPr>
              <a:t>– prohibited discrimination on citizen’s with mental or physical disabilities.</a:t>
            </a:r>
          </a:p>
          <a:p>
            <a:pPr>
              <a:spcBef>
                <a:spcPct val="10000"/>
              </a:spcBef>
            </a:pPr>
            <a:r>
              <a:rPr lang="en-US" sz="2400" dirty="0" smtClean="0">
                <a:latin typeface="Calibri" panose="020F0502020204030204" pitchFamily="34" charset="0"/>
                <a:ea typeface="ＭＳ Ｐゴシック" charset="0"/>
              </a:rPr>
              <a:t>Due to taxes and waning conservativism – losses popularity.</a:t>
            </a:r>
            <a:endParaRPr lang="en-US" sz="2400" dirty="0">
              <a:latin typeface="Calibri" charset="0"/>
              <a:ea typeface="ＭＳ Ｐゴシック" charset="0"/>
            </a:endParaRPr>
          </a:p>
          <a:p>
            <a:pPr marL="0" indent="0">
              <a:spcBef>
                <a:spcPct val="10000"/>
              </a:spcBef>
              <a:buNone/>
            </a:pPr>
            <a:r>
              <a:rPr lang="en-US" sz="2400" u="sng" dirty="0" smtClean="0">
                <a:latin typeface="Calibri" charset="0"/>
                <a:ea typeface="ＭＳ Ｐゴシック" charset="0"/>
              </a:rPr>
              <a:t>Foreign</a:t>
            </a:r>
          </a:p>
          <a:p>
            <a:pPr>
              <a:spcBef>
                <a:spcPct val="10000"/>
              </a:spcBef>
            </a:pPr>
            <a:r>
              <a:rPr lang="en-US" sz="2400" b="1" dirty="0" smtClean="0">
                <a:latin typeface="Calibri" charset="0"/>
                <a:ea typeface="ＭＳ Ｐゴシック" charset="0"/>
              </a:rPr>
              <a:t>USSR collapses </a:t>
            </a:r>
            <a:r>
              <a:rPr lang="en-US" sz="2400" dirty="0" smtClean="0">
                <a:latin typeface="Calibri" charset="0"/>
                <a:ea typeface="ＭＳ Ｐゴシック" charset="0"/>
              </a:rPr>
              <a:t>– Europe is re-united and must rebuild East Europe.</a:t>
            </a:r>
          </a:p>
          <a:p>
            <a:pPr>
              <a:spcBef>
                <a:spcPct val="10000"/>
              </a:spcBef>
            </a:pPr>
            <a:r>
              <a:rPr lang="en-US" sz="2400" b="1" dirty="0" smtClean="0">
                <a:latin typeface="Calibri" charset="0"/>
                <a:ea typeface="ＭＳ Ｐゴシック" charset="0"/>
              </a:rPr>
              <a:t>Tiananmen Square massacre </a:t>
            </a:r>
            <a:r>
              <a:rPr lang="en-US" sz="2400" dirty="0" smtClean="0">
                <a:latin typeface="Calibri" charset="0"/>
                <a:ea typeface="ＭＳ Ｐゴシック" charset="0"/>
              </a:rPr>
              <a:t>– pro democracy student movement crushed by Chinese Government (illustrates China is still holding hard to communist practices).</a:t>
            </a:r>
            <a:endParaRPr lang="en-US" sz="2400" dirty="0">
              <a:latin typeface="Calibri" charset="0"/>
              <a:ea typeface="ＭＳ Ｐゴシック" charset="0"/>
            </a:endParaRPr>
          </a:p>
          <a:p>
            <a:pPr>
              <a:spcBef>
                <a:spcPct val="10000"/>
              </a:spcBef>
            </a:pPr>
            <a:endParaRPr kumimoji="1" lang="en-US" altLang="en-US" sz="2400" dirty="0">
              <a:solidFill>
                <a:schemeClr val="folHlink"/>
              </a:solidFill>
            </a:endParaRPr>
          </a:p>
          <a:p>
            <a:pPr>
              <a:spcBef>
                <a:spcPct val="10000"/>
              </a:spcBef>
            </a:pPr>
            <a:endParaRPr kumimoji="1" lang="en-US" altLang="en-US" sz="2400" dirty="0"/>
          </a:p>
          <a:p>
            <a:pPr>
              <a:lnSpc>
                <a:spcPct val="80000"/>
              </a:lnSpc>
              <a:buFontTx/>
              <a:buNone/>
            </a:pPr>
            <a:endParaRPr lang="en-US" altLang="en-US" sz="2200" dirty="0"/>
          </a:p>
        </p:txBody>
      </p:sp>
      <p:pic>
        <p:nvPicPr>
          <p:cNvPr id="3074" name="Picture 2" descr="http://mediad.publicbroadcasting.net/p/kbia/files/201503/Bush_signs_in_ADA_of_1990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989" y="1013605"/>
            <a:ext cx="4452992" cy="29537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attieib.pbworks.com/f/political%20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789" y="3602199"/>
            <a:ext cx="4371713" cy="312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4636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9933">
            <a:alpha val="79000"/>
          </a:srgbClr>
        </a:solidFill>
        <a:effectLst/>
      </p:bgPr>
    </p:bg>
    <p:spTree>
      <p:nvGrpSpPr>
        <p:cNvPr id="1" name=""/>
        <p:cNvGrpSpPr/>
        <p:nvPr/>
      </p:nvGrpSpPr>
      <p:grpSpPr>
        <a:xfrm>
          <a:off x="0" y="0"/>
          <a:ext cx="0" cy="0"/>
          <a:chOff x="0" y="0"/>
          <a:chExt cx="0" cy="0"/>
        </a:xfrm>
      </p:grpSpPr>
      <p:pic>
        <p:nvPicPr>
          <p:cNvPr id="1038" name="Picture 14" descr="http://www.corbisimages.com/images/Corbis-TL003614.jpg?size=67&amp;uid=d26f36bd-fc53-4e3a-8202-be358388d7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5000" y="3027767"/>
            <a:ext cx="2227729" cy="33415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army-technology.com/projects/amx/images/amx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208" y="4212273"/>
            <a:ext cx="3986119" cy="25112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14304"/>
            <a:ext cx="12192000" cy="1325563"/>
          </a:xfrm>
        </p:spPr>
        <p:txBody>
          <a:bodyPr>
            <a:normAutofit/>
          </a:bodyPr>
          <a:lstStyle/>
          <a:p>
            <a:pPr algn="ctr"/>
            <a:r>
              <a:rPr lang="en-US" altLang="en-US" sz="4200" b="1" dirty="0" smtClean="0"/>
              <a:t>Bush Sr. – Persian Gulf War</a:t>
            </a:r>
            <a:endParaRPr lang="en-US" sz="4200" b="1" dirty="0"/>
          </a:p>
        </p:txBody>
      </p:sp>
      <p:sp>
        <p:nvSpPr>
          <p:cNvPr id="3" name="Content Placeholder 2"/>
          <p:cNvSpPr>
            <a:spLocks noGrp="1"/>
          </p:cNvSpPr>
          <p:nvPr>
            <p:ph idx="1"/>
          </p:nvPr>
        </p:nvSpPr>
        <p:spPr>
          <a:xfrm>
            <a:off x="81279" y="847165"/>
            <a:ext cx="6171604" cy="5876364"/>
          </a:xfrm>
        </p:spPr>
        <p:txBody>
          <a:bodyPr>
            <a:noAutofit/>
          </a:bodyPr>
          <a:lstStyle/>
          <a:p>
            <a:pPr>
              <a:spcBef>
                <a:spcPct val="10000"/>
              </a:spcBef>
            </a:pPr>
            <a:r>
              <a:rPr lang="en-US" altLang="en-US" sz="2400" dirty="0" smtClean="0">
                <a:latin typeface="Calibri" panose="020F0502020204030204" pitchFamily="34" charset="0"/>
              </a:rPr>
              <a:t>Two years after the Iran-Iraq War Stalemate – Saddam Hussein (Iraqi leader) invades Kuwait.</a:t>
            </a:r>
          </a:p>
          <a:p>
            <a:pPr>
              <a:spcBef>
                <a:spcPct val="10000"/>
              </a:spcBef>
            </a:pPr>
            <a:r>
              <a:rPr lang="en-US" altLang="en-US" sz="2400" dirty="0" smtClean="0">
                <a:latin typeface="Calibri" panose="020F0502020204030204" pitchFamily="34" charset="0"/>
              </a:rPr>
              <a:t>In the meantime…</a:t>
            </a:r>
            <a:r>
              <a:rPr lang="en-US" altLang="en-US" sz="2400" b="1" dirty="0" smtClean="0">
                <a:latin typeface="Calibri" panose="020F0502020204030204" pitchFamily="34" charset="0"/>
              </a:rPr>
              <a:t>Osama Bin Laden </a:t>
            </a:r>
            <a:r>
              <a:rPr lang="en-US" altLang="en-US" sz="2400" dirty="0" smtClean="0">
                <a:latin typeface="Calibri" panose="020F0502020204030204" pitchFamily="34" charset="0"/>
              </a:rPr>
              <a:t>creates </a:t>
            </a:r>
            <a:r>
              <a:rPr lang="en-US" altLang="en-US" sz="2400" b="1" dirty="0" smtClean="0">
                <a:latin typeface="Calibri" panose="020F0502020204030204" pitchFamily="34" charset="0"/>
              </a:rPr>
              <a:t>Al Qaeda </a:t>
            </a:r>
            <a:r>
              <a:rPr lang="en-US" altLang="en-US" sz="2400" dirty="0" smtClean="0">
                <a:latin typeface="Calibri" panose="020F0502020204030204" pitchFamily="34" charset="0"/>
              </a:rPr>
              <a:t>(Islamic fundamentalist group - goal is to eliminate Western influence in the Middle East).</a:t>
            </a:r>
          </a:p>
          <a:p>
            <a:pPr>
              <a:spcBef>
                <a:spcPct val="10000"/>
              </a:spcBef>
            </a:pPr>
            <a:r>
              <a:rPr lang="en-US" altLang="en-US" sz="2400" dirty="0" smtClean="0">
                <a:latin typeface="Calibri" panose="020F0502020204030204" pitchFamily="34" charset="0"/>
              </a:rPr>
              <a:t>Neighbor nation, Saudi Arabia, calls for  US assistance (to keep oil flowing to the west).</a:t>
            </a:r>
          </a:p>
          <a:p>
            <a:pPr lvl="1">
              <a:spcBef>
                <a:spcPct val="10000"/>
              </a:spcBef>
            </a:pPr>
            <a:r>
              <a:rPr lang="en-US" dirty="0" smtClean="0">
                <a:latin typeface="Calibri" panose="020F0502020204030204" pitchFamily="34" charset="0"/>
                <a:ea typeface="ＭＳ Ｐゴシック" charset="0"/>
              </a:rPr>
              <a:t>US with UN backing performed air attacks on Iraq.</a:t>
            </a:r>
          </a:p>
          <a:p>
            <a:pPr lvl="1">
              <a:spcBef>
                <a:spcPct val="10000"/>
              </a:spcBef>
            </a:pPr>
            <a:r>
              <a:rPr lang="en-US" dirty="0" smtClean="0">
                <a:latin typeface="Calibri" panose="020F0502020204030204" pitchFamily="34" charset="0"/>
                <a:ea typeface="ＭＳ Ｐゴシック" charset="0"/>
              </a:rPr>
              <a:t>Instated </a:t>
            </a:r>
            <a:r>
              <a:rPr lang="en-US" b="1" dirty="0" smtClean="0">
                <a:latin typeface="Calibri" panose="020F0502020204030204" pitchFamily="34" charset="0"/>
                <a:ea typeface="ＭＳ Ｐゴシック" charset="0"/>
              </a:rPr>
              <a:t>Operation Desert Storm </a:t>
            </a:r>
            <a:r>
              <a:rPr lang="en-US" dirty="0" smtClean="0">
                <a:latin typeface="Calibri" panose="020F0502020204030204" pitchFamily="34" charset="0"/>
                <a:ea typeface="ＭＳ Ｐゴシック" charset="0"/>
              </a:rPr>
              <a:t>– land invasion of Iraq and liberated Kuwait (lasted days).</a:t>
            </a:r>
          </a:p>
          <a:p>
            <a:pPr lvl="1">
              <a:spcBef>
                <a:spcPct val="10000"/>
              </a:spcBef>
            </a:pPr>
            <a:r>
              <a:rPr lang="en-US" dirty="0" smtClean="0">
                <a:latin typeface="Calibri" panose="020F0502020204030204" pitchFamily="34" charset="0"/>
                <a:ea typeface="ＭＳ Ｐゴシック" charset="0"/>
              </a:rPr>
              <a:t>Very few casualties – Iraq left Kuwait and accepted a cease-fire agreement.</a:t>
            </a:r>
          </a:p>
          <a:p>
            <a:pPr>
              <a:spcBef>
                <a:spcPct val="10000"/>
              </a:spcBef>
            </a:pPr>
            <a:r>
              <a:rPr lang="en-US" sz="2400" dirty="0" smtClean="0">
                <a:latin typeface="Calibri" panose="020F0502020204030204" pitchFamily="34" charset="0"/>
                <a:ea typeface="ＭＳ Ｐゴシック" charset="0"/>
              </a:rPr>
              <a:t>Saddam Hussein left in power to be monitored by UN forces…</a:t>
            </a:r>
          </a:p>
          <a:p>
            <a:pPr marL="0" indent="0">
              <a:spcBef>
                <a:spcPct val="10000"/>
              </a:spcBef>
              <a:buNone/>
            </a:pPr>
            <a:endParaRPr kumimoji="1" lang="en-US" altLang="en-US" sz="2800" dirty="0"/>
          </a:p>
          <a:p>
            <a:pPr>
              <a:spcBef>
                <a:spcPct val="10000"/>
              </a:spcBef>
            </a:pPr>
            <a:endParaRPr kumimoji="1" lang="en-US" altLang="en-US" sz="2400" dirty="0"/>
          </a:p>
          <a:p>
            <a:pPr>
              <a:lnSpc>
                <a:spcPct val="80000"/>
              </a:lnSpc>
              <a:buFontTx/>
              <a:buNone/>
            </a:pPr>
            <a:endParaRPr lang="en-US" altLang="en-US" sz="2200" dirty="0"/>
          </a:p>
        </p:txBody>
      </p:sp>
      <p:pic>
        <p:nvPicPr>
          <p:cNvPr id="1026" name="Picture 2" descr="http://www.naval-technology.com/projects/av8b-harrier-ii-plus/images/harrier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9292" y="847165"/>
            <a:ext cx="4006927" cy="2772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5140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15232</TotalTime>
  <Words>886</Words>
  <Application>Microsoft Macintosh PowerPoint</Application>
  <PresentationFormat>Custom</PresentationFormat>
  <Paragraphs>72</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Period 9: Reagan through W. Bush</vt:lpstr>
      <vt:lpstr>The 80’s and Ronald Reagan 1981 – 1989</vt:lpstr>
      <vt:lpstr>Reagan – Domestic Activity</vt:lpstr>
      <vt:lpstr>Reagan – Foreign Events</vt:lpstr>
      <vt:lpstr>Reagan – Foreign Events</vt:lpstr>
      <vt:lpstr>Reagan – the Legend vs. the Reality</vt:lpstr>
      <vt:lpstr>The End of the Cold War/Middle East Conflicts and     George Bush Sr. 1989 – 1993</vt:lpstr>
      <vt:lpstr>Bush Sr. – Domestic and Foreign Activity</vt:lpstr>
      <vt:lpstr>Bush Sr. – Persian Gulf War</vt:lpstr>
    </vt:vector>
  </TitlesOfParts>
  <Company>Cardinal Gibbons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2: Chapter 5 – Pre-Revolution Colonial Society</dc:title>
  <dc:creator>Amy Ernenwein</dc:creator>
  <cp:lastModifiedBy>Gail Harris</cp:lastModifiedBy>
  <cp:revision>753</cp:revision>
  <dcterms:created xsi:type="dcterms:W3CDTF">2014-08-20T11:41:44Z</dcterms:created>
  <dcterms:modified xsi:type="dcterms:W3CDTF">2016-05-02T18:48:36Z</dcterms:modified>
</cp:coreProperties>
</file>