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524" r:id="rId2"/>
    <p:sldId id="427" r:id="rId3"/>
    <p:sldId id="48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3D860FD-003C-4C82-AADB-557C42946ADB}">
          <p14:sldIdLst>
            <p14:sldId id="524"/>
            <p14:sldId id="427"/>
            <p14:sldId id="488"/>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339933"/>
    <a:srgbClr val="008000"/>
    <a:srgbClr val="00CC00"/>
    <a:srgbClr val="CCCC00"/>
    <a:srgbClr val="FFFF66"/>
    <a:srgbClr val="EE5A5A"/>
    <a:srgbClr val="FF9966"/>
    <a:srgbClr val="FDFDA1"/>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30" autoAdjust="0"/>
    <p:restoredTop sz="94434" autoAdjust="0"/>
  </p:normalViewPr>
  <p:slideViewPr>
    <p:cSldViewPr snapToGrid="0">
      <p:cViewPr varScale="1">
        <p:scale>
          <a:sx n="89" d="100"/>
          <a:sy n="89" d="100"/>
        </p:scale>
        <p:origin x="-128" y="-40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1753F-E2CC-459A-A9E3-AEE6C619190D}" type="datetimeFigureOut">
              <a:rPr lang="en-US" smtClean="0"/>
              <a:t>5/2/16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0EF9A5-F406-4E7B-87B9-A25F5762335D}" type="slidenum">
              <a:rPr lang="en-US" smtClean="0"/>
              <a:t>‹#›</a:t>
            </a:fld>
            <a:endParaRPr lang="en-US" dirty="0"/>
          </a:p>
        </p:txBody>
      </p:sp>
    </p:spTree>
    <p:extLst>
      <p:ext uri="{BB962C8B-B14F-4D97-AF65-F5344CB8AC3E}">
        <p14:creationId xmlns:p14="http://schemas.microsoft.com/office/powerpoint/2010/main" val="273309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C224E6-A689-469D-94A5-2EBCAA737ECE}" type="datetimeFigureOut">
              <a:rPr lang="en-US" smtClean="0"/>
              <a:t>5/2/16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425254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224E6-A689-469D-94A5-2EBCAA737ECE}" type="datetimeFigureOut">
              <a:rPr lang="en-US" smtClean="0"/>
              <a:t>5/2/16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1863214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224E6-A689-469D-94A5-2EBCAA737ECE}" type="datetimeFigureOut">
              <a:rPr lang="en-US" smtClean="0"/>
              <a:t>5/2/16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380287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224E6-A689-469D-94A5-2EBCAA737ECE}" type="datetimeFigureOut">
              <a:rPr lang="en-US" smtClean="0"/>
              <a:t>5/2/16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92871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C224E6-A689-469D-94A5-2EBCAA737ECE}" type="datetimeFigureOut">
              <a:rPr lang="en-US" smtClean="0"/>
              <a:t>5/2/16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34959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C224E6-A689-469D-94A5-2EBCAA737ECE}" type="datetimeFigureOut">
              <a:rPr lang="en-US" smtClean="0"/>
              <a:t>5/2/16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370346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C224E6-A689-469D-94A5-2EBCAA737ECE}" type="datetimeFigureOut">
              <a:rPr lang="en-US" smtClean="0"/>
              <a:t>5/2/16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228729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C224E6-A689-469D-94A5-2EBCAA737ECE}" type="datetimeFigureOut">
              <a:rPr lang="en-US" smtClean="0"/>
              <a:t>5/2/16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2808328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224E6-A689-469D-94A5-2EBCAA737ECE}" type="datetimeFigureOut">
              <a:rPr lang="en-US" smtClean="0"/>
              <a:t>5/2/16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243145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224E6-A689-469D-94A5-2EBCAA737ECE}" type="datetimeFigureOut">
              <a:rPr lang="en-US" smtClean="0"/>
              <a:t>5/2/16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29998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224E6-A689-469D-94A5-2EBCAA737ECE}" type="datetimeFigureOut">
              <a:rPr lang="en-US" smtClean="0"/>
              <a:t>5/2/16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6F2FA-14AC-402A-B3A1-8668EF3FBE0A}" type="slidenum">
              <a:rPr lang="en-US" smtClean="0"/>
              <a:t>‹#›</a:t>
            </a:fld>
            <a:endParaRPr lang="en-US" dirty="0"/>
          </a:p>
        </p:txBody>
      </p:sp>
    </p:spTree>
    <p:extLst>
      <p:ext uri="{BB962C8B-B14F-4D97-AF65-F5344CB8AC3E}">
        <p14:creationId xmlns:p14="http://schemas.microsoft.com/office/powerpoint/2010/main" val="20416257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000">
            <a:alpha val="5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224E6-A689-469D-94A5-2EBCAA737ECE}" type="datetimeFigureOut">
              <a:rPr lang="en-US" smtClean="0"/>
              <a:t>5/2/16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6F2FA-14AC-402A-B3A1-8668EF3FBE0A}" type="slidenum">
              <a:rPr lang="en-US" smtClean="0"/>
              <a:t>‹#›</a:t>
            </a:fld>
            <a:endParaRPr lang="en-US" dirty="0"/>
          </a:p>
        </p:txBody>
      </p:sp>
    </p:spTree>
    <p:extLst>
      <p:ext uri="{BB962C8B-B14F-4D97-AF65-F5344CB8AC3E}">
        <p14:creationId xmlns:p14="http://schemas.microsoft.com/office/powerpoint/2010/main" val="186801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121024" y="0"/>
            <a:ext cx="12070976" cy="1883803"/>
          </a:xfrm>
        </p:spPr>
        <p:txBody>
          <a:bodyPr>
            <a:normAutofit/>
          </a:bodyPr>
          <a:lstStyle/>
          <a:p>
            <a:pPr algn="ctr"/>
            <a:r>
              <a:rPr lang="en-US" altLang="en-US" b="1" u="sng" dirty="0" smtClean="0"/>
              <a:t>The 90’s and Bill Clinton</a:t>
            </a:r>
            <a:br>
              <a:rPr lang="en-US" altLang="en-US" b="1" u="sng" dirty="0" smtClean="0"/>
            </a:br>
            <a:r>
              <a:rPr lang="en-US" altLang="en-US" b="1" u="sng" dirty="0" smtClean="0"/>
              <a:t>1993 – 2001</a:t>
            </a:r>
            <a:endParaRPr lang="en-US" altLang="en-US" u="sng" dirty="0"/>
          </a:p>
        </p:txBody>
      </p:sp>
      <p:sp>
        <p:nvSpPr>
          <p:cNvPr id="2" name="Rectangle 1"/>
          <p:cNvSpPr/>
          <p:nvPr/>
        </p:nvSpPr>
        <p:spPr>
          <a:xfrm>
            <a:off x="3510244" y="1674709"/>
            <a:ext cx="4377738" cy="5139869"/>
          </a:xfrm>
          <a:prstGeom prst="rect">
            <a:avLst/>
          </a:prstGeom>
        </p:spPr>
        <p:txBody>
          <a:bodyPr wrap="square">
            <a:spAutoFit/>
          </a:bodyPr>
          <a:lstStyle/>
          <a:p>
            <a:pPr algn="ctr"/>
            <a:r>
              <a:rPr lang="en-US" sz="2400" dirty="0" smtClean="0"/>
              <a:t>“It </a:t>
            </a:r>
            <a:r>
              <a:rPr lang="en-US" sz="2400" dirty="0"/>
              <a:t>turns out that advancing equal opportunity and economic empowerment is both morally right and good economics, because discrimination, poverty and ignorance restrict growth, while investments in education, infrastructure and scientific and technological research increase it, creating more good jobs and new wealth for all of us</a:t>
            </a:r>
            <a:r>
              <a:rPr lang="en-US" sz="2400" dirty="0" smtClean="0"/>
              <a:t>.”</a:t>
            </a:r>
            <a:r>
              <a:rPr lang="en-US" sz="2400" dirty="0"/>
              <a:t/>
            </a:r>
            <a:br>
              <a:rPr lang="en-US" sz="2400" dirty="0"/>
            </a:br>
            <a:r>
              <a:rPr lang="en-US" sz="2400" dirty="0" smtClean="0"/>
              <a:t>- </a:t>
            </a:r>
            <a:r>
              <a:rPr lang="en-US" sz="2400" b="1" dirty="0" smtClean="0"/>
              <a:t>William </a:t>
            </a:r>
            <a:r>
              <a:rPr lang="en-US" sz="2400" b="1" dirty="0"/>
              <a:t>J. Clinton</a:t>
            </a:r>
          </a:p>
          <a:p>
            <a:pPr algn="ctr"/>
            <a:r>
              <a:rPr lang="en-US" sz="2000" dirty="0"/>
              <a:t/>
            </a:r>
            <a:br>
              <a:rPr lang="en-US" sz="2000" dirty="0"/>
            </a:br>
            <a:endParaRPr lang="en-US" sz="2000" dirty="0"/>
          </a:p>
        </p:txBody>
      </p:sp>
      <p:pic>
        <p:nvPicPr>
          <p:cNvPr id="4098" name="Picture 2" descr="https://irishelectionliterature.files.wordpress.com/2012/02/bclinton92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071" y="81756"/>
            <a:ext cx="2905125" cy="66770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www.ew.com/sites/default/files/i/2011/05/19/titanic_2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6340" y="246685"/>
            <a:ext cx="2999513" cy="3999352"/>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http://www.gotchamovies.com/sites/default/files/toy-stor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7983" y="3361765"/>
            <a:ext cx="2775362" cy="3397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6434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14304"/>
            <a:ext cx="11955629" cy="1325563"/>
          </a:xfrm>
        </p:spPr>
        <p:txBody>
          <a:bodyPr>
            <a:normAutofit/>
          </a:bodyPr>
          <a:lstStyle/>
          <a:p>
            <a:pPr algn="ctr"/>
            <a:r>
              <a:rPr lang="en-US" sz="4200" b="1" dirty="0" smtClean="0"/>
              <a:t>Clinton – Domestic Activity</a:t>
            </a:r>
            <a:endParaRPr lang="en-US" sz="4200" b="1" dirty="0"/>
          </a:p>
        </p:txBody>
      </p:sp>
      <p:sp>
        <p:nvSpPr>
          <p:cNvPr id="3" name="Content Placeholder 2"/>
          <p:cNvSpPr>
            <a:spLocks noGrp="1"/>
          </p:cNvSpPr>
          <p:nvPr>
            <p:ph idx="1"/>
          </p:nvPr>
        </p:nvSpPr>
        <p:spPr>
          <a:xfrm>
            <a:off x="45147" y="739588"/>
            <a:ext cx="6537785" cy="5645239"/>
          </a:xfrm>
        </p:spPr>
        <p:txBody>
          <a:bodyPr>
            <a:noAutofit/>
          </a:bodyPr>
          <a:lstStyle/>
          <a:p>
            <a:r>
              <a:rPr lang="en-US" altLang="en-US" sz="2200" dirty="0" smtClean="0">
                <a:latin typeface="Calibri" panose="020F0502020204030204" pitchFamily="34" charset="0"/>
              </a:rPr>
              <a:t>Won due to a three party ticket – only 43% of the popular vote.</a:t>
            </a:r>
          </a:p>
          <a:p>
            <a:r>
              <a:rPr lang="en-US" altLang="en-US" sz="2200" dirty="0" smtClean="0">
                <a:latin typeface="Calibri" panose="020F0502020204030204" pitchFamily="34" charset="0"/>
              </a:rPr>
              <a:t>His philosophy – moderate in terms of liberal agenda (believed the </a:t>
            </a:r>
            <a:r>
              <a:rPr lang="en-US" altLang="en-US" sz="2200" b="1" dirty="0" smtClean="0">
                <a:latin typeface="Calibri" panose="020F0502020204030204" pitchFamily="34" charset="0"/>
              </a:rPr>
              <a:t>“New Democrat” </a:t>
            </a:r>
            <a:r>
              <a:rPr lang="en-US" altLang="en-US" sz="2200" dirty="0" smtClean="0">
                <a:latin typeface="Calibri" panose="020F0502020204030204" pitchFamily="34" charset="0"/>
              </a:rPr>
              <a:t>to be more “middle of the road”).</a:t>
            </a:r>
          </a:p>
          <a:p>
            <a:pPr lvl="1"/>
            <a:r>
              <a:rPr lang="en-US" altLang="en-US" sz="2200" dirty="0" smtClean="0">
                <a:latin typeface="Calibri" panose="020F0502020204030204" pitchFamily="34" charset="0"/>
              </a:rPr>
              <a:t>Ex: when confronted with the issue of gays and lesbians in the armed forces – created the </a:t>
            </a:r>
            <a:r>
              <a:rPr lang="en-US" altLang="en-US" sz="2200" b="1" dirty="0" smtClean="0">
                <a:latin typeface="Calibri" panose="020F0502020204030204" pitchFamily="34" charset="0"/>
              </a:rPr>
              <a:t>“Don’t Ask Don’t Tell” </a:t>
            </a:r>
            <a:r>
              <a:rPr lang="en-US" altLang="en-US" sz="2200" dirty="0" smtClean="0">
                <a:latin typeface="Calibri" panose="020F0502020204030204" pitchFamily="34" charset="0"/>
              </a:rPr>
              <a:t>policy to avoid the issue.</a:t>
            </a:r>
          </a:p>
          <a:p>
            <a:pPr lvl="1"/>
            <a:r>
              <a:rPr lang="en-US" altLang="en-US" sz="2200" dirty="0" smtClean="0">
                <a:latin typeface="Calibri" panose="020F0502020204030204" pitchFamily="34" charset="0"/>
              </a:rPr>
              <a:t>Ex: Signed (partly due to conservative congress) the </a:t>
            </a:r>
            <a:r>
              <a:rPr lang="en-US" altLang="en-US" sz="2200" b="1" dirty="0" smtClean="0">
                <a:latin typeface="Calibri" panose="020F0502020204030204" pitchFamily="34" charset="0"/>
              </a:rPr>
              <a:t>Welfare Reform Bill </a:t>
            </a:r>
            <a:r>
              <a:rPr lang="en-US" altLang="en-US" sz="2200" dirty="0" smtClean="0">
                <a:latin typeface="Calibri" panose="020F0502020204030204" pitchFamily="34" charset="0"/>
              </a:rPr>
              <a:t>– restricted welfare benefits and illegal immigration. </a:t>
            </a:r>
          </a:p>
          <a:p>
            <a:r>
              <a:rPr lang="en-US" altLang="en-US" sz="2200" dirty="0" smtClean="0">
                <a:latin typeface="Calibri" panose="020F0502020204030204" pitchFamily="34" charset="0"/>
              </a:rPr>
              <a:t>Decreased the deficit and balanced the budget – experienced great economy growth and prosperity!</a:t>
            </a:r>
          </a:p>
          <a:p>
            <a:r>
              <a:rPr lang="en-US" altLang="en-US" sz="2200" dirty="0" smtClean="0">
                <a:latin typeface="Calibri" panose="020F0502020204030204" pitchFamily="34" charset="0"/>
              </a:rPr>
              <a:t>The </a:t>
            </a:r>
            <a:r>
              <a:rPr lang="en-US" altLang="en-US" sz="2200" b="1" dirty="0" smtClean="0">
                <a:latin typeface="Calibri" panose="020F0502020204030204" pitchFamily="34" charset="0"/>
              </a:rPr>
              <a:t>Lewinsky Affair </a:t>
            </a:r>
            <a:r>
              <a:rPr lang="en-US" altLang="en-US" sz="2200" dirty="0" smtClean="0">
                <a:latin typeface="Calibri" panose="020F0502020204030204" pitchFamily="34" charset="0"/>
              </a:rPr>
              <a:t>tarnished the rest of his presidency – second president to go through the impeachment process.</a:t>
            </a:r>
          </a:p>
          <a:p>
            <a:pPr lvl="1"/>
            <a:r>
              <a:rPr lang="en-US" altLang="en-US" sz="2200" dirty="0" smtClean="0">
                <a:latin typeface="Calibri" panose="020F0502020204030204" pitchFamily="34" charset="0"/>
              </a:rPr>
              <a:t>Lied under oath – “I did not have sexual relations with that woman.”</a:t>
            </a:r>
          </a:p>
        </p:txBody>
      </p:sp>
      <p:pic>
        <p:nvPicPr>
          <p:cNvPr id="4" name="Shape 156"/>
          <p:cNvPicPr preferRelativeResize="0"/>
          <p:nvPr/>
        </p:nvPicPr>
        <p:blipFill rotWithShape="1">
          <a:blip r:embed="rId2">
            <a:alphaModFix/>
          </a:blip>
          <a:srcRect/>
          <a:stretch/>
        </p:blipFill>
        <p:spPr>
          <a:xfrm>
            <a:off x="6723529" y="847165"/>
            <a:ext cx="5232100" cy="2366682"/>
          </a:xfrm>
          <a:prstGeom prst="rect">
            <a:avLst/>
          </a:prstGeom>
          <a:noFill/>
          <a:ln>
            <a:noFill/>
          </a:ln>
        </p:spPr>
      </p:pic>
      <p:pic>
        <p:nvPicPr>
          <p:cNvPr id="4098" name="Picture 2" descr="http://www.floridatoday.com/content/blogs/jparker/uploaded_images/100219-7548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0390" y="3342492"/>
            <a:ext cx="4358378" cy="3420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4843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1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7213" y="-197752"/>
            <a:ext cx="11477905" cy="1325563"/>
          </a:xfrm>
        </p:spPr>
        <p:txBody>
          <a:bodyPr>
            <a:normAutofit/>
          </a:bodyPr>
          <a:lstStyle/>
          <a:p>
            <a:pPr algn="ctr"/>
            <a:r>
              <a:rPr lang="en-US" b="1" dirty="0" smtClean="0"/>
              <a:t>Clinton – Foreign Events</a:t>
            </a:r>
            <a:endParaRPr lang="en-US" b="1" dirty="0"/>
          </a:p>
        </p:txBody>
      </p:sp>
      <p:sp>
        <p:nvSpPr>
          <p:cNvPr id="6" name="Content Placeholder 2"/>
          <p:cNvSpPr txBox="1">
            <a:spLocks/>
          </p:cNvSpPr>
          <p:nvPr/>
        </p:nvSpPr>
        <p:spPr>
          <a:xfrm>
            <a:off x="43653" y="766482"/>
            <a:ext cx="6679875" cy="62663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2400" u="sng" dirty="0" smtClean="0">
                <a:latin typeface="Calibri" panose="020F0502020204030204" pitchFamily="34" charset="0"/>
              </a:rPr>
              <a:t>Globalization</a:t>
            </a:r>
          </a:p>
          <a:p>
            <a:r>
              <a:rPr lang="en-US" altLang="en-US" sz="2400" dirty="0">
                <a:latin typeface="Calibri" panose="020F0502020204030204" pitchFamily="34" charset="0"/>
              </a:rPr>
              <a:t>P</a:t>
            </a:r>
            <a:r>
              <a:rPr lang="en-US" altLang="en-US" sz="2400" dirty="0" smtClean="0">
                <a:latin typeface="Calibri" panose="020F0502020204030204" pitchFamily="34" charset="0"/>
              </a:rPr>
              <a:t>assed </a:t>
            </a:r>
            <a:r>
              <a:rPr lang="en-US" altLang="en-US" sz="2400" b="1" dirty="0">
                <a:latin typeface="Calibri" panose="020F0502020204030204" pitchFamily="34" charset="0"/>
              </a:rPr>
              <a:t>NAFTA (North Atlantic Free Trade Agreement) </a:t>
            </a:r>
            <a:r>
              <a:rPr lang="en-US" altLang="en-US" sz="2400" dirty="0">
                <a:latin typeface="Calibri" panose="020F0502020204030204" pitchFamily="34" charset="0"/>
              </a:rPr>
              <a:t>– free trade zone between Canada, US , and Mexico)</a:t>
            </a:r>
          </a:p>
          <a:p>
            <a:pPr lvl="1"/>
            <a:r>
              <a:rPr lang="en-US" altLang="en-US" dirty="0">
                <a:latin typeface="Calibri" panose="020F0502020204030204" pitchFamily="34" charset="0"/>
              </a:rPr>
              <a:t>Accused of stealing US jobs as companies took their manufacturing to Mexico.</a:t>
            </a:r>
          </a:p>
          <a:p>
            <a:r>
              <a:rPr lang="en-US" altLang="en-US" sz="2400" dirty="0">
                <a:latin typeface="Calibri" panose="020F0502020204030204" pitchFamily="34" charset="0"/>
              </a:rPr>
              <a:t>Also promoted the </a:t>
            </a:r>
            <a:r>
              <a:rPr lang="en-US" altLang="en-US" sz="2400" b="1" dirty="0">
                <a:latin typeface="Calibri" panose="020F0502020204030204" pitchFamily="34" charset="0"/>
              </a:rPr>
              <a:t>World Trade </a:t>
            </a:r>
            <a:r>
              <a:rPr lang="en-US" altLang="en-US" sz="2400" b="1" dirty="0" smtClean="0">
                <a:latin typeface="Calibri" panose="020F0502020204030204" pitchFamily="34" charset="0"/>
              </a:rPr>
              <a:t>Organization </a:t>
            </a:r>
            <a:r>
              <a:rPr lang="en-US" altLang="en-US" sz="2400" dirty="0" smtClean="0">
                <a:latin typeface="Calibri" panose="020F0502020204030204" pitchFamily="34" charset="0"/>
              </a:rPr>
              <a:t>(to promote free trade).</a:t>
            </a:r>
          </a:p>
          <a:p>
            <a:pPr marL="0" indent="0">
              <a:buNone/>
            </a:pPr>
            <a:r>
              <a:rPr lang="en-US" altLang="en-US" sz="2400" u="sng" dirty="0" smtClean="0">
                <a:latin typeface="Calibri" panose="020F0502020204030204" pitchFamily="34" charset="0"/>
              </a:rPr>
              <a:t>Conflict</a:t>
            </a:r>
          </a:p>
          <a:p>
            <a:r>
              <a:rPr lang="en-US" altLang="en-US" sz="2400" dirty="0" smtClean="0">
                <a:latin typeface="Calibri" panose="020F0502020204030204" pitchFamily="34" charset="0"/>
              </a:rPr>
              <a:t>Worked with NATO to send air strikes on Serbia during the Bosnia genocide.</a:t>
            </a:r>
          </a:p>
          <a:p>
            <a:r>
              <a:rPr lang="en-US" altLang="en-US" sz="2400" dirty="0" smtClean="0">
                <a:latin typeface="Calibri" panose="020F0502020204030204" pitchFamily="34" charset="0"/>
              </a:rPr>
              <a:t>Failed to act in the genocide in Rwanda.</a:t>
            </a:r>
          </a:p>
          <a:p>
            <a:r>
              <a:rPr lang="en-US" altLang="en-US" sz="2400" dirty="0" smtClean="0">
                <a:latin typeface="Calibri" panose="020F0502020204030204" pitchFamily="34" charset="0"/>
              </a:rPr>
              <a:t>Early signs of terrorism arise…</a:t>
            </a:r>
          </a:p>
          <a:p>
            <a:pPr lvl="1"/>
            <a:r>
              <a:rPr lang="en-US" altLang="en-US" dirty="0" smtClean="0">
                <a:latin typeface="Calibri" panose="020F0502020204030204" pitchFamily="34" charset="0"/>
              </a:rPr>
              <a:t>1993 Bin Laden World trade bombing attempt.</a:t>
            </a:r>
          </a:p>
          <a:p>
            <a:pPr lvl="1"/>
            <a:r>
              <a:rPr lang="en-US" altLang="en-US" dirty="0" smtClean="0">
                <a:latin typeface="Calibri" panose="020F0502020204030204" pitchFamily="34" charset="0"/>
              </a:rPr>
              <a:t>1995 McVey Oklahoma City Bombing.</a:t>
            </a:r>
            <a:endParaRPr lang="en-US" altLang="en-US" dirty="0">
              <a:latin typeface="Calibri" panose="020F0502020204030204" pitchFamily="34" charset="0"/>
            </a:endParaRPr>
          </a:p>
        </p:txBody>
      </p:sp>
      <p:pic>
        <p:nvPicPr>
          <p:cNvPr id="11266" name="Picture 2" descr="https://www.popularresistance.org/wp-content/uploads/2013/12/NAFTA-protest-bad-for-workers-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9901" y="766482"/>
            <a:ext cx="4575217" cy="3431413"/>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media-3.web.britannica.com/eb-media/21/74221-004-91614A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3528" y="3320071"/>
            <a:ext cx="4890247" cy="3363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8768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15234</TotalTime>
  <Words>307</Words>
  <Application>Microsoft Macintosh PowerPoint</Application>
  <PresentationFormat>Custom</PresentationFormat>
  <Paragraphs>22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The 90’s and Bill Clinton 1993 – 2001</vt:lpstr>
      <vt:lpstr>Clinton – Domestic Activity</vt:lpstr>
      <vt:lpstr>Clinton – Foreign Events</vt:lpstr>
    </vt:vector>
  </TitlesOfParts>
  <Company>Cardinal Gibbons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2: Chapter 5 – Pre-Revolution Colonial Society</dc:title>
  <dc:creator>Amy Ernenwein</dc:creator>
  <cp:lastModifiedBy>Gail Harris</cp:lastModifiedBy>
  <cp:revision>754</cp:revision>
  <dcterms:created xsi:type="dcterms:W3CDTF">2014-08-20T11:41:44Z</dcterms:created>
  <dcterms:modified xsi:type="dcterms:W3CDTF">2016-05-02T18:52:38Z</dcterms:modified>
</cp:coreProperties>
</file>