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41"/>
  </p:notesMasterIdLst>
  <p:sldIdLst>
    <p:sldId id="256" r:id="rId2"/>
    <p:sldId id="257" r:id="rId3"/>
    <p:sldId id="291" r:id="rId4"/>
    <p:sldId id="258" r:id="rId5"/>
    <p:sldId id="259" r:id="rId6"/>
    <p:sldId id="260" r:id="rId7"/>
    <p:sldId id="283" r:id="rId8"/>
    <p:sldId id="284" r:id="rId9"/>
    <p:sldId id="292" r:id="rId10"/>
    <p:sldId id="261" r:id="rId11"/>
    <p:sldId id="262" r:id="rId12"/>
    <p:sldId id="263" r:id="rId13"/>
    <p:sldId id="293" r:id="rId14"/>
    <p:sldId id="264" r:id="rId15"/>
    <p:sldId id="265" r:id="rId16"/>
    <p:sldId id="266" r:id="rId17"/>
    <p:sldId id="267" r:id="rId18"/>
    <p:sldId id="294" r:id="rId19"/>
    <p:sldId id="285" r:id="rId20"/>
    <p:sldId id="268" r:id="rId21"/>
    <p:sldId id="269" r:id="rId22"/>
    <p:sldId id="295" r:id="rId23"/>
    <p:sldId id="286" r:id="rId24"/>
    <p:sldId id="296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8" r:id="rId33"/>
    <p:sldId id="277" r:id="rId34"/>
    <p:sldId id="299" r:id="rId35"/>
    <p:sldId id="278" r:id="rId36"/>
    <p:sldId id="289" r:id="rId37"/>
    <p:sldId id="279" r:id="rId38"/>
    <p:sldId id="280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3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FADF0-A9FA-C643-B3E3-224E5F998FC6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DB39-AD10-8849-A516-92D159AF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  <a:ea typeface="MS PGothic" charset="0"/>
              </a:rPr>
              <a:t>The Big Three </a:t>
            </a:r>
            <a:r>
              <a:rPr lang="en-US">
                <a:latin typeface="Calibri" charset="0"/>
                <a:ea typeface="MS PGothic" charset="0"/>
              </a:rPr>
              <a:t>From left to</a:t>
            </a:r>
          </a:p>
          <a:p>
            <a:r>
              <a:rPr lang="en-US">
                <a:latin typeface="Calibri" charset="0"/>
                <a:ea typeface="MS PGothic" charset="0"/>
              </a:rPr>
              <a:t>right, Churchill, Roosevelt, and</a:t>
            </a:r>
          </a:p>
          <a:p>
            <a:r>
              <a:rPr lang="en-US">
                <a:latin typeface="Calibri" charset="0"/>
                <a:ea typeface="MS PGothic" charset="0"/>
              </a:rPr>
              <a:t>Stalin sit somberly at their</a:t>
            </a:r>
          </a:p>
          <a:p>
            <a:r>
              <a:rPr lang="en-US">
                <a:latin typeface="Calibri" charset="0"/>
                <a:ea typeface="MS PGothic" charset="0"/>
              </a:rPr>
              <a:t>fateful meeting at Yalta in</a:t>
            </a:r>
          </a:p>
          <a:p>
            <a:r>
              <a:rPr lang="en-US">
                <a:latin typeface="Calibri" charset="0"/>
                <a:ea typeface="MS PGothic" charset="0"/>
              </a:rPr>
              <a:t>February 1945. Roosevelt was</a:t>
            </a:r>
          </a:p>
          <a:p>
            <a:r>
              <a:rPr lang="en-US">
                <a:latin typeface="Calibri" charset="0"/>
                <a:ea typeface="MS PGothic" charset="0"/>
              </a:rPr>
              <a:t>only weeks away from death.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81907E9-6A94-FD49-A6FE-9E3547180B67}" type="slidenum">
              <a:rPr lang="en-US">
                <a:latin typeface="Calibri" charset="0"/>
              </a:rPr>
              <a:pPr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Map 35.1 </a:t>
            </a:r>
            <a:r>
              <a:rPr lang="en-US" b="1">
                <a:latin typeface="Calibri" charset="0"/>
                <a:ea typeface="MS PGothic" charset="0"/>
              </a:rPr>
              <a:t>Postwar Partition</a:t>
            </a:r>
          </a:p>
          <a:p>
            <a:r>
              <a:rPr lang="en-US" b="1">
                <a:latin typeface="Calibri" charset="0"/>
                <a:ea typeface="MS PGothic" charset="0"/>
              </a:rPr>
              <a:t>of Germany </a:t>
            </a:r>
            <a:r>
              <a:rPr lang="en-US">
                <a:latin typeface="Calibri" charset="0"/>
                <a:ea typeface="MS PGothic" charset="0"/>
              </a:rPr>
              <a:t>Germany lost</a:t>
            </a:r>
          </a:p>
          <a:p>
            <a:r>
              <a:rPr lang="en-US">
                <a:latin typeface="Calibri" charset="0"/>
                <a:ea typeface="MS PGothic" charset="0"/>
              </a:rPr>
              <a:t>much of its territory in the east</a:t>
            </a:r>
          </a:p>
          <a:p>
            <a:r>
              <a:rPr lang="en-US">
                <a:latin typeface="Calibri" charset="0"/>
                <a:ea typeface="MS PGothic" charset="0"/>
              </a:rPr>
              <a:t>to Poland and the Soviet Union.</a:t>
            </a:r>
          </a:p>
          <a:p>
            <a:r>
              <a:rPr lang="en-US">
                <a:latin typeface="Calibri" charset="0"/>
                <a:ea typeface="MS PGothic" charset="0"/>
              </a:rPr>
              <a:t>The military occupation zones</a:t>
            </a:r>
          </a:p>
          <a:p>
            <a:r>
              <a:rPr lang="en-US">
                <a:latin typeface="Calibri" charset="0"/>
                <a:ea typeface="MS PGothic" charset="0"/>
              </a:rPr>
              <a:t>were the bases for the formation</a:t>
            </a:r>
          </a:p>
          <a:p>
            <a:r>
              <a:rPr lang="en-US">
                <a:latin typeface="Calibri" charset="0"/>
                <a:ea typeface="MS PGothic" charset="0"/>
              </a:rPr>
              <a:t>of two separate countries in 1949,</a:t>
            </a:r>
          </a:p>
          <a:p>
            <a:r>
              <a:rPr lang="en-US">
                <a:latin typeface="Calibri" charset="0"/>
                <a:ea typeface="MS PGothic" charset="0"/>
              </a:rPr>
              <a:t>when the British, French, and</a:t>
            </a:r>
          </a:p>
          <a:p>
            <a:r>
              <a:rPr lang="en-US">
                <a:latin typeface="Calibri" charset="0"/>
                <a:ea typeface="MS PGothic" charset="0"/>
              </a:rPr>
              <a:t>American zones became West</a:t>
            </a:r>
          </a:p>
          <a:p>
            <a:r>
              <a:rPr lang="en-US">
                <a:latin typeface="Calibri" charset="0"/>
                <a:ea typeface="MS PGothic" charset="0"/>
              </a:rPr>
              <a:t>Germany, and the Soviet zone</a:t>
            </a:r>
          </a:p>
          <a:p>
            <a:r>
              <a:rPr lang="en-US">
                <a:latin typeface="Calibri" charset="0"/>
                <a:ea typeface="MS PGothic" charset="0"/>
              </a:rPr>
              <a:t>became East Germany. (The two</a:t>
            </a:r>
          </a:p>
          <a:p>
            <a:r>
              <a:rPr lang="en-US">
                <a:latin typeface="Calibri" charset="0"/>
                <a:ea typeface="MS PGothic" charset="0"/>
              </a:rPr>
              <a:t>Germanys were reunited in 1990.)</a:t>
            </a:r>
          </a:p>
          <a:p>
            <a:r>
              <a:rPr lang="en-US">
                <a:latin typeface="Calibri" charset="0"/>
                <a:ea typeface="MS PGothic" charset="0"/>
              </a:rPr>
              <a:t>Berlin remained under joint fourpower</a:t>
            </a:r>
          </a:p>
          <a:p>
            <a:r>
              <a:rPr lang="en-US">
                <a:latin typeface="Calibri" charset="0"/>
                <a:ea typeface="MS PGothic" charset="0"/>
              </a:rPr>
              <a:t>occupation from 1945 to</a:t>
            </a:r>
          </a:p>
          <a:p>
            <a:r>
              <a:rPr lang="en-US">
                <a:latin typeface="Calibri" charset="0"/>
                <a:ea typeface="MS PGothic" charset="0"/>
              </a:rPr>
              <a:t>1990 and became a focus and</a:t>
            </a:r>
          </a:p>
          <a:p>
            <a:r>
              <a:rPr lang="en-US">
                <a:latin typeface="Calibri" charset="0"/>
                <a:ea typeface="MS PGothic" charset="0"/>
              </a:rPr>
              <a:t>symbol of Cold War tensions.</a:t>
            </a:r>
          </a:p>
          <a:p>
            <a:r>
              <a:rPr lang="en-US">
                <a:latin typeface="Calibri" charset="0"/>
                <a:ea typeface="MS PGothic" charset="0"/>
              </a:rPr>
              <a:t>© 2016 Cengage Learning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5C734E-E24C-B64F-BDFC-D99FDC933701}" type="slidenum">
              <a:rPr lang="en-US">
                <a:latin typeface="Calibri" charset="0"/>
              </a:rPr>
              <a:pPr/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Map 35.2 </a:t>
            </a:r>
            <a:r>
              <a:rPr lang="en-US" b="1">
                <a:latin typeface="Calibri" charset="0"/>
                <a:ea typeface="MS PGothic" charset="0"/>
              </a:rPr>
              <a:t>United States Foreign</a:t>
            </a:r>
          </a:p>
          <a:p>
            <a:r>
              <a:rPr lang="en-US" b="1">
                <a:latin typeface="Calibri" charset="0"/>
                <a:ea typeface="MS PGothic" charset="0"/>
              </a:rPr>
              <a:t>Aid, Military and Economic, 1945–</a:t>
            </a:r>
          </a:p>
          <a:p>
            <a:r>
              <a:rPr lang="en-US" b="1">
                <a:latin typeface="Calibri" charset="0"/>
                <a:ea typeface="MS PGothic" charset="0"/>
              </a:rPr>
              <a:t>1954 </a:t>
            </a:r>
            <a:r>
              <a:rPr lang="en-US">
                <a:latin typeface="Calibri" charset="0"/>
                <a:ea typeface="MS PGothic" charset="0"/>
              </a:rPr>
              <a:t>Marshall Plan aid swelled</a:t>
            </a:r>
          </a:p>
          <a:p>
            <a:r>
              <a:rPr lang="en-US">
                <a:latin typeface="Calibri" charset="0"/>
                <a:ea typeface="MS PGothic" charset="0"/>
              </a:rPr>
              <a:t>the outlay for Europe. Note the</a:t>
            </a:r>
          </a:p>
          <a:p>
            <a:r>
              <a:rPr lang="en-US">
                <a:latin typeface="Calibri" charset="0"/>
                <a:ea typeface="MS PGothic" charset="0"/>
              </a:rPr>
              <a:t>emphasis on the “developed” world,</a:t>
            </a:r>
          </a:p>
          <a:p>
            <a:r>
              <a:rPr lang="en-US">
                <a:latin typeface="Calibri" charset="0"/>
                <a:ea typeface="MS PGothic" charset="0"/>
              </a:rPr>
              <a:t>with relatively little aid going to</a:t>
            </a:r>
          </a:p>
          <a:p>
            <a:r>
              <a:rPr lang="en-US">
                <a:latin typeface="Calibri" charset="0"/>
                <a:ea typeface="MS PGothic" charset="0"/>
              </a:rPr>
              <a:t>“developing.” © 2016 Cengage Learning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83697B6-0684-1D46-9DC6-90261FFBC40D}" type="slidenum">
              <a:rPr lang="en-US">
                <a:latin typeface="Calibri" charset="0"/>
              </a:rPr>
              <a:pPr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0C4DFB94-066C-D14D-A8F1-F82E9E39CE8F}" type="datetimeFigureOut">
              <a:rPr lang="en-US" smtClean="0"/>
              <a:t>3/7/16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6E12D387-A0A3-F14E-898A-5D476FC9895E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67" y="2130425"/>
            <a:ext cx="8652933" cy="1470025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The Beginnings of the Cold War</a:t>
            </a:r>
            <a:br>
              <a:rPr lang="en-US" dirty="0" smtClean="0">
                <a:solidFill>
                  <a:srgbClr val="CCFFCC"/>
                </a:solidFill>
              </a:rPr>
            </a:br>
            <a:r>
              <a:rPr lang="en-US" dirty="0" smtClean="0">
                <a:solidFill>
                  <a:srgbClr val="CCFFCC"/>
                </a:solidFill>
              </a:rPr>
              <a:t>1945-1952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Baby Boom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0764"/>
            <a:ext cx="8306391" cy="62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Truman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Becomes president after death of FDR in 1945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president in years without a college degree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Cabinet is “Missouri Gang”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Friends from Senatorial career in Missouri</a:t>
            </a:r>
          </a:p>
          <a:p>
            <a:r>
              <a:rPr lang="en-US" dirty="0" smtClean="0"/>
              <a:t>Habit of sticking to decisions to prove decisiveness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3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Yalta Conference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Feb. 1945: Final meeting of “big three”</a:t>
            </a:r>
          </a:p>
          <a:p>
            <a:pPr lvl="1"/>
            <a:r>
              <a:rPr lang="en-US" dirty="0" smtClean="0"/>
              <a:t>Stalin pledges representative </a:t>
            </a:r>
            <a:r>
              <a:rPr lang="en-US" dirty="0" err="1" smtClean="0"/>
              <a:t>gov.</a:t>
            </a:r>
            <a:r>
              <a:rPr lang="en-US" dirty="0" smtClean="0"/>
              <a:t> with free elections for Poland, Bulgaria, and Romania</a:t>
            </a:r>
          </a:p>
          <a:p>
            <a:pPr lvl="1"/>
            <a:r>
              <a:rPr lang="en-US" dirty="0" smtClean="0"/>
              <a:t>Soviets agree to attack Japan</a:t>
            </a:r>
          </a:p>
          <a:p>
            <a:pPr lvl="2"/>
            <a:r>
              <a:rPr lang="en-US" dirty="0" smtClean="0"/>
              <a:t>Granted control of railroads in Manchuria and privileges in Darien and Port Arthur</a:t>
            </a:r>
          </a:p>
          <a:p>
            <a:r>
              <a:rPr lang="en-US" dirty="0" smtClean="0"/>
              <a:t>Critics claim FDR sells out Chiang Kai-shek</a:t>
            </a:r>
          </a:p>
          <a:p>
            <a:r>
              <a:rPr lang="en-US" dirty="0" smtClean="0"/>
              <a:t>Supporters claim agreement limits Soviets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9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4000"/>
            <a:ext cx="8547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p821</a:t>
            </a:r>
          </a:p>
        </p:txBody>
      </p:sp>
    </p:spTree>
    <p:extLst>
      <p:ext uri="{BB962C8B-B14F-4D97-AF65-F5344CB8AC3E}">
        <p14:creationId xmlns:p14="http://schemas.microsoft.com/office/powerpoint/2010/main" val="261082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Potsdam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1945</a:t>
            </a:r>
          </a:p>
          <a:p>
            <a:r>
              <a:rPr lang="en-US" dirty="0" smtClean="0"/>
              <a:t>Major Decisions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Korea divided at 38</a:t>
            </a:r>
            <a:r>
              <a:rPr lang="en-US" baseline="30000" dirty="0" smtClean="0">
                <a:solidFill>
                  <a:srgbClr val="CCFFCC"/>
                </a:solidFill>
              </a:rPr>
              <a:t>th</a:t>
            </a:r>
            <a:r>
              <a:rPr lang="en-US" dirty="0" smtClean="0">
                <a:solidFill>
                  <a:srgbClr val="CCFFCC"/>
                </a:solidFill>
              </a:rPr>
              <a:t> parallel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Occupation zones set up for Germany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War Crimes Trials agreed upon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Destruction of German Economy</a:t>
            </a:r>
          </a:p>
          <a:p>
            <a:pPr lvl="1"/>
            <a:r>
              <a:rPr lang="en-US" dirty="0" smtClean="0"/>
              <a:t>Stalin demands western “buffer”</a:t>
            </a:r>
          </a:p>
          <a:p>
            <a:pPr lvl="1"/>
            <a:r>
              <a:rPr lang="en-US" dirty="0" smtClean="0"/>
              <a:t>Unconditional surrender demanded of Japan</a:t>
            </a:r>
          </a:p>
        </p:txBody>
      </p:sp>
    </p:spTree>
    <p:extLst>
      <p:ext uri="{BB962C8B-B14F-4D97-AF65-F5344CB8AC3E}">
        <p14:creationId xmlns:p14="http://schemas.microsoft.com/office/powerpoint/2010/main" val="198233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U.S./Soviet relations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Soviet Union not recognized until 1933</a:t>
            </a:r>
          </a:p>
          <a:p>
            <a:r>
              <a:rPr lang="en-US" dirty="0" smtClean="0"/>
              <a:t>Delay in opening 2</a:t>
            </a:r>
            <a:r>
              <a:rPr lang="en-US" baseline="30000" dirty="0" smtClean="0"/>
              <a:t>nd</a:t>
            </a:r>
            <a:r>
              <a:rPr lang="en-US" dirty="0" smtClean="0"/>
              <a:t> front during WWII</a:t>
            </a:r>
          </a:p>
          <a:p>
            <a:r>
              <a:rPr lang="en-US" dirty="0" smtClean="0"/>
              <a:t>Soviets not involved in atomic bomb</a:t>
            </a:r>
          </a:p>
          <a:p>
            <a:r>
              <a:rPr lang="en-US" dirty="0" smtClean="0"/>
              <a:t>Lend-lease program ended in 1945</a:t>
            </a:r>
          </a:p>
          <a:p>
            <a:r>
              <a:rPr lang="en-US" dirty="0" smtClean="0"/>
              <a:t>Denied $6 billion loan to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2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Postwar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2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Bretton Woods, NH, 1944 – International Monetary Fund established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Regulating of currency exchange rates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United Nations – April 25, 1945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UN Charter </a:t>
            </a:r>
            <a:r>
              <a:rPr lang="en-US" dirty="0" smtClean="0"/>
              <a:t>written in San Francisco, </a:t>
            </a:r>
            <a:r>
              <a:rPr lang="en-US" dirty="0" smtClean="0">
                <a:solidFill>
                  <a:srgbClr val="CCFFCC"/>
                </a:solidFill>
              </a:rPr>
              <a:t>to be located in New York</a:t>
            </a:r>
          </a:p>
          <a:p>
            <a:pPr lvl="1"/>
            <a:r>
              <a:rPr lang="en-US" dirty="0" smtClean="0"/>
              <a:t>Security council (China, Soviet Union, Britain, France, U.S.A.) holds veto power</a:t>
            </a:r>
          </a:p>
          <a:p>
            <a:pPr lvl="1"/>
            <a:r>
              <a:rPr lang="en-US" dirty="0" smtClean="0"/>
              <a:t>Senate overwhelmingly approves 89-2</a:t>
            </a:r>
          </a:p>
          <a:p>
            <a:pPr lvl="1"/>
            <a:r>
              <a:rPr lang="en-US" dirty="0" smtClean="0"/>
              <a:t>Bernard Baruch calls for creation of agency to investigate nuclear sites immune to veto</a:t>
            </a:r>
          </a:p>
          <a:p>
            <a:pPr lvl="2"/>
            <a:r>
              <a:rPr lang="en-US" dirty="0" smtClean="0"/>
              <a:t>Vetoed by Soviets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Israel created May 14, 1948</a:t>
            </a:r>
          </a:p>
        </p:txBody>
      </p:sp>
    </p:spTree>
    <p:extLst>
      <p:ext uri="{BB962C8B-B14F-4D97-AF65-F5344CB8AC3E}">
        <p14:creationId xmlns:p14="http://schemas.microsoft.com/office/powerpoint/2010/main" val="17263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7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Nuremberg Trials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22 top Nazis punished for role in Holocaust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/>
              <a:t>U.S. wants economically healthy Germany, Soviets want reparations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Divided into 4 occupation zones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1948 – Soviets blockade Berlin in attempt to drive allies out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Berlin Airlift feeds people of Germany, blockade ends</a:t>
            </a:r>
          </a:p>
        </p:txBody>
      </p:sp>
    </p:spTree>
    <p:extLst>
      <p:ext uri="{BB962C8B-B14F-4D97-AF65-F5344CB8AC3E}">
        <p14:creationId xmlns:p14="http://schemas.microsoft.com/office/powerpoint/2010/main" val="238815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" y="254000"/>
            <a:ext cx="7556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35-1 p825</a:t>
            </a:r>
          </a:p>
        </p:txBody>
      </p:sp>
    </p:spTree>
    <p:extLst>
      <p:ext uri="{BB962C8B-B14F-4D97-AF65-F5344CB8AC3E}">
        <p14:creationId xmlns:p14="http://schemas.microsoft.com/office/powerpoint/2010/main" val="361356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10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dirty="0" smtClean="0"/>
              <a:t>WWII ends in 1945</a:t>
            </a:r>
          </a:p>
          <a:p>
            <a:pPr lvl="1"/>
            <a:r>
              <a:rPr lang="en-US" dirty="0" smtClean="0"/>
              <a:t>Fears of new depression</a:t>
            </a:r>
          </a:p>
          <a:p>
            <a:pPr lvl="1"/>
            <a:r>
              <a:rPr lang="en-US" dirty="0" smtClean="0"/>
              <a:t>Inflation shoots up, GNP sinks</a:t>
            </a:r>
          </a:p>
          <a:p>
            <a:pPr lvl="1"/>
            <a:r>
              <a:rPr lang="en-US" dirty="0" smtClean="0"/>
              <a:t>Labor strikes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Taft-Hartley Act passed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Outlaws “closed” shops, holds unions liable for damages, requires non-communist oaths</a:t>
            </a:r>
          </a:p>
          <a:p>
            <a:pPr lvl="1"/>
            <a:r>
              <a:rPr lang="en-US" dirty="0" smtClean="0"/>
              <a:t>Strike against organized labors</a:t>
            </a:r>
          </a:p>
        </p:txBody>
      </p:sp>
    </p:spTree>
    <p:extLst>
      <p:ext uri="{BB962C8B-B14F-4D97-AF65-F5344CB8AC3E}">
        <p14:creationId xmlns:p14="http://schemas.microsoft.com/office/powerpoint/2010/main" val="129278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The Truman Doctrine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1946 – Stalin sends troops to aid Iranian Rebels</a:t>
            </a:r>
          </a:p>
          <a:p>
            <a:pPr lvl="1"/>
            <a:r>
              <a:rPr lang="en-US" dirty="0" smtClean="0"/>
              <a:t>US protests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Truman adopts Kennan’s “containment policy”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March 12, 1947 - $400 million in aid requested for Turkey and Greece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US would aid any country fighting “communist aggression”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The Marshall Plan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Restart economies of Western Europe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Communism can’t spread in strong economies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$12.5 billion over four years</a:t>
            </a:r>
          </a:p>
          <a:p>
            <a:pPr lvl="1"/>
            <a:r>
              <a:rPr lang="en-US" dirty="0" smtClean="0"/>
              <a:t>Congress resists until Soviet coup overthrows Czechoslovakian </a:t>
            </a:r>
            <a:r>
              <a:rPr lang="en-US" dirty="0" err="1" smtClean="0"/>
              <a:t>gov.</a:t>
            </a:r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Aids 16 nations</a:t>
            </a:r>
          </a:p>
          <a:p>
            <a:r>
              <a:rPr lang="en-US" dirty="0" smtClean="0"/>
              <a:t>Aid offered to Soviets and eastern Europe, but refused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17600"/>
            <a:ext cx="8636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35-2 p828</a:t>
            </a:r>
          </a:p>
        </p:txBody>
      </p:sp>
    </p:spTree>
    <p:extLst>
      <p:ext uri="{BB962C8B-B14F-4D97-AF65-F5344CB8AC3E}">
        <p14:creationId xmlns:p14="http://schemas.microsoft.com/office/powerpoint/2010/main" val="3920827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0"/>
            <a:ext cx="6136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MS PGothic" charset="0"/>
              </a:rPr>
              <a:t>Cold </a:t>
            </a:r>
            <a:r>
              <a:rPr lang="en-US" dirty="0">
                <a:solidFill>
                  <a:schemeClr val="tx1"/>
                </a:solidFill>
                <a:latin typeface="+mn-lt"/>
                <a:ea typeface="MS PGothic" charset="0"/>
              </a:rPr>
              <a:t>War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MS PGothic" charset="0"/>
              </a:rPr>
              <a:t>Deepens</a:t>
            </a:r>
            <a:endParaRPr lang="en-US" dirty="0">
              <a:solidFill>
                <a:schemeClr val="tx1"/>
              </a:solidFill>
              <a:latin typeface="+mn-lt"/>
              <a:ea typeface="MS PGothic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66750" y="1600200"/>
            <a:ext cx="8324850" cy="4525963"/>
          </a:xfrm>
        </p:spPr>
        <p:txBody>
          <a:bodyPr/>
          <a:lstStyle/>
          <a:p>
            <a:r>
              <a:rPr lang="en-US" dirty="0">
                <a:solidFill>
                  <a:srgbClr val="CCFFCC"/>
                </a:solidFill>
                <a:ea typeface="MS PGothic" charset="0"/>
              </a:rPr>
              <a:t>Marshall Plan a spectacular success</a:t>
            </a:r>
            <a:r>
              <a:rPr lang="en-US" dirty="0">
                <a:solidFill>
                  <a:srgbClr val="FFFFFF"/>
                </a:solidFill>
                <a:ea typeface="MS PGothic" charset="0"/>
              </a:rPr>
              <a:t>:</a:t>
            </a:r>
          </a:p>
          <a:p>
            <a:pPr lvl="2"/>
            <a:r>
              <a:rPr lang="en-US" dirty="0">
                <a:solidFill>
                  <a:srgbClr val="FFFFFF"/>
                </a:solidFill>
                <a:ea typeface="MS PGothic" charset="0"/>
              </a:rPr>
              <a:t>U.S. dollars assisted anemic Western European nations</a:t>
            </a:r>
          </a:p>
          <a:p>
            <a:pPr lvl="2"/>
            <a:r>
              <a:rPr lang="ja-JP" altLang="en-US" dirty="0">
                <a:solidFill>
                  <a:srgbClr val="FFFFFF"/>
                </a:solidFill>
                <a:ea typeface="MS PGothic" charset="0"/>
              </a:rPr>
              <a:t>“</a:t>
            </a:r>
            <a:r>
              <a:rPr lang="en-US" altLang="ja-JP" dirty="0">
                <a:solidFill>
                  <a:srgbClr val="FFFFFF"/>
                </a:solidFill>
                <a:ea typeface="MS PGothic" charset="0"/>
              </a:rPr>
              <a:t>Economic miracle</a:t>
            </a:r>
            <a:r>
              <a:rPr lang="ja-JP" altLang="en-US" dirty="0">
                <a:solidFill>
                  <a:srgbClr val="FFFFFF"/>
                </a:solidFill>
                <a:ea typeface="MS PGothic" charset="0"/>
              </a:rPr>
              <a:t>”</a:t>
            </a:r>
            <a:r>
              <a:rPr lang="en-US" altLang="ja-JP" dirty="0">
                <a:solidFill>
                  <a:srgbClr val="FFFFFF"/>
                </a:solidFill>
                <a:ea typeface="MS PGothic" charset="0"/>
              </a:rPr>
              <a:t> drenched Europe in prosperity</a:t>
            </a:r>
          </a:p>
          <a:p>
            <a:pPr lvl="2"/>
            <a:r>
              <a:rPr lang="en-US" dirty="0">
                <a:solidFill>
                  <a:srgbClr val="CCFFCC"/>
                </a:solidFill>
                <a:ea typeface="MS PGothic" charset="0"/>
              </a:rPr>
              <a:t>Communist parties in Italy and France lost ground</a:t>
            </a:r>
          </a:p>
          <a:p>
            <a:pPr lvl="3"/>
            <a:r>
              <a:rPr lang="en-US" dirty="0">
                <a:solidFill>
                  <a:srgbClr val="CCFFCC"/>
                </a:solidFill>
                <a:ea typeface="MS PGothic" charset="0"/>
              </a:rPr>
              <a:t>Two countries saved from communism</a:t>
            </a:r>
          </a:p>
          <a:p>
            <a:pPr lvl="1"/>
            <a:r>
              <a:rPr lang="en-US" dirty="0">
                <a:solidFill>
                  <a:srgbClr val="CCFFCC"/>
                </a:solidFill>
                <a:ea typeface="MS PGothic" charset="0"/>
              </a:rPr>
              <a:t>Truman on May 14, 1948 officially recognized state of Israel on day of its birth</a:t>
            </a:r>
          </a:p>
          <a:p>
            <a:pPr lvl="2"/>
            <a:r>
              <a:rPr lang="en-US" dirty="0">
                <a:solidFill>
                  <a:srgbClr val="CCFFCC"/>
                </a:solidFill>
                <a:ea typeface="MS PGothic" charset="0"/>
              </a:rPr>
              <a:t>Antagonized oil-rich Arabs who opposed such a state in British mandate territory of Palestine</a:t>
            </a:r>
          </a:p>
          <a:p>
            <a:pPr lvl="2"/>
            <a:r>
              <a:rPr lang="en-US" dirty="0">
                <a:solidFill>
                  <a:srgbClr val="CCFFCC"/>
                </a:solidFill>
                <a:ea typeface="MS PGothic" charset="0"/>
              </a:rPr>
              <a:t>Decision greatly complicated USA-Arab relations </a:t>
            </a:r>
          </a:p>
          <a:p>
            <a:pPr lvl="1"/>
            <a:endParaRPr lang="en-US" dirty="0">
              <a:solidFill>
                <a:srgbClr val="FFFFFF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3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Rearms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207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1947 – National Security Act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Creates Department of Defense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National Security Council to advise president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Central Intelligence Agency for spying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1948 – Congress authorizes “Voice of America.”  It begins broadcasting to eastern Europe, draft restarted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North Atlantic Treaty Organization (NATO)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U.S., France, Britain, 10 other European countries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Attack on one is attack on all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Warsaw Pact formed by USSR in response</a:t>
            </a:r>
          </a:p>
          <a:p>
            <a:pPr lvl="1"/>
            <a:r>
              <a:rPr lang="en-US" dirty="0" smtClean="0"/>
              <a:t>NATO grows to 15 countries by 1955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and Revolution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Douglas MacArthur commands reconstruction in Japan</a:t>
            </a:r>
          </a:p>
          <a:p>
            <a:pPr lvl="1"/>
            <a:r>
              <a:rPr lang="en-US" dirty="0" smtClean="0"/>
              <a:t>Tries Japanese Criminals</a:t>
            </a:r>
          </a:p>
          <a:p>
            <a:pPr lvl="1"/>
            <a:r>
              <a:rPr lang="en-US" dirty="0" smtClean="0"/>
              <a:t>Dictates constitution adopted in 1946, democratizes Japan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In China </a:t>
            </a:r>
            <a:r>
              <a:rPr lang="en-US" dirty="0" smtClean="0">
                <a:solidFill>
                  <a:srgbClr val="CCFFCC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CCFFCC"/>
                </a:solidFill>
              </a:rPr>
              <a:t>Mao Zedong and communists defeat Chiang Kai-shek in 1949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¼ of world’s population now communist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Critics claim Truman didn’t do enough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Nationalists retreat to Taiwan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194"/>
            <a:ext cx="8229600" cy="4873969"/>
          </a:xfrm>
        </p:spPr>
        <p:txBody>
          <a:bodyPr/>
          <a:lstStyle/>
          <a:p>
            <a:r>
              <a:rPr lang="en-US" sz="2800" dirty="0" smtClean="0">
                <a:solidFill>
                  <a:srgbClr val="CCFFCC"/>
                </a:solidFill>
              </a:rPr>
              <a:t>1949 – Soviets detonate first atomic weapon</a:t>
            </a:r>
          </a:p>
          <a:p>
            <a:pPr lvl="1"/>
            <a:r>
              <a:rPr lang="en-US" sz="2400" dirty="0" smtClean="0"/>
              <a:t>3 years before predicted by US experts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CCFFCC"/>
                </a:solidFill>
              </a:rPr>
              <a:t>1951 – Julius and Ethel Rosenberg executed for selling nuclear secrets to Russians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CFFCC"/>
                </a:solidFill>
              </a:rPr>
              <a:t>1952 – U.S. detonates first hydrogen bomb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Soviets follow suit one year later</a:t>
            </a:r>
          </a:p>
          <a:p>
            <a:pPr lvl="1"/>
            <a:endParaRPr lang="en-US" sz="2400" dirty="0" smtClean="0">
              <a:solidFill>
                <a:srgbClr val="CCFFCC"/>
              </a:solidFill>
            </a:endParaRPr>
          </a:p>
          <a:p>
            <a:r>
              <a:rPr lang="en-US" sz="2800" dirty="0" smtClean="0"/>
              <a:t>Race to build larger, more powerful nuclear weapons begins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48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Loyalty Review Board created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Investigates 3 million federal employees</a:t>
            </a:r>
          </a:p>
          <a:p>
            <a:pPr lvl="1"/>
            <a:r>
              <a:rPr lang="en-US" dirty="0" smtClean="0"/>
              <a:t>Attorney General draws up list of 90 potentially non-loyal organizations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1949 – 11 communists charged with violating Smith anti-sedition Act of 1940.</a:t>
            </a:r>
          </a:p>
          <a:p>
            <a:pPr lvl="1"/>
            <a:r>
              <a:rPr lang="en-US" dirty="0" smtClean="0"/>
              <a:t>Convictions upheld by Dennis v. US in 1951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5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27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House established Committee on Un-American Activities (HUAC) in 1938 to investigate “subversion”</a:t>
            </a:r>
          </a:p>
          <a:p>
            <a:pPr lvl="1"/>
            <a:r>
              <a:rPr lang="en-US" dirty="0" smtClean="0"/>
              <a:t>Alger Hiss prosecuted by Richard Nixon in 1948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1950 – Joseph McCarthy claims to have evidence of unknown communists in State Department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Ignites fears of communist infiltration</a:t>
            </a:r>
          </a:p>
          <a:p>
            <a:pPr lvl="1"/>
            <a:r>
              <a:rPr lang="en-US" dirty="0" smtClean="0"/>
              <a:t>Initially popular but popularity fades after televised Army-McCarthy hearings.</a:t>
            </a:r>
          </a:p>
          <a:p>
            <a:pPr lvl="1"/>
            <a:r>
              <a:rPr lang="en-US" dirty="0" smtClean="0"/>
              <a:t>Truman vetoes McCarran Internal Security Bill</a:t>
            </a:r>
          </a:p>
          <a:p>
            <a:pPr lvl="2"/>
            <a:r>
              <a:rPr lang="en-US" dirty="0" smtClean="0"/>
              <a:t>Authority to arrest/detain during “internal security emergencies”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6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“Operation Dixie”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Unions fail to organize in South and West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Employment Act of 1946</a:t>
            </a:r>
          </a:p>
          <a:p>
            <a:pPr lvl="1"/>
            <a:r>
              <a:rPr lang="en-US" dirty="0" smtClean="0"/>
              <a:t>“promote maximum employment, production, and purchasing power”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Servicemen’s Readjustment Act of 1944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GI Bill of Rights, free college education</a:t>
            </a:r>
          </a:p>
        </p:txBody>
      </p:sp>
    </p:spTree>
    <p:extLst>
      <p:ext uri="{BB962C8B-B14F-4D97-AF65-F5344CB8AC3E}">
        <p14:creationId xmlns:p14="http://schemas.microsoft.com/office/powerpoint/2010/main" val="106158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 win House in 1946</a:t>
            </a:r>
          </a:p>
          <a:p>
            <a:pPr lvl="1"/>
            <a:r>
              <a:rPr lang="en-US" dirty="0" smtClean="0"/>
              <a:t>Nominate Thomas Dewey for president in 1948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Democrats nominate Truman</a:t>
            </a:r>
          </a:p>
          <a:p>
            <a:pPr lvl="1"/>
            <a:r>
              <a:rPr lang="en-US" dirty="0" smtClean="0"/>
              <a:t>Eisenhower refuses nomination</a:t>
            </a:r>
          </a:p>
          <a:p>
            <a:pPr lvl="1"/>
            <a:r>
              <a:rPr lang="en-US" dirty="0" smtClean="0"/>
              <a:t>Southern Democrats (</a:t>
            </a:r>
            <a:r>
              <a:rPr lang="en-US" dirty="0" err="1" smtClean="0"/>
              <a:t>Dixiecrats</a:t>
            </a:r>
            <a:r>
              <a:rPr lang="en-US" dirty="0" smtClean="0"/>
              <a:t>) nominate J. Strom Thurmond as State’s Rights Party nominee</a:t>
            </a:r>
          </a:p>
          <a:p>
            <a:pPr lvl="1"/>
            <a:r>
              <a:rPr lang="en-US" dirty="0" smtClean="0"/>
              <a:t>Progressive Party nominates Henry Wallace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5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Dewey Defeats Truman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Democratic disorganization </a:t>
            </a:r>
          </a:p>
          <a:p>
            <a:r>
              <a:rPr lang="en-US" dirty="0" smtClean="0"/>
              <a:t>Dewey seems destined to win</a:t>
            </a:r>
          </a:p>
          <a:p>
            <a:r>
              <a:rPr lang="en-US" dirty="0" smtClean="0"/>
              <a:t>Chicago Tribune prints headline “DEWEY DEFEATS TRUMAN”</a:t>
            </a:r>
          </a:p>
          <a:p>
            <a:r>
              <a:rPr lang="en-US" dirty="0" smtClean="0"/>
              <a:t>Truman wins election 303-189 in EC</a:t>
            </a:r>
          </a:p>
          <a:p>
            <a:r>
              <a:rPr lang="en-US" dirty="0" smtClean="0"/>
              <a:t>Democrats retake control of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6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Truman’s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“Point Four” program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Financial support of poor, and underdeveloped lands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Keep people from turning to Communism</a:t>
            </a:r>
          </a:p>
          <a:p>
            <a:pPr lvl="2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“Fair Deal”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Improved housing, full employment, higher minimum wage, more farm subsidies, new TVA, extension of SS</a:t>
            </a:r>
          </a:p>
          <a:p>
            <a:pPr lvl="2"/>
            <a:r>
              <a:rPr lang="en-US" dirty="0" smtClean="0"/>
              <a:t>Minimum wage raised, Public Housing Act of 1949, Social Security Act of 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54" y="1122635"/>
            <a:ext cx="2990273" cy="445994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682" y="274638"/>
            <a:ext cx="4573118" cy="5851525"/>
          </a:xfrm>
        </p:spPr>
        <p:txBody>
          <a:bodyPr/>
          <a:lstStyle/>
          <a:p>
            <a:pPr>
              <a:lnSpc>
                <a:spcPts val="2782"/>
              </a:lnSpc>
            </a:pP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Japan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had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taken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over Korea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in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1910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and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ruled it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until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August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1945</a:t>
            </a:r>
          </a:p>
          <a:p>
            <a:pPr>
              <a:lnSpc>
                <a:spcPts val="2782"/>
              </a:lnSpc>
            </a:pPr>
            <a:endParaRPr lang="en-US" altLang="zh-CN" sz="2400" dirty="0">
              <a:solidFill>
                <a:srgbClr val="CCFFCC"/>
              </a:solidFill>
              <a:cs typeface="Tahoma" pitchFamily="18" charset="0"/>
            </a:endParaRPr>
          </a:p>
          <a:p>
            <a:pPr>
              <a:lnSpc>
                <a:spcPts val="2782"/>
              </a:lnSpc>
            </a:pP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As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WW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II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ended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, Japanese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troops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north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of the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38</a:t>
            </a:r>
            <a:r>
              <a:rPr lang="en-US" altLang="zh-CN" sz="1600" dirty="0">
                <a:solidFill>
                  <a:srgbClr val="CCFFCC"/>
                </a:solidFill>
                <a:cs typeface="Tahoma" pitchFamily="18" charset="0"/>
              </a:rPr>
              <a:t>th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parallel surrendered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to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the Soviets</a:t>
            </a:r>
          </a:p>
          <a:p>
            <a:pPr>
              <a:lnSpc>
                <a:spcPts val="2782"/>
              </a:lnSpc>
            </a:pPr>
            <a:endParaRPr lang="en-US" altLang="zh-CN" sz="2400" dirty="0">
              <a:solidFill>
                <a:srgbClr val="CCFFCC"/>
              </a:solidFill>
              <a:cs typeface="Tahoma" pitchFamily="18" charset="0"/>
            </a:endParaRPr>
          </a:p>
          <a:p>
            <a:pPr>
              <a:lnSpc>
                <a:spcPts val="2782"/>
              </a:lnSpc>
            </a:pP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Japanese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soldiers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south of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the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38</a:t>
            </a:r>
            <a:r>
              <a:rPr lang="en-US" altLang="zh-CN" sz="1600" dirty="0">
                <a:solidFill>
                  <a:srgbClr val="CCFFCC"/>
                </a:solidFill>
                <a:cs typeface="Tahoma" pitchFamily="18" charset="0"/>
              </a:rPr>
              <a:t>th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surrendered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to the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Americans</a:t>
            </a:r>
          </a:p>
          <a:p>
            <a:pPr>
              <a:lnSpc>
                <a:spcPts val="2782"/>
              </a:lnSpc>
            </a:pPr>
            <a:endParaRPr lang="en-US" altLang="zh-CN" sz="2400" dirty="0">
              <a:solidFill>
                <a:srgbClr val="CCFFCC"/>
              </a:solidFill>
              <a:cs typeface="Tahoma" pitchFamily="18" charset="0"/>
            </a:endParaRPr>
          </a:p>
          <a:p>
            <a:pPr>
              <a:lnSpc>
                <a:spcPts val="2782"/>
              </a:lnSpc>
            </a:pP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As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in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Germany,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two nations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developed,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one communist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(North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Korea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) and</a:t>
            </a:r>
            <a:r>
              <a:rPr lang="en-US" altLang="zh-CN" sz="24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one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FFCC"/>
                </a:solidFill>
                <a:cs typeface="Tahoma" pitchFamily="18" charset="0"/>
              </a:rPr>
              <a:t>democratic (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South</a:t>
            </a:r>
            <a:r>
              <a:rPr lang="en-US" altLang="zh-CN" sz="24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CFFCC"/>
                </a:solidFill>
                <a:cs typeface="Tahoma" pitchFamily="18" charset="0"/>
              </a:rPr>
              <a:t>Korea)</a:t>
            </a:r>
          </a:p>
          <a:p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191733" y="274638"/>
            <a:ext cx="4126487" cy="5117307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5205"/>
              </a:lnSpc>
              <a:tabLst>
                <a:tab pos="729407" algn="l"/>
                <a:tab pos="2005868" algn="l"/>
              </a:tabLst>
            </a:pPr>
            <a:r>
              <a:rPr lang="en-US" altLang="zh-CN" sz="4700" b="1" i="1" dirty="0">
                <a:latin typeface="Times New Roman" pitchFamily="18" charset="0"/>
                <a:cs typeface="Times New Roman" pitchFamily="18" charset="0"/>
              </a:rPr>
              <a:t>KOREAN</a:t>
            </a:r>
            <a:r>
              <a:rPr lang="en-US" altLang="zh-CN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00" b="1" i="1" dirty="0">
                <a:latin typeface="Times New Roman" pitchFamily="18" charset="0"/>
                <a:cs typeface="Times New Roman" pitchFamily="18" charset="0"/>
              </a:rPr>
              <a:t>WAR</a:t>
            </a:r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2244"/>
              </a:lnSpc>
              <a:tabLst>
                <a:tab pos="729407" algn="l"/>
                <a:tab pos="2005868" algn="l"/>
              </a:tabLst>
            </a:pPr>
            <a:r>
              <a:rPr lang="en-US" altLang="zh-CN" dirty="0" smtClean="0"/>
              <a:t>	</a:t>
            </a:r>
            <a:r>
              <a:rPr lang="en-US" altLang="zh-CN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Soviet</a:t>
            </a:r>
          </a:p>
          <a:p>
            <a:pPr>
              <a:lnSpc>
                <a:spcPts val="2064"/>
              </a:lnSpc>
              <a:tabLst>
                <a:tab pos="729407" algn="l"/>
                <a:tab pos="2005868" algn="l"/>
              </a:tabLst>
            </a:pPr>
            <a:r>
              <a:rPr lang="en-US" altLang="zh-CN" dirty="0" smtClean="0"/>
              <a:t>	</a:t>
            </a:r>
            <a:r>
              <a:rPr lang="en-US" altLang="zh-CN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controlled</a:t>
            </a:r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897"/>
              </a:lnSpc>
            </a:pPr>
            <a:endParaRPr lang="en-US" altLang="zh-CN" dirty="0" smtClean="0"/>
          </a:p>
          <a:p>
            <a:pPr>
              <a:lnSpc>
                <a:spcPts val="2872"/>
              </a:lnSpc>
              <a:tabLst>
                <a:tab pos="729407" algn="l"/>
                <a:tab pos="2005868" algn="l"/>
              </a:tabLst>
            </a:pPr>
            <a:r>
              <a:rPr lang="en-US" altLang="zh-CN" dirty="0" smtClean="0"/>
              <a:t>		</a:t>
            </a:r>
            <a:r>
              <a:rPr lang="en-US" altLang="zh-CN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U.S.</a:t>
            </a:r>
          </a:p>
          <a:p>
            <a:pPr>
              <a:lnSpc>
                <a:spcPts val="2064"/>
              </a:lnSpc>
              <a:tabLst>
                <a:tab pos="729407" algn="l"/>
                <a:tab pos="2005868" algn="l"/>
              </a:tabLst>
            </a:pPr>
            <a:r>
              <a:rPr lang="en-US" altLang="zh-CN" dirty="0" smtClean="0"/>
              <a:t>		</a:t>
            </a:r>
            <a:r>
              <a:rPr lang="en-US" altLang="zh-CN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controlled</a:t>
            </a:r>
          </a:p>
        </p:txBody>
      </p:sp>
    </p:spTree>
    <p:extLst>
      <p:ext uri="{BB962C8B-B14F-4D97-AF65-F5344CB8AC3E}">
        <p14:creationId xmlns:p14="http://schemas.microsoft.com/office/powerpoint/2010/main" val="1888597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June 25, 1950 – Communist forces of North Korea crossed the 38</a:t>
            </a:r>
            <a:r>
              <a:rPr lang="en-US" baseline="30000" dirty="0" smtClean="0">
                <a:solidFill>
                  <a:srgbClr val="CCFFCC"/>
                </a:solidFill>
              </a:rPr>
              <a:t>th</a:t>
            </a:r>
            <a:r>
              <a:rPr lang="en-US" dirty="0" smtClean="0">
                <a:solidFill>
                  <a:srgbClr val="CCFFCC"/>
                </a:solidFill>
              </a:rPr>
              <a:t> parallel and invade democratic South Korea</a:t>
            </a:r>
          </a:p>
          <a:p>
            <a:pPr lvl="1"/>
            <a:r>
              <a:rPr lang="en-US" dirty="0" smtClean="0"/>
              <a:t>Quickly pushed back to Pusan</a:t>
            </a:r>
          </a:p>
          <a:p>
            <a:pPr lvl="1"/>
            <a:r>
              <a:rPr lang="en-US" dirty="0" smtClean="0"/>
              <a:t>Truman orders military spending quadrupled</a:t>
            </a:r>
          </a:p>
          <a:p>
            <a:pPr lvl="1"/>
            <a:r>
              <a:rPr lang="en-US" dirty="0" smtClean="0"/>
              <a:t>Soviet absence from U.N. allows labeling of North Koreans as aggressors</a:t>
            </a:r>
          </a:p>
          <a:p>
            <a:pPr lvl="2"/>
            <a:r>
              <a:rPr lang="en-US" dirty="0" smtClean="0"/>
              <a:t>UN troops dispatched </a:t>
            </a:r>
          </a:p>
          <a:p>
            <a:pPr lvl="2"/>
            <a:r>
              <a:rPr lang="en-US" dirty="0" smtClean="0"/>
              <a:t>MacArthur and US troops in Japan lead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-889001"/>
            <a:ext cx="8490857" cy="84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MacArthur lands invasion force at Inchon Sept. 1950, behind enemy lines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North Koreans driven back to 38</a:t>
            </a:r>
            <a:r>
              <a:rPr lang="en-US" baseline="30000" dirty="0" smtClean="0">
                <a:solidFill>
                  <a:srgbClr val="CCFFCC"/>
                </a:solidFill>
              </a:rPr>
              <a:t>th</a:t>
            </a:r>
            <a:r>
              <a:rPr lang="en-US" dirty="0" smtClean="0">
                <a:solidFill>
                  <a:srgbClr val="CCFFCC"/>
                </a:solidFill>
              </a:rPr>
              <a:t> parallel.</a:t>
            </a:r>
          </a:p>
          <a:p>
            <a:pPr lvl="1"/>
            <a:r>
              <a:rPr lang="en-US" dirty="0" smtClean="0"/>
              <a:t>“have the boys home by Christmas”</a:t>
            </a:r>
          </a:p>
          <a:p>
            <a:pPr lvl="1"/>
            <a:r>
              <a:rPr lang="en-US" dirty="0" smtClean="0"/>
              <a:t>Nov. 1950 – Chinese army swarms across </a:t>
            </a:r>
            <a:r>
              <a:rPr lang="en-US" dirty="0" err="1" smtClean="0"/>
              <a:t>Yalu</a:t>
            </a:r>
            <a:r>
              <a:rPr lang="en-US" dirty="0" smtClean="0"/>
              <a:t> River</a:t>
            </a:r>
          </a:p>
          <a:p>
            <a:pPr lvl="2"/>
            <a:r>
              <a:rPr lang="en-US" dirty="0" smtClean="0"/>
              <a:t>MacArthur forced to retreat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17638"/>
            <a:ext cx="3276600" cy="505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15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MacArthur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6987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>
                <a:solidFill>
                  <a:srgbClr val="CCFFCC"/>
                </a:solidFill>
              </a:rPr>
              <a:t>Plans to blockade China and bomb Manchuria</a:t>
            </a:r>
          </a:p>
          <a:p>
            <a:pPr lvl="1"/>
            <a:r>
              <a:rPr lang="en-US" sz="3100" dirty="0" smtClean="0">
                <a:solidFill>
                  <a:srgbClr val="CCFFCC"/>
                </a:solidFill>
              </a:rPr>
              <a:t>Truman doesn’t want to expand war</a:t>
            </a:r>
          </a:p>
          <a:p>
            <a:pPr lvl="1"/>
            <a:endParaRPr lang="en-US" sz="3100" dirty="0" smtClean="0">
              <a:solidFill>
                <a:srgbClr val="CCFFCC"/>
              </a:solidFill>
            </a:endParaRPr>
          </a:p>
          <a:p>
            <a:r>
              <a:rPr lang="en-US" sz="3100" dirty="0" smtClean="0">
                <a:solidFill>
                  <a:srgbClr val="CCFFCC"/>
                </a:solidFill>
              </a:rPr>
              <a:t>Publicly criticizes Truman</a:t>
            </a:r>
          </a:p>
          <a:p>
            <a:pPr lvl="1"/>
            <a:r>
              <a:rPr lang="en-US" sz="3100" dirty="0" smtClean="0"/>
              <a:t>Talks about possibility of atomic weapons</a:t>
            </a:r>
          </a:p>
          <a:p>
            <a:pPr lvl="1"/>
            <a:endParaRPr lang="en-US" sz="3100" dirty="0" smtClean="0"/>
          </a:p>
          <a:p>
            <a:r>
              <a:rPr lang="en-US" sz="3100" dirty="0" smtClean="0">
                <a:solidFill>
                  <a:srgbClr val="CCFFCC"/>
                </a:solidFill>
              </a:rPr>
              <a:t>Truman removes MacArthur on grounds of insubordination</a:t>
            </a:r>
          </a:p>
          <a:p>
            <a:pPr lvl="1"/>
            <a:r>
              <a:rPr lang="en-US" sz="3100" dirty="0" smtClean="0"/>
              <a:t>Criticized as appeasing communists</a:t>
            </a:r>
          </a:p>
          <a:p>
            <a:pPr lvl="1"/>
            <a:endParaRPr lang="en-US" sz="3100" dirty="0" smtClean="0"/>
          </a:p>
          <a:p>
            <a:r>
              <a:rPr lang="en-US" sz="3100" dirty="0" smtClean="0">
                <a:solidFill>
                  <a:srgbClr val="CCFFCC"/>
                </a:solidFill>
              </a:rPr>
              <a:t>1951 – truce negotiations begin</a:t>
            </a:r>
          </a:p>
          <a:p>
            <a:pPr lvl="1"/>
            <a:r>
              <a:rPr lang="en-US" sz="3100" dirty="0" smtClean="0"/>
              <a:t>Stalled for over two years </a:t>
            </a:r>
            <a:endParaRPr lang="en-US" sz="3100" dirty="0"/>
          </a:p>
          <a:p>
            <a:pPr>
              <a:lnSpc>
                <a:spcPts val="3100"/>
              </a:lnSpc>
              <a:tabLst/>
            </a:pPr>
            <a:r>
              <a:rPr lang="en-US" altLang="zh-CN" sz="3100" dirty="0">
                <a:solidFill>
                  <a:srgbClr val="CCFFCC"/>
                </a:solidFill>
                <a:cs typeface="Tahoma" pitchFamily="18" charset="0"/>
              </a:rPr>
              <a:t>Finally,</a:t>
            </a:r>
            <a:r>
              <a:rPr lang="en-US" altLang="zh-CN" sz="31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CCFFCC"/>
                </a:solidFill>
                <a:cs typeface="Tahoma" pitchFamily="18" charset="0"/>
              </a:rPr>
              <a:t>in July</a:t>
            </a:r>
            <a:r>
              <a:rPr lang="en-US" altLang="zh-CN" sz="31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>
                <a:solidFill>
                  <a:srgbClr val="CCFFCC"/>
                </a:solidFill>
                <a:cs typeface="Tahoma" pitchFamily="18" charset="0"/>
              </a:rPr>
              <a:t>1953,</a:t>
            </a:r>
            <a:r>
              <a:rPr lang="en-US" altLang="zh-CN" sz="31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CCFFCC"/>
                </a:solidFill>
                <a:cs typeface="Tahoma" pitchFamily="18" charset="0"/>
              </a:rPr>
              <a:t>an agreement was</a:t>
            </a:r>
            <a:r>
              <a:rPr lang="en-US" altLang="zh-CN" sz="31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>
                <a:solidFill>
                  <a:srgbClr val="CCFFCC"/>
                </a:solidFill>
                <a:cs typeface="Tahoma" pitchFamily="18" charset="0"/>
              </a:rPr>
              <a:t>signed</a:t>
            </a:r>
            <a:r>
              <a:rPr lang="en-US" altLang="zh-CN" sz="31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CCFFCC"/>
                </a:solidFill>
                <a:cs typeface="Tahoma" pitchFamily="18" charset="0"/>
              </a:rPr>
              <a:t>that ended</a:t>
            </a:r>
            <a:r>
              <a:rPr lang="en-US" altLang="zh-CN" sz="31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>
                <a:solidFill>
                  <a:srgbClr val="CCFFCC"/>
                </a:solidFill>
                <a:cs typeface="Tahoma" pitchFamily="18" charset="0"/>
              </a:rPr>
              <a:t>the</a:t>
            </a:r>
            <a:r>
              <a:rPr lang="en-US" altLang="zh-CN" sz="31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CCFFCC"/>
                </a:solidFill>
                <a:cs typeface="Tahoma" pitchFamily="18" charset="0"/>
              </a:rPr>
              <a:t>war in</a:t>
            </a:r>
            <a:r>
              <a:rPr lang="en-US" altLang="zh-CN" sz="3100" dirty="0" smtClean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>
                <a:solidFill>
                  <a:srgbClr val="CCFFCC"/>
                </a:solidFill>
                <a:cs typeface="Tahoma" pitchFamily="18" charset="0"/>
              </a:rPr>
              <a:t>a</a:t>
            </a:r>
            <a:r>
              <a:rPr lang="en-US" altLang="zh-CN" sz="31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CCFFCC"/>
                </a:solidFill>
                <a:cs typeface="Tahoma" pitchFamily="18" charset="0"/>
              </a:rPr>
              <a:t>stalemate (</a:t>
            </a:r>
            <a:r>
              <a:rPr lang="en-US" altLang="zh-CN" sz="3100" dirty="0">
                <a:solidFill>
                  <a:srgbClr val="CCFFCC"/>
                </a:solidFill>
                <a:cs typeface="Tahoma" pitchFamily="18" charset="0"/>
              </a:rPr>
              <a:t>38th</a:t>
            </a:r>
            <a:r>
              <a:rPr lang="en-US" altLang="zh-CN" sz="3100" dirty="0">
                <a:solidFill>
                  <a:srgbClr val="CCFFCC"/>
                </a:solidFill>
                <a:cs typeface="Times New Roman" pitchFamily="18" charset="0"/>
              </a:rPr>
              <a:t> </a:t>
            </a:r>
            <a:r>
              <a:rPr lang="en-US" altLang="zh-CN" sz="3100" dirty="0">
                <a:solidFill>
                  <a:srgbClr val="CCFFCC"/>
                </a:solidFill>
                <a:cs typeface="Tahoma" pitchFamily="18" charset="0"/>
              </a:rPr>
              <a:t>parallel)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36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9287"/>
            <a:ext cx="9144000" cy="42134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58636" y="216771"/>
            <a:ext cx="6203396" cy="66125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4936"/>
              </a:lnSpc>
            </a:pPr>
            <a:r>
              <a:rPr lang="en-US" altLang="zh-CN" sz="3600" b="1" dirty="0">
                <a:solidFill>
                  <a:srgbClr val="CCFFCC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>
                <a:solidFill>
                  <a:srgbClr val="CCFFCC"/>
                </a:solidFill>
                <a:latin typeface="Comic Sans MS" pitchFamily="18" charset="0"/>
                <a:cs typeface="Comic Sans MS" pitchFamily="18" charset="0"/>
              </a:rPr>
              <a:t>Shifting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>
                <a:solidFill>
                  <a:srgbClr val="CCFFCC"/>
                </a:solidFill>
                <a:latin typeface="Comic Sans MS" pitchFamily="18" charset="0"/>
                <a:cs typeface="Comic Sans MS" pitchFamily="18" charset="0"/>
              </a:rPr>
              <a:t>Map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>
                <a:solidFill>
                  <a:srgbClr val="CCFFCC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>
                <a:solidFill>
                  <a:srgbClr val="CCFFCC"/>
                </a:solidFill>
                <a:latin typeface="Comic Sans MS" pitchFamily="18" charset="0"/>
                <a:cs typeface="Comic Sans MS" pitchFamily="18" charset="0"/>
              </a:rPr>
              <a:t>Korea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40364" y="878029"/>
            <a:ext cx="2883602" cy="66125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4936"/>
              </a:lnSpc>
            </a:pPr>
            <a:r>
              <a:rPr lang="en-US" altLang="zh-CN" sz="3600" b="1" dirty="0">
                <a:solidFill>
                  <a:srgbClr val="CCFFCC"/>
                </a:solidFill>
                <a:latin typeface="Comic Sans MS" pitchFamily="18" charset="0"/>
                <a:cs typeface="Comic Sans MS" pitchFamily="18" charset="0"/>
              </a:rPr>
              <a:t>[1950-1953]</a:t>
            </a:r>
          </a:p>
        </p:txBody>
      </p:sp>
    </p:spTree>
    <p:extLst>
      <p:ext uri="{BB962C8B-B14F-4D97-AF65-F5344CB8AC3E}">
        <p14:creationId xmlns:p14="http://schemas.microsoft.com/office/powerpoint/2010/main" val="150982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Boom 1950 - 1970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Roots of Prosperity</a:t>
            </a:r>
          </a:p>
          <a:p>
            <a:pPr lvl="1"/>
            <a:r>
              <a:rPr lang="en-US" dirty="0" smtClean="0"/>
              <a:t>War forced massive production increase</a:t>
            </a:r>
          </a:p>
          <a:p>
            <a:pPr lvl="1"/>
            <a:r>
              <a:rPr lang="en-US" dirty="0" smtClean="0"/>
              <a:t>Military Spending</a:t>
            </a:r>
          </a:p>
          <a:p>
            <a:pPr lvl="2"/>
            <a:r>
              <a:rPr lang="en-US" dirty="0" smtClean="0"/>
              <a:t>Korean war, Vietnam War, Cold War, aerospace, plastics, electronics, R&amp;D</a:t>
            </a:r>
          </a:p>
          <a:p>
            <a:pPr lvl="1"/>
            <a:r>
              <a:rPr lang="en-US" dirty="0" smtClean="0"/>
              <a:t>Cheap Energy</a:t>
            </a:r>
          </a:p>
          <a:p>
            <a:pPr lvl="1"/>
            <a:r>
              <a:rPr lang="en-US" dirty="0" smtClean="0"/>
              <a:t>New fertilizers</a:t>
            </a:r>
          </a:p>
          <a:p>
            <a:pPr lvl="2"/>
            <a:r>
              <a:rPr lang="en-US" dirty="0" smtClean="0"/>
              <a:t>Production increases, farm pop.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4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The Sunbelt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5434"/>
          </a:xfrm>
        </p:spPr>
        <p:txBody>
          <a:bodyPr/>
          <a:lstStyle/>
          <a:p>
            <a:r>
              <a:rPr lang="en-US" dirty="0">
                <a:solidFill>
                  <a:srgbClr val="CCFFCC"/>
                </a:solidFill>
                <a:ea typeface="MS PGothic" charset="0"/>
              </a:rPr>
              <a:t>Growth of </a:t>
            </a:r>
            <a:r>
              <a:rPr lang="en-US" b="1" dirty="0">
                <a:solidFill>
                  <a:srgbClr val="CCFFCC"/>
                </a:solidFill>
                <a:ea typeface="MS PGothic" charset="0"/>
              </a:rPr>
              <a:t>Sunbelt</a:t>
            </a:r>
            <a:r>
              <a:rPr lang="en-US" dirty="0">
                <a:solidFill>
                  <a:srgbClr val="CCFFCC"/>
                </a:solidFill>
                <a:ea typeface="MS PGothic" charset="0"/>
              </a:rPr>
              <a:t>—15-state area:</a:t>
            </a:r>
          </a:p>
          <a:p>
            <a:pPr lvl="2"/>
            <a:r>
              <a:rPr lang="en-US" dirty="0">
                <a:solidFill>
                  <a:srgbClr val="CCFFCC"/>
                </a:solidFill>
                <a:ea typeface="MS PGothic" charset="0"/>
              </a:rPr>
              <a:t>From Virginia through Florida, Texas, Arizona, California</a:t>
            </a:r>
          </a:p>
          <a:p>
            <a:pPr lvl="2"/>
            <a:r>
              <a:rPr lang="en-US" dirty="0">
                <a:ea typeface="MS PGothic" charset="0"/>
              </a:rPr>
              <a:t>Had population </a:t>
            </a:r>
            <a:r>
              <a:rPr lang="en-US" dirty="0">
                <a:solidFill>
                  <a:srgbClr val="CCFFCC"/>
                </a:solidFill>
                <a:ea typeface="MS PGothic" charset="0"/>
              </a:rPr>
              <a:t>growth rate twice that of Northeast</a:t>
            </a:r>
          </a:p>
          <a:p>
            <a:pPr lvl="2"/>
            <a:r>
              <a:rPr lang="en-US" dirty="0">
                <a:solidFill>
                  <a:srgbClr val="CCFFCC"/>
                </a:solidFill>
                <a:ea typeface="MS PGothic" charset="0"/>
              </a:rPr>
              <a:t>California by 1963 = most populace state in USA</a:t>
            </a:r>
          </a:p>
          <a:p>
            <a:pPr lvl="2"/>
            <a:r>
              <a:rPr lang="en-US" dirty="0">
                <a:ea typeface="MS PGothic" charset="0"/>
              </a:rPr>
              <a:t>South and Southwest a new </a:t>
            </a:r>
            <a:r>
              <a:rPr lang="en-US" dirty="0" smtClean="0">
                <a:ea typeface="MS PGothic" charset="0"/>
              </a:rPr>
              <a:t>frontier</a:t>
            </a:r>
          </a:p>
          <a:p>
            <a:pPr lvl="2"/>
            <a:r>
              <a:rPr lang="en-US" dirty="0" smtClean="0"/>
              <a:t>Electronics and aerospace industry in California, Texas, and Florida</a:t>
            </a:r>
          </a:p>
          <a:p>
            <a:pPr lvl="2"/>
            <a:r>
              <a:rPr lang="en-US" dirty="0" smtClean="0"/>
              <a:t>Laws more favorable to business owners</a:t>
            </a:r>
          </a:p>
          <a:p>
            <a:r>
              <a:rPr lang="en-US" dirty="0" smtClean="0"/>
              <a:t>Political power grows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1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White Flight</a:t>
            </a:r>
          </a:p>
          <a:p>
            <a:pPr lvl="1"/>
            <a:r>
              <a:rPr lang="en-US" dirty="0" smtClean="0"/>
              <a:t>Whites flee cramped apartments in cities</a:t>
            </a:r>
          </a:p>
          <a:p>
            <a:pPr lvl="1"/>
            <a:r>
              <a:rPr lang="en-US" dirty="0" smtClean="0"/>
              <a:t>FHA and VA guarantee cheap loans</a:t>
            </a:r>
          </a:p>
          <a:p>
            <a:pPr lvl="2"/>
            <a:r>
              <a:rPr lang="en-US" dirty="0" smtClean="0"/>
              <a:t>Loans often refused to blacks due to “risk factor”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1960 25% of Americans live in suburbs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Levittown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Levitt brothers build monotonous cheap houses in planned neighborhoods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20700"/>
            <a:ext cx="7620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  <a:ea typeface="MS PGothic" charset="0"/>
              </a:rPr>
              <a:t>Baby Boom</a:t>
            </a:r>
            <a:endParaRPr lang="en-US" dirty="0">
              <a:solidFill>
                <a:schemeClr val="tx1"/>
              </a:solidFill>
              <a:latin typeface="+mn-lt"/>
              <a:ea typeface="MS PGothic" charset="0"/>
            </a:endParaRP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43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CFFCC"/>
                </a:solidFill>
                <a:ea typeface="MS PGothic" charset="0"/>
              </a:rPr>
              <a:t>Baby boom</a:t>
            </a:r>
            <a:r>
              <a:rPr lang="en-US" dirty="0">
                <a:solidFill>
                  <a:srgbClr val="CCFFCC"/>
                </a:solidFill>
                <a:ea typeface="MS PGothic" charset="0"/>
              </a:rPr>
              <a:t>:</a:t>
            </a:r>
          </a:p>
          <a:p>
            <a:pPr lvl="1" eaLnBrk="1" hangingPunct="1"/>
            <a:r>
              <a:rPr lang="en-US" dirty="0">
                <a:solidFill>
                  <a:srgbClr val="CCFFCC"/>
                </a:solidFill>
                <a:ea typeface="MS PGothic" charset="0"/>
              </a:rPr>
              <a:t>Huge leap in birthrate in fifteen years after 1945:</a:t>
            </a:r>
          </a:p>
          <a:p>
            <a:pPr lvl="2" eaLnBrk="1" hangingPunct="1"/>
            <a:r>
              <a:rPr lang="en-US" dirty="0">
                <a:ea typeface="MS PGothic" charset="0"/>
              </a:rPr>
              <a:t>Record number of marriages at war</a:t>
            </a:r>
            <a:r>
              <a:rPr lang="fr-FR" altLang="ja-JP" dirty="0">
                <a:ea typeface="MS PGothic" charset="0"/>
              </a:rPr>
              <a:t>'</a:t>
            </a:r>
            <a:r>
              <a:rPr lang="en-US" dirty="0">
                <a:ea typeface="MS PGothic" charset="0"/>
              </a:rPr>
              <a:t>s end</a:t>
            </a:r>
          </a:p>
          <a:p>
            <a:pPr lvl="2" eaLnBrk="1" hangingPunct="1"/>
            <a:r>
              <a:rPr lang="en-US" dirty="0">
                <a:ea typeface="MS PGothic" charset="0"/>
              </a:rPr>
              <a:t>Began immediately to fill nation</a:t>
            </a:r>
            <a:r>
              <a:rPr lang="fr-FR" altLang="ja-JP" dirty="0">
                <a:ea typeface="MS PGothic" charset="0"/>
              </a:rPr>
              <a:t>'</a:t>
            </a:r>
            <a:r>
              <a:rPr lang="en-US" dirty="0">
                <a:ea typeface="MS PGothic" charset="0"/>
              </a:rPr>
              <a:t>s empty cradles</a:t>
            </a:r>
          </a:p>
          <a:p>
            <a:pPr lvl="2" eaLnBrk="1" hangingPunct="1"/>
            <a:r>
              <a:rPr lang="en-US" dirty="0">
                <a:ea typeface="MS PGothic" charset="0"/>
              </a:rPr>
              <a:t>Touched off demographic explosion adding 50 million to nation by end of 1950s</a:t>
            </a:r>
          </a:p>
          <a:p>
            <a:pPr lvl="2" eaLnBrk="1" hangingPunct="1"/>
            <a:r>
              <a:rPr lang="en-US" dirty="0">
                <a:ea typeface="MS PGothic" charset="0"/>
              </a:rPr>
              <a:t>Crested in 1957 </a:t>
            </a:r>
          </a:p>
          <a:p>
            <a:pPr lvl="2" eaLnBrk="1" hangingPunct="1"/>
            <a:r>
              <a:rPr lang="en-US" dirty="0">
                <a:ea typeface="MS PGothic" charset="0"/>
              </a:rPr>
              <a:t>By 1973, fertility rates dropped below point necessary to maintain existing population without immigration</a:t>
            </a:r>
          </a:p>
        </p:txBody>
      </p:sp>
    </p:spTree>
    <p:extLst>
      <p:ext uri="{BB962C8B-B14F-4D97-AF65-F5344CB8AC3E}">
        <p14:creationId xmlns:p14="http://schemas.microsoft.com/office/powerpoint/2010/main" val="2912335796"/>
      </p:ext>
    </p:extLst>
  </p:cSld>
  <p:clrMapOvr>
    <a:masterClrMapping/>
  </p:clrMapOvr>
</p:sld>
</file>

<file path=ppt/theme/theme1.xml><?xml version="1.0" encoding="utf-8"?>
<a:theme xmlns:a="http://schemas.openxmlformats.org/drawingml/2006/main" name="HARRIS CLASS POWERPOINTS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CLASS POWERPOINTS.thmx</Template>
  <TotalTime>234</TotalTime>
  <Words>1650</Words>
  <Application>Microsoft Macintosh PowerPoint</Application>
  <PresentationFormat>On-screen Show (4:3)</PresentationFormat>
  <Paragraphs>300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HARRIS CLASS POWERPOINTS</vt:lpstr>
      <vt:lpstr>The Beginnings of the Cold War 1945-1952</vt:lpstr>
      <vt:lpstr>Economic Troubles</vt:lpstr>
      <vt:lpstr>Economic Troubles</vt:lpstr>
      <vt:lpstr>Economic Boom 1950 - 1970</vt:lpstr>
      <vt:lpstr>The Sunbelt</vt:lpstr>
      <vt:lpstr>The Suburbs</vt:lpstr>
      <vt:lpstr>PowerPoint Presentation</vt:lpstr>
      <vt:lpstr>PowerPoint Presentation</vt:lpstr>
      <vt:lpstr>Baby Boom</vt:lpstr>
      <vt:lpstr>The Baby Boom</vt:lpstr>
      <vt:lpstr>Truman</vt:lpstr>
      <vt:lpstr>Yalta Conference</vt:lpstr>
      <vt:lpstr>PowerPoint Presentation</vt:lpstr>
      <vt:lpstr>Potsdam</vt:lpstr>
      <vt:lpstr>U.S./Soviet relations</vt:lpstr>
      <vt:lpstr>The Postwar World</vt:lpstr>
      <vt:lpstr>Problems in Germany</vt:lpstr>
      <vt:lpstr>PowerPoint Presentation</vt:lpstr>
      <vt:lpstr>PowerPoint Presentation</vt:lpstr>
      <vt:lpstr>The Truman Doctrine</vt:lpstr>
      <vt:lpstr>The Marshall Plan</vt:lpstr>
      <vt:lpstr>PowerPoint Presentation</vt:lpstr>
      <vt:lpstr>PowerPoint Presentation</vt:lpstr>
      <vt:lpstr>Cold War Deepens</vt:lpstr>
      <vt:lpstr>America Rearms</vt:lpstr>
      <vt:lpstr>Reconstruction and Revolution in Asia</vt:lpstr>
      <vt:lpstr>Nuclear Arms Race</vt:lpstr>
      <vt:lpstr>Another Red Scare</vt:lpstr>
      <vt:lpstr>McCarthyism</vt:lpstr>
      <vt:lpstr>Election of 1948</vt:lpstr>
      <vt:lpstr>Dewey Defeats Truman</vt:lpstr>
      <vt:lpstr>PowerPoint Presentation</vt:lpstr>
      <vt:lpstr>Truman’s Platform</vt:lpstr>
      <vt:lpstr>PowerPoint Presentation</vt:lpstr>
      <vt:lpstr>Trouble in Korea</vt:lpstr>
      <vt:lpstr>PowerPoint Presentation</vt:lpstr>
      <vt:lpstr>The Korean War</vt:lpstr>
      <vt:lpstr>MacArthur</vt:lpstr>
      <vt:lpstr>PowerPoint Presentation</vt:lpstr>
    </vt:vector>
  </TitlesOfParts>
  <Company>Greene County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Beginnings of the Cold War</dc:title>
  <dc:creator>Brian Fahey</dc:creator>
  <cp:lastModifiedBy>Gail Harris</cp:lastModifiedBy>
  <cp:revision>25</cp:revision>
  <dcterms:created xsi:type="dcterms:W3CDTF">2014-02-18T22:37:41Z</dcterms:created>
  <dcterms:modified xsi:type="dcterms:W3CDTF">2016-03-07T20:49:26Z</dcterms:modified>
</cp:coreProperties>
</file>