
<file path=[Content_Types].xml><?xml version="1.0" encoding="utf-8"?>
<Types xmlns="http://schemas.openxmlformats.org/package/2006/content-types">
  <Default Extension="xml" ContentType="application/xml"/>
  <Default Extension="wav" ContentType="audio/wav"/>
  <Default Extension="wmf" ContentType="image/x-wmf"/>
  <Default Extension="jpe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6" r:id="rId1"/>
  </p:sldMasterIdLst>
  <p:notesMasterIdLst>
    <p:notesMasterId r:id="rId144"/>
  </p:notes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388" r:id="rId20"/>
    <p:sldId id="389" r:id="rId21"/>
    <p:sldId id="275" r:id="rId22"/>
    <p:sldId id="276" r:id="rId23"/>
    <p:sldId id="277" r:id="rId24"/>
    <p:sldId id="278" r:id="rId25"/>
    <p:sldId id="280" r:id="rId26"/>
    <p:sldId id="279" r:id="rId27"/>
    <p:sldId id="281" r:id="rId28"/>
    <p:sldId id="283" r:id="rId29"/>
    <p:sldId id="284" r:id="rId30"/>
    <p:sldId id="286" r:id="rId31"/>
    <p:sldId id="391" r:id="rId32"/>
    <p:sldId id="390" r:id="rId33"/>
    <p:sldId id="392" r:id="rId34"/>
    <p:sldId id="393" r:id="rId35"/>
    <p:sldId id="394" r:id="rId36"/>
    <p:sldId id="395" r:id="rId37"/>
    <p:sldId id="396" r:id="rId38"/>
    <p:sldId id="398" r:id="rId39"/>
    <p:sldId id="399" r:id="rId40"/>
    <p:sldId id="400" r:id="rId41"/>
    <p:sldId id="401" r:id="rId42"/>
    <p:sldId id="402" r:id="rId43"/>
    <p:sldId id="403" r:id="rId44"/>
    <p:sldId id="404" r:id="rId45"/>
    <p:sldId id="405" r:id="rId46"/>
    <p:sldId id="288" r:id="rId47"/>
    <p:sldId id="408" r:id="rId48"/>
    <p:sldId id="289" r:id="rId49"/>
    <p:sldId id="290" r:id="rId50"/>
    <p:sldId id="292" r:id="rId51"/>
    <p:sldId id="291" r:id="rId52"/>
    <p:sldId id="415" r:id="rId53"/>
    <p:sldId id="293" r:id="rId54"/>
    <p:sldId id="294" r:id="rId55"/>
    <p:sldId id="295" r:id="rId56"/>
    <p:sldId id="296" r:id="rId57"/>
    <p:sldId id="297" r:id="rId58"/>
    <p:sldId id="299" r:id="rId59"/>
    <p:sldId id="300" r:id="rId60"/>
    <p:sldId id="298" r:id="rId61"/>
    <p:sldId id="301" r:id="rId62"/>
    <p:sldId id="302" r:id="rId63"/>
    <p:sldId id="303" r:id="rId64"/>
    <p:sldId id="305" r:id="rId65"/>
    <p:sldId id="306" r:id="rId66"/>
    <p:sldId id="307" r:id="rId67"/>
    <p:sldId id="308" r:id="rId68"/>
    <p:sldId id="310" r:id="rId69"/>
    <p:sldId id="422" r:id="rId70"/>
    <p:sldId id="423" r:id="rId71"/>
    <p:sldId id="425" r:id="rId72"/>
    <p:sldId id="426" r:id="rId73"/>
    <p:sldId id="427" r:id="rId74"/>
    <p:sldId id="428" r:id="rId75"/>
    <p:sldId id="429" r:id="rId76"/>
    <p:sldId id="309" r:id="rId77"/>
    <p:sldId id="417" r:id="rId78"/>
    <p:sldId id="418" r:id="rId79"/>
    <p:sldId id="420" r:id="rId80"/>
    <p:sldId id="311" r:id="rId81"/>
    <p:sldId id="313" r:id="rId82"/>
    <p:sldId id="312" r:id="rId83"/>
    <p:sldId id="421" r:id="rId84"/>
    <p:sldId id="318" r:id="rId85"/>
    <p:sldId id="430" r:id="rId86"/>
    <p:sldId id="431" r:id="rId87"/>
    <p:sldId id="321" r:id="rId88"/>
    <p:sldId id="416" r:id="rId89"/>
    <p:sldId id="432" r:id="rId90"/>
    <p:sldId id="433" r:id="rId91"/>
    <p:sldId id="434" r:id="rId92"/>
    <p:sldId id="435" r:id="rId93"/>
    <p:sldId id="436" r:id="rId94"/>
    <p:sldId id="322" r:id="rId95"/>
    <p:sldId id="324" r:id="rId96"/>
    <p:sldId id="325" r:id="rId97"/>
    <p:sldId id="439" r:id="rId98"/>
    <p:sldId id="326" r:id="rId99"/>
    <p:sldId id="440" r:id="rId100"/>
    <p:sldId id="329" r:id="rId101"/>
    <p:sldId id="327" r:id="rId102"/>
    <p:sldId id="441" r:id="rId103"/>
    <p:sldId id="330" r:id="rId104"/>
    <p:sldId id="331" r:id="rId105"/>
    <p:sldId id="332" r:id="rId106"/>
    <p:sldId id="335" r:id="rId107"/>
    <p:sldId id="333" r:id="rId108"/>
    <p:sldId id="438" r:id="rId109"/>
    <p:sldId id="336" r:id="rId110"/>
    <p:sldId id="442" r:id="rId111"/>
    <p:sldId id="338" r:id="rId112"/>
    <p:sldId id="339" r:id="rId113"/>
    <p:sldId id="340" r:id="rId114"/>
    <p:sldId id="341" r:id="rId115"/>
    <p:sldId id="343" r:id="rId116"/>
    <p:sldId id="344" r:id="rId117"/>
    <p:sldId id="345" r:id="rId118"/>
    <p:sldId id="446" r:id="rId119"/>
    <p:sldId id="447" r:id="rId120"/>
    <p:sldId id="448" r:id="rId121"/>
    <p:sldId id="443" r:id="rId122"/>
    <p:sldId id="444" r:id="rId123"/>
    <p:sldId id="445" r:id="rId124"/>
    <p:sldId id="348" r:id="rId125"/>
    <p:sldId id="352" r:id="rId126"/>
    <p:sldId id="449" r:id="rId127"/>
    <p:sldId id="354" r:id="rId128"/>
    <p:sldId id="355" r:id="rId129"/>
    <p:sldId id="450" r:id="rId130"/>
    <p:sldId id="356" r:id="rId131"/>
    <p:sldId id="358" r:id="rId132"/>
    <p:sldId id="364" r:id="rId133"/>
    <p:sldId id="368" r:id="rId134"/>
    <p:sldId id="451" r:id="rId135"/>
    <p:sldId id="452" r:id="rId136"/>
    <p:sldId id="459" r:id="rId137"/>
    <p:sldId id="453" r:id="rId138"/>
    <p:sldId id="454" r:id="rId139"/>
    <p:sldId id="455" r:id="rId140"/>
    <p:sldId id="456" r:id="rId141"/>
    <p:sldId id="457" r:id="rId142"/>
    <p:sldId id="458" r:id="rId14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4" d="100"/>
          <a:sy n="94" d="100"/>
        </p:scale>
        <p:origin x="-188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40" Type="http://schemas.openxmlformats.org/officeDocument/2006/relationships/slide" Target="slides/slide139.xml"/><Relationship Id="rId141" Type="http://schemas.openxmlformats.org/officeDocument/2006/relationships/slide" Target="slides/slide140.xml"/><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notesMaster" Target="notesMasters/notesMaster1.xml"/><Relationship Id="rId145" Type="http://schemas.openxmlformats.org/officeDocument/2006/relationships/printerSettings" Target="printerSettings/printerSettings1.bin"/><Relationship Id="rId146" Type="http://schemas.openxmlformats.org/officeDocument/2006/relationships/presProps" Target="presProps.xml"/><Relationship Id="rId147" Type="http://schemas.openxmlformats.org/officeDocument/2006/relationships/viewProps" Target="viewProps.xml"/><Relationship Id="rId148" Type="http://schemas.openxmlformats.org/officeDocument/2006/relationships/theme" Target="theme/theme1.xml"/><Relationship Id="rId14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FDD3A4-2A43-4D40-8809-2C4530B1DC37}" type="datetimeFigureOut">
              <a:rPr lang="en-US" smtClean="0"/>
              <a:t>2/2/16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82515E-538F-2C46-B224-A4DB52620EF6}" type="slidenum">
              <a:rPr lang="en-US" smtClean="0"/>
              <a:t>‹#›</a:t>
            </a:fld>
            <a:endParaRPr lang="en-US"/>
          </a:p>
        </p:txBody>
      </p:sp>
    </p:spTree>
    <p:extLst>
      <p:ext uri="{BB962C8B-B14F-4D97-AF65-F5344CB8AC3E}">
        <p14:creationId xmlns:p14="http://schemas.microsoft.com/office/powerpoint/2010/main" val="39224676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9.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2.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5.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6.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7.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8.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9.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0.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Calibri" charset="0"/>
                <a:ea typeface="MS PGothic" charset="0"/>
              </a:rPr>
              <a:t>Reading the Death Warrant </a:t>
            </a:r>
            <a:r>
              <a:rPr lang="en-US">
                <a:latin typeface="Calibri" charset="0"/>
                <a:ea typeface="MS PGothic" charset="0"/>
              </a:rPr>
              <a:t>T his cartoon appeared in</a:t>
            </a:r>
          </a:p>
          <a:p>
            <a:r>
              <a:rPr lang="en-US">
                <a:latin typeface="Calibri" charset="0"/>
                <a:ea typeface="MS PGothic" charset="0"/>
              </a:rPr>
              <a:t>a New York newspaper soon after Woodrow Wilson called</a:t>
            </a:r>
          </a:p>
          <a:p>
            <a:r>
              <a:rPr lang="en-US">
                <a:latin typeface="Calibri" charset="0"/>
                <a:ea typeface="MS PGothic" charset="0"/>
              </a:rPr>
              <a:t>for dramatic reform of the banking system before both</a:t>
            </a:r>
          </a:p>
          <a:p>
            <a:r>
              <a:rPr lang="en-US">
                <a:latin typeface="Calibri" charset="0"/>
                <a:ea typeface="MS PGothic" charset="0"/>
              </a:rPr>
              <a:t>houses of Congress. With the “money trust” of bankers and</a:t>
            </a:r>
          </a:p>
          <a:p>
            <a:r>
              <a:rPr lang="en-US">
                <a:latin typeface="Calibri" charset="0"/>
                <a:ea typeface="MS PGothic" charset="0"/>
              </a:rPr>
              <a:t>businessmen cowed, Wilson was able to win popular and</a:t>
            </a:r>
          </a:p>
          <a:p>
            <a:r>
              <a:rPr lang="en-US">
                <a:latin typeface="Calibri" charset="0"/>
                <a:ea typeface="MS PGothic" charset="0"/>
              </a:rPr>
              <a:t>congressional support for the Federal Reserve Act of 1913.</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3D300E8-540B-3C42-A6AB-F682FCA5C0CB}" type="slidenum">
              <a:rPr lang="en-US">
                <a:latin typeface="Calibri" charset="0"/>
              </a:rPr>
              <a:pPr/>
              <a:t>12</a:t>
            </a:fld>
            <a:endParaRPr lang="en-US">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CB3F8DF9-C8D5-4568-9BD5-95DF25A1EA11}" type="slidenum">
              <a:rPr lang="en-US"/>
              <a:pPr/>
              <a:t>40</a:t>
            </a:fld>
            <a:endParaRPr lang="en-US"/>
          </a:p>
        </p:txBody>
      </p:sp>
      <p:sp>
        <p:nvSpPr>
          <p:cNvPr id="118787" name="Rectangle 2050"/>
          <p:cNvSpPr>
            <a:spLocks noGrp="1" noRot="1" noChangeAspect="1" noChangeArrowheads="1" noTextEdit="1"/>
          </p:cNvSpPr>
          <p:nvPr>
            <p:ph type="sldImg"/>
          </p:nvPr>
        </p:nvSpPr>
        <p:spPr>
          <a:ln/>
        </p:spPr>
      </p:sp>
      <p:sp>
        <p:nvSpPr>
          <p:cNvPr id="118788" name="Rectangle 2051"/>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E18C34BF-6223-4ECE-8702-31DD35439239}" type="slidenum">
              <a:rPr lang="en-US"/>
              <a:pPr/>
              <a:t>41</a:t>
            </a:fld>
            <a:endParaRPr lang="en-US"/>
          </a:p>
        </p:txBody>
      </p:sp>
      <p:sp>
        <p:nvSpPr>
          <p:cNvPr id="119811" name="Rectangle 2050"/>
          <p:cNvSpPr>
            <a:spLocks noGrp="1" noRot="1" noChangeAspect="1" noChangeArrowheads="1" noTextEdit="1"/>
          </p:cNvSpPr>
          <p:nvPr>
            <p:ph type="sldImg"/>
          </p:nvPr>
        </p:nvSpPr>
        <p:spPr>
          <a:ln/>
        </p:spPr>
      </p:sp>
      <p:sp>
        <p:nvSpPr>
          <p:cNvPr id="119812" name="Rectangle 2051"/>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820E0222-FAB3-41F8-B0BE-76E5B540E40B}" type="slidenum">
              <a:rPr lang="en-US"/>
              <a:pPr/>
              <a:t>42</a:t>
            </a:fld>
            <a:endParaRPr lang="en-US"/>
          </a:p>
        </p:txBody>
      </p:sp>
      <p:sp>
        <p:nvSpPr>
          <p:cNvPr id="120835" name="Rectangle 2050"/>
          <p:cNvSpPr>
            <a:spLocks noGrp="1" noRot="1" noChangeAspect="1" noChangeArrowheads="1" noTextEdit="1"/>
          </p:cNvSpPr>
          <p:nvPr>
            <p:ph type="sldImg"/>
          </p:nvPr>
        </p:nvSpPr>
        <p:spPr>
          <a:ln/>
        </p:spPr>
      </p:sp>
      <p:sp>
        <p:nvSpPr>
          <p:cNvPr id="120836" name="Rectangle 2051"/>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2DC31BA6-A5F8-48B8-8211-17BF6EBF582C}" type="slidenum">
              <a:rPr lang="en-US"/>
              <a:pPr/>
              <a:t>43</a:t>
            </a:fld>
            <a:endParaRPr lang="en-US"/>
          </a:p>
        </p:txBody>
      </p:sp>
      <p:sp>
        <p:nvSpPr>
          <p:cNvPr id="121859" name="Rectangle 1026"/>
          <p:cNvSpPr>
            <a:spLocks noGrp="1" noRot="1" noChangeAspect="1" noChangeArrowheads="1" noTextEdit="1"/>
          </p:cNvSpPr>
          <p:nvPr>
            <p:ph type="sldImg"/>
          </p:nvPr>
        </p:nvSpPr>
        <p:spPr>
          <a:ln/>
        </p:spPr>
      </p:sp>
      <p:sp>
        <p:nvSpPr>
          <p:cNvPr id="121860" name="Rectangle 1027"/>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9B67EDF2-0BF1-479A-8CF8-574DC7D63A70}" type="slidenum">
              <a:rPr lang="en-US"/>
              <a:pPr/>
              <a:t>44</a:t>
            </a:fld>
            <a:endParaRPr lang="en-US"/>
          </a:p>
        </p:txBody>
      </p:sp>
      <p:sp>
        <p:nvSpPr>
          <p:cNvPr id="122883" name="Rectangle 2050"/>
          <p:cNvSpPr>
            <a:spLocks noGrp="1" noRot="1" noChangeAspect="1" noChangeArrowheads="1" noTextEdit="1"/>
          </p:cNvSpPr>
          <p:nvPr>
            <p:ph type="sldImg"/>
          </p:nvPr>
        </p:nvSpPr>
        <p:spPr>
          <a:ln/>
        </p:spPr>
      </p:sp>
      <p:sp>
        <p:nvSpPr>
          <p:cNvPr id="122884" name="Rectangle 2051"/>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8A6EC694-870F-4278-B3FF-D693BA653C2A}" type="slidenum">
              <a:rPr lang="en-US"/>
              <a:pPr/>
              <a:t>45</a:t>
            </a:fld>
            <a:endParaRPr lang="en-US"/>
          </a:p>
        </p:txBody>
      </p:sp>
      <p:sp>
        <p:nvSpPr>
          <p:cNvPr id="123907" name="Rectangle 2050"/>
          <p:cNvSpPr>
            <a:spLocks noGrp="1" noRot="1" noChangeAspect="1" noChangeArrowheads="1" noTextEdit="1"/>
          </p:cNvSpPr>
          <p:nvPr>
            <p:ph type="sldImg"/>
          </p:nvPr>
        </p:nvSpPr>
        <p:spPr>
          <a:ln/>
        </p:spPr>
      </p:sp>
      <p:sp>
        <p:nvSpPr>
          <p:cNvPr id="123908" name="Rectangle 2051"/>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A041721C-F3D9-4BAA-B34D-31896491B568}" type="slidenum">
              <a:rPr lang="en-US"/>
              <a:pPr/>
              <a:t>47</a:t>
            </a:fld>
            <a:endParaRPr lang="en-US"/>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endParaRP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E839DBC-39AA-8B4A-81E4-8E738B86C1EF}" type="slidenum">
              <a:rPr lang="en-US">
                <a:latin typeface="Calibri" charset="0"/>
              </a:rPr>
              <a:pPr/>
              <a:t>51</a:t>
            </a:fld>
            <a:endParaRPr lang="en-US">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48E1EF53-7B6F-458D-BD2F-21ABA4BFB420}" type="slidenum">
              <a:rPr lang="en-US"/>
              <a:pPr/>
              <a:t>52</a:t>
            </a:fld>
            <a:endParaRPr lang="en-US"/>
          </a:p>
        </p:txBody>
      </p:sp>
      <p:sp>
        <p:nvSpPr>
          <p:cNvPr id="135171" name="Rectangle 1026"/>
          <p:cNvSpPr>
            <a:spLocks noGrp="1" noRot="1" noChangeAspect="1" noChangeArrowheads="1" noTextEdit="1"/>
          </p:cNvSpPr>
          <p:nvPr>
            <p:ph type="sldImg"/>
          </p:nvPr>
        </p:nvSpPr>
        <p:spPr>
          <a:ln/>
        </p:spPr>
      </p:sp>
      <p:sp>
        <p:nvSpPr>
          <p:cNvPr id="135172" name="Rectangle 1027"/>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endParaRP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FE160AE-596B-E64F-85BD-3CC9454CCF26}" type="slidenum">
              <a:rPr lang="en-US">
                <a:latin typeface="Calibri" charset="0"/>
              </a:rPr>
              <a:pPr/>
              <a:t>54</a:t>
            </a:fld>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MS PGothic" charset="0"/>
              </a:rPr>
              <a:t>Figure 29.1 </a:t>
            </a:r>
            <a:r>
              <a:rPr lang="en-US" b="1">
                <a:latin typeface="Calibri" charset="0"/>
                <a:ea typeface="MS PGothic" charset="0"/>
              </a:rPr>
              <a:t>Organization of Holding Companies </a:t>
            </a:r>
            <a:r>
              <a:rPr lang="en-US">
                <a:latin typeface="Calibri" charset="0"/>
                <a:ea typeface="MS PGothic" charset="0"/>
              </a:rPr>
              <a:t>Keep</a:t>
            </a:r>
          </a:p>
          <a:p>
            <a:r>
              <a:rPr lang="en-US">
                <a:latin typeface="Calibri" charset="0"/>
                <a:ea typeface="MS PGothic" charset="0"/>
              </a:rPr>
              <a:t>in mind that the voting stock of a corporation is often only a</a:t>
            </a:r>
          </a:p>
          <a:p>
            <a:r>
              <a:rPr lang="en-US">
                <a:latin typeface="Calibri" charset="0"/>
                <a:ea typeface="MS PGothic" charset="0"/>
              </a:rPr>
              <a:t>fraction of the total stock. © 2016 Cengage Learning</a:t>
            </a: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40F3375-10F4-E142-835B-1928980C2169}" type="slidenum">
              <a:rPr lang="en-US">
                <a:latin typeface="Calibri" charset="0"/>
              </a:rPr>
              <a:pPr/>
              <a:t>14</a:t>
            </a:fld>
            <a:endParaRPr lang="en-US">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MS PGothic" charset="0"/>
              </a:rPr>
              <a:t>Map 29.2 </a:t>
            </a:r>
            <a:r>
              <a:rPr lang="en-US" b="1">
                <a:latin typeface="Calibri" charset="0"/>
                <a:ea typeface="MS PGothic" charset="0"/>
              </a:rPr>
              <a:t>British Military Area (declared November 3,</a:t>
            </a:r>
          </a:p>
          <a:p>
            <a:r>
              <a:rPr lang="en-US" b="1">
                <a:latin typeface="Calibri" charset="0"/>
                <a:ea typeface="MS PGothic" charset="0"/>
              </a:rPr>
              <a:t>1914) and German Submarine War Zone (declared</a:t>
            </a:r>
          </a:p>
          <a:p>
            <a:r>
              <a:rPr lang="en-US" b="1">
                <a:latin typeface="Calibri" charset="0"/>
                <a:ea typeface="MS PGothic" charset="0"/>
              </a:rPr>
              <a:t>February 4, 1915) </a:t>
            </a:r>
            <a:r>
              <a:rPr lang="en-US">
                <a:latin typeface="Calibri" charset="0"/>
                <a:ea typeface="MS PGothic" charset="0"/>
              </a:rPr>
              <a:t>© 2016 Cengage Learning</a:t>
            </a: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F6A93F1-7041-D84B-9218-979BFE98C9FF}" type="slidenum">
              <a:rPr lang="en-US">
                <a:latin typeface="Calibri" charset="0"/>
              </a:rPr>
              <a:pPr/>
              <a:t>57</a:t>
            </a:fld>
            <a:endParaRPr lang="en-US">
              <a:latin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Calibri" charset="0"/>
                <a:ea typeface="MS PGothic" charset="0"/>
              </a:rPr>
              <a:t>Advertisement from the </a:t>
            </a:r>
            <a:r>
              <a:rPr lang="en-US" b="1" i="1">
                <a:latin typeface="Calibri" charset="0"/>
                <a:ea typeface="MS PGothic" charset="0"/>
              </a:rPr>
              <a:t>New York Herald</a:t>
            </a:r>
            <a:r>
              <a:rPr lang="en-US" b="1">
                <a:latin typeface="Calibri" charset="0"/>
                <a:ea typeface="MS PGothic" charset="0"/>
              </a:rPr>
              <a:t>, May 1,</a:t>
            </a:r>
          </a:p>
          <a:p>
            <a:r>
              <a:rPr lang="en-US" b="1">
                <a:latin typeface="Calibri" charset="0"/>
                <a:ea typeface="MS PGothic" charset="0"/>
              </a:rPr>
              <a:t>1915 </a:t>
            </a:r>
            <a:r>
              <a:rPr lang="en-US">
                <a:latin typeface="Calibri" charset="0"/>
                <a:ea typeface="MS PGothic" charset="0"/>
              </a:rPr>
              <a:t>Six days later the </a:t>
            </a:r>
            <a:r>
              <a:rPr lang="en-US" i="1">
                <a:latin typeface="Calibri" charset="0"/>
                <a:ea typeface="MS PGothic" charset="0"/>
              </a:rPr>
              <a:t>Lusitania </a:t>
            </a:r>
            <a:r>
              <a:rPr lang="en-US">
                <a:latin typeface="Calibri" charset="0"/>
                <a:ea typeface="MS PGothic" charset="0"/>
              </a:rPr>
              <a:t>was sunk. Note the</a:t>
            </a:r>
          </a:p>
          <a:p>
            <a:r>
              <a:rPr lang="en-US">
                <a:latin typeface="Calibri" charset="0"/>
                <a:ea typeface="MS PGothic" charset="0"/>
              </a:rPr>
              <a:t>German warning.</a:t>
            </a: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DBFE6BF-93AB-D04B-897D-C40D29B5EDA2}" type="slidenum">
              <a:rPr lang="en-US">
                <a:latin typeface="Calibri" charset="0"/>
              </a:rPr>
              <a:pPr/>
              <a:t>59</a:t>
            </a:fld>
            <a:endParaRPr lang="en-US">
              <a:latin typeface="Calibri"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Calibri" charset="0"/>
                <a:ea typeface="MS PGothic" charset="0"/>
              </a:rPr>
              <a:t>A German U-boat </a:t>
            </a:r>
            <a:r>
              <a:rPr lang="en-US">
                <a:latin typeface="Calibri" charset="0"/>
                <a:ea typeface="MS PGothic" charset="0"/>
              </a:rPr>
              <a:t>This deadly new weapon rendered</a:t>
            </a:r>
          </a:p>
          <a:p>
            <a:r>
              <a:rPr lang="en-US">
                <a:latin typeface="Calibri" charset="0"/>
                <a:ea typeface="MS PGothic" charset="0"/>
              </a:rPr>
              <a:t>useless existing rules of naval warfare, eventually pushing</a:t>
            </a:r>
          </a:p>
          <a:p>
            <a:r>
              <a:rPr lang="en-US">
                <a:latin typeface="Calibri" charset="0"/>
                <a:ea typeface="MS PGothic" charset="0"/>
              </a:rPr>
              <a:t>the United States to declare war against Germany in 1917.</a:t>
            </a: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275249E-1437-8845-BE70-B16ECB6695B7}" type="slidenum">
              <a:rPr lang="en-US">
                <a:latin typeface="Calibri" charset="0"/>
              </a:rPr>
              <a:pPr/>
              <a:t>60</a:t>
            </a:fld>
            <a:endParaRPr lang="en-US">
              <a:latin typeface="Calibri"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MS PGothic" charset="0"/>
              </a:rPr>
              <a:t>Map 29.3 </a:t>
            </a:r>
            <a:r>
              <a:rPr lang="en-US" b="1">
                <a:latin typeface="Calibri" charset="0"/>
                <a:ea typeface="MS PGothic" charset="0"/>
              </a:rPr>
              <a:t>Presidential Election of 1916 (with electoral</a:t>
            </a:r>
          </a:p>
          <a:p>
            <a:r>
              <a:rPr lang="en-US" b="1">
                <a:latin typeface="Calibri" charset="0"/>
                <a:ea typeface="MS PGothic" charset="0"/>
              </a:rPr>
              <a:t>vote by state) </a:t>
            </a:r>
            <a:r>
              <a:rPr lang="en-US">
                <a:latin typeface="Calibri" charset="0"/>
                <a:ea typeface="MS PGothic" charset="0"/>
              </a:rPr>
              <a:t>Wilson was so worried about being a lame</a:t>
            </a:r>
          </a:p>
          <a:p>
            <a:r>
              <a:rPr lang="en-US">
                <a:latin typeface="Calibri" charset="0"/>
                <a:ea typeface="MS PGothic" charset="0"/>
              </a:rPr>
              <a:t>duck president in a time of great international tensions that</a:t>
            </a:r>
          </a:p>
          <a:p>
            <a:r>
              <a:rPr lang="en-US">
                <a:latin typeface="Calibri" charset="0"/>
                <a:ea typeface="MS PGothic" charset="0"/>
              </a:rPr>
              <a:t>he drew up a plan whereby Hughes, if victorious, would be</a:t>
            </a:r>
          </a:p>
          <a:p>
            <a:r>
              <a:rPr lang="en-US">
                <a:latin typeface="Calibri" charset="0"/>
                <a:ea typeface="MS PGothic" charset="0"/>
              </a:rPr>
              <a:t>appointed secretary of state, Wilson and the vice president</a:t>
            </a:r>
          </a:p>
          <a:p>
            <a:r>
              <a:rPr lang="en-US">
                <a:latin typeface="Calibri" charset="0"/>
                <a:ea typeface="MS PGothic" charset="0"/>
              </a:rPr>
              <a:t>would resign, and Hughes would thus succeed immediately</a:t>
            </a:r>
          </a:p>
          <a:p>
            <a:r>
              <a:rPr lang="en-US">
                <a:latin typeface="Calibri" charset="0"/>
                <a:ea typeface="MS PGothic" charset="0"/>
              </a:rPr>
              <a:t>to the presidency. © 2016 Cengage Learning</a:t>
            </a: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43493B5-7F15-AD4F-BBE6-4C9263E9C42E}" type="slidenum">
              <a:rPr lang="en-US">
                <a:latin typeface="Calibri" charset="0"/>
              </a:rPr>
              <a:pPr/>
              <a:t>68</a:t>
            </a:fld>
            <a:endParaRPr lang="en-US">
              <a:latin typeface="Calibri"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48E1EF53-7B6F-458D-BD2F-21ABA4BFB420}" type="slidenum">
              <a:rPr lang="en-US"/>
              <a:pPr/>
              <a:t>69</a:t>
            </a:fld>
            <a:endParaRPr lang="en-US"/>
          </a:p>
        </p:txBody>
      </p:sp>
      <p:sp>
        <p:nvSpPr>
          <p:cNvPr id="135171" name="Rectangle 1026"/>
          <p:cNvSpPr>
            <a:spLocks noGrp="1" noRot="1" noChangeAspect="1" noChangeArrowheads="1" noTextEdit="1"/>
          </p:cNvSpPr>
          <p:nvPr>
            <p:ph type="sldImg"/>
          </p:nvPr>
        </p:nvSpPr>
        <p:spPr>
          <a:ln/>
        </p:spPr>
      </p:sp>
      <p:sp>
        <p:nvSpPr>
          <p:cNvPr id="135172" name="Rectangle 1027"/>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1EAF8F8F-D9D1-4CF9-AC77-0AC79D1A6A3B}" type="slidenum">
              <a:rPr lang="en-US"/>
              <a:pPr/>
              <a:t>72</a:t>
            </a:fld>
            <a:endParaRPr lang="en-US"/>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4BEBEB6B-3540-4799-87B8-DCA9FAF18EE4}" type="slidenum">
              <a:rPr lang="en-US"/>
              <a:pPr/>
              <a:t>73</a:t>
            </a:fld>
            <a:endParaRPr lang="en-US"/>
          </a:p>
        </p:txBody>
      </p:sp>
      <p:sp>
        <p:nvSpPr>
          <p:cNvPr id="137219" name="Rectangle 1026"/>
          <p:cNvSpPr>
            <a:spLocks noGrp="1" noRot="1" noChangeAspect="1" noChangeArrowheads="1" noTextEdit="1"/>
          </p:cNvSpPr>
          <p:nvPr>
            <p:ph type="sldImg"/>
          </p:nvPr>
        </p:nvSpPr>
        <p:spPr>
          <a:ln/>
        </p:spPr>
      </p:sp>
      <p:sp>
        <p:nvSpPr>
          <p:cNvPr id="137220" name="Rectangle 1027"/>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88899DEB-1A8B-4392-94E5-075EF4A2A967}" type="slidenum">
              <a:rPr lang="en-US"/>
              <a:pPr/>
              <a:t>74</a:t>
            </a:fld>
            <a:endParaRPr lang="en-US"/>
          </a:p>
        </p:txBody>
      </p:sp>
      <p:sp>
        <p:nvSpPr>
          <p:cNvPr id="138243" name="Rectangle 1026"/>
          <p:cNvSpPr>
            <a:spLocks noGrp="1" noRot="1" noChangeAspect="1" noChangeArrowheads="1" noTextEdit="1"/>
          </p:cNvSpPr>
          <p:nvPr>
            <p:ph type="sldImg"/>
          </p:nvPr>
        </p:nvSpPr>
        <p:spPr>
          <a:ln/>
        </p:spPr>
      </p:sp>
      <p:sp>
        <p:nvSpPr>
          <p:cNvPr id="138244" name="Rectangle 1027"/>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F8C5B326-FC54-4FD7-8CE5-03055A03633C}" type="slidenum">
              <a:rPr lang="en-US"/>
              <a:pPr/>
              <a:t>75</a:t>
            </a:fld>
            <a:endParaRPr lang="en-US"/>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98B4D9D6-3C9C-45D2-A374-6EEC8C7AF69C}" type="slidenum">
              <a:rPr lang="en-US"/>
              <a:pPr/>
              <a:t>77</a:t>
            </a:fld>
            <a:endParaRPr lang="en-US"/>
          </a:p>
        </p:txBody>
      </p:sp>
      <p:sp>
        <p:nvSpPr>
          <p:cNvPr id="140291" name="Rectangle 1026"/>
          <p:cNvSpPr>
            <a:spLocks noGrp="1" noRot="1" noChangeAspect="1" noChangeArrowheads="1" noTextEdit="1"/>
          </p:cNvSpPr>
          <p:nvPr>
            <p:ph type="sldImg"/>
          </p:nvPr>
        </p:nvSpPr>
        <p:spPr>
          <a:ln/>
        </p:spPr>
      </p:sp>
      <p:sp>
        <p:nvSpPr>
          <p:cNvPr id="140292" name="Rectangle 1027"/>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Calibri" charset="0"/>
                <a:ea typeface="MS PGothic" charset="0"/>
              </a:rPr>
              <a:t>U.S. Marines in Haiti, 1919 </a:t>
            </a:r>
            <a:r>
              <a:rPr lang="en-US">
                <a:latin typeface="Calibri" charset="0"/>
                <a:ea typeface="MS PGothic" charset="0"/>
              </a:rPr>
              <a:t>The</a:t>
            </a:r>
          </a:p>
          <a:p>
            <a:r>
              <a:rPr lang="en-US">
                <a:latin typeface="Calibri" charset="0"/>
                <a:ea typeface="MS PGothic" charset="0"/>
              </a:rPr>
              <a:t>United States sent the marines to</a:t>
            </a:r>
          </a:p>
          <a:p>
            <a:r>
              <a:rPr lang="en-US">
                <a:latin typeface="Calibri" charset="0"/>
                <a:ea typeface="MS PGothic" charset="0"/>
              </a:rPr>
              <a:t>Haiti in 1915 to protect American</a:t>
            </a:r>
          </a:p>
          <a:p>
            <a:r>
              <a:rPr lang="en-US">
                <a:latin typeface="Calibri" charset="0"/>
                <a:ea typeface="MS PGothic" charset="0"/>
              </a:rPr>
              <a:t>economic interests. They</a:t>
            </a:r>
          </a:p>
          <a:p>
            <a:r>
              <a:rPr lang="en-US">
                <a:latin typeface="Calibri" charset="0"/>
                <a:ea typeface="MS PGothic" charset="0"/>
              </a:rPr>
              <a:t>remained for nineteen years.</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1594108-CAFA-844D-AB46-9516EF07C3B9}" type="slidenum">
              <a:rPr lang="en-US">
                <a:latin typeface="Calibri" charset="0"/>
              </a:rPr>
              <a:pPr/>
              <a:t>23</a:t>
            </a:fld>
            <a:endParaRPr lang="en-US">
              <a:latin typeface="Calibri"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6DF9A474-FD28-4F05-9930-7775B648F711}" type="slidenum">
              <a:rPr lang="en-US"/>
              <a:pPr/>
              <a:t>78</a:t>
            </a:fld>
            <a:endParaRPr lang="en-US"/>
          </a:p>
        </p:txBody>
      </p:sp>
      <p:sp>
        <p:nvSpPr>
          <p:cNvPr id="143363" name="Rectangle 1026"/>
          <p:cNvSpPr>
            <a:spLocks noGrp="1" noRot="1" noChangeAspect="1" noChangeArrowheads="1" noTextEdit="1"/>
          </p:cNvSpPr>
          <p:nvPr>
            <p:ph type="sldImg"/>
          </p:nvPr>
        </p:nvSpPr>
        <p:spPr>
          <a:ln/>
        </p:spPr>
      </p:sp>
      <p:sp>
        <p:nvSpPr>
          <p:cNvPr id="143364" name="Rectangle 1027"/>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6DF9A474-FD28-4F05-9930-7775B648F711}" type="slidenum">
              <a:rPr lang="en-US"/>
              <a:pPr/>
              <a:t>79</a:t>
            </a:fld>
            <a:endParaRPr lang="en-US"/>
          </a:p>
        </p:txBody>
      </p:sp>
      <p:sp>
        <p:nvSpPr>
          <p:cNvPr id="143363" name="Rectangle 1026"/>
          <p:cNvSpPr>
            <a:spLocks noGrp="1" noRot="1" noChangeAspect="1" noChangeArrowheads="1" noTextEdit="1"/>
          </p:cNvSpPr>
          <p:nvPr>
            <p:ph type="sldImg"/>
          </p:nvPr>
        </p:nvSpPr>
        <p:spPr>
          <a:ln/>
        </p:spPr>
      </p:sp>
      <p:sp>
        <p:nvSpPr>
          <p:cNvPr id="143364" name="Rectangle 1027"/>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Calibri" charset="0"/>
                <a:ea typeface="MS PGothic" charset="0"/>
              </a:rPr>
              <a:t>WAR! </a:t>
            </a:r>
            <a:r>
              <a:rPr lang="en-US">
                <a:latin typeface="Calibri" charset="0"/>
                <a:ea typeface="MS PGothic" charset="0"/>
              </a:rPr>
              <a:t>A ttacks by German submarines finally forced Wilson’s hand, and he asked Congress for</a:t>
            </a:r>
          </a:p>
          <a:p>
            <a:r>
              <a:rPr lang="en-US">
                <a:latin typeface="Calibri" charset="0"/>
                <a:ea typeface="MS PGothic" charset="0"/>
              </a:rPr>
              <a:t>a declaration of war on April 2, 1917. Four days later, after considerable debate and with fifty-six</a:t>
            </a:r>
          </a:p>
          <a:p>
            <a:r>
              <a:rPr lang="en-US">
                <a:latin typeface="Calibri" charset="0"/>
                <a:ea typeface="MS PGothic" charset="0"/>
              </a:rPr>
              <a:t>dissenting votes, Congress obliged the president. The Granger Collection, NYC</a:t>
            </a: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E817E49-FD6E-6944-AD27-E2449228B5DA}" type="slidenum">
              <a:rPr lang="en-US">
                <a:latin typeface="Calibri" charset="0"/>
              </a:rPr>
              <a:pPr/>
              <a:t>81</a:t>
            </a:fld>
            <a:endParaRPr lang="en-US">
              <a:latin typeface="Calibri"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p>
            <a:fld id="{198D4E30-EE23-4530-93D9-D9F2007B18BB}" type="slidenum">
              <a:rPr lang="en-US"/>
              <a:pPr/>
              <a:t>85</a:t>
            </a:fld>
            <a:endParaRPr lang="en-US"/>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p>
            <a:fld id="{C3618642-A749-48AA-BC21-2197F3CBFF89}" type="slidenum">
              <a:rPr lang="en-US"/>
              <a:pPr/>
              <a:t>86</a:t>
            </a:fld>
            <a:endParaRPr lang="en-US"/>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9082BF61-AE4C-4FD8-A3BF-AA032F8BD828}" type="slidenum">
              <a:rPr lang="en-US"/>
              <a:pPr/>
              <a:t>89</a:t>
            </a:fld>
            <a:endParaRPr lang="en-US"/>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B89F8890-807C-4AD7-ACA2-7BD8FDE3CFF4}" type="slidenum">
              <a:rPr lang="en-US"/>
              <a:pPr/>
              <a:t>90</a:t>
            </a:fld>
            <a:endParaRPr lang="en-US"/>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AC803F70-0369-479B-A28F-6A786C288A3A}" type="slidenum">
              <a:rPr lang="en-US"/>
              <a:pPr/>
              <a:t>91</a:t>
            </a:fld>
            <a:endParaRPr lang="en-US"/>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124A4A07-FEF6-43E8-BA00-9497B8582F2B}" type="slidenum">
              <a:rPr lang="en-US"/>
              <a:pPr/>
              <a:t>92</a:t>
            </a:fld>
            <a:endParaRPr lang="en-US"/>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905EF1C9-C850-4BE7-8225-5237E40DF185}" type="slidenum">
              <a:rPr lang="en-US"/>
              <a:pPr/>
              <a:t>93</a:t>
            </a:fld>
            <a:endParaRPr lang="en-US"/>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MS PGothic" charset="0"/>
              </a:rPr>
              <a:t>Map 29.1 </a:t>
            </a:r>
            <a:r>
              <a:rPr lang="en-US" b="1">
                <a:latin typeface="Calibri" charset="0"/>
                <a:ea typeface="MS PGothic" charset="0"/>
              </a:rPr>
              <a:t>The United States in the Caribbean, 1898–1941 </a:t>
            </a:r>
            <a:r>
              <a:rPr lang="en-US">
                <a:latin typeface="Calibri" charset="0"/>
                <a:ea typeface="MS PGothic" charset="0"/>
              </a:rPr>
              <a:t>This map explains why</a:t>
            </a:r>
          </a:p>
          <a:p>
            <a:r>
              <a:rPr lang="en-US">
                <a:latin typeface="Calibri" charset="0"/>
                <a:ea typeface="MS PGothic" charset="0"/>
              </a:rPr>
              <a:t>many Latin Americans accused the United States of turning the Caribbean Sea into a</a:t>
            </a:r>
          </a:p>
          <a:p>
            <a:r>
              <a:rPr lang="en-US">
                <a:latin typeface="Calibri" charset="0"/>
                <a:ea typeface="MS PGothic" charset="0"/>
              </a:rPr>
              <a:t>“Yankee lake.” It also suggests that Uncle Sam was much less “isolationist” in his own</a:t>
            </a:r>
          </a:p>
          <a:p>
            <a:r>
              <a:rPr lang="en-US">
                <a:latin typeface="Calibri" charset="0"/>
                <a:ea typeface="MS PGothic" charset="0"/>
              </a:rPr>
              <a:t>backyard than he was in faraway Europe or Asia. © 2016 Cengage Learning</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D379AF1-6D52-DD44-B56B-BDB7DD0E4897}" type="slidenum">
              <a:rPr lang="en-US">
                <a:latin typeface="Calibri" charset="0"/>
              </a:rPr>
              <a:pPr/>
              <a:t>25</a:t>
            </a:fld>
            <a:endParaRPr lang="en-US">
              <a:latin typeface="Calibri"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Calibri" charset="0"/>
                <a:ea typeface="MS PGothic" charset="0"/>
              </a:rPr>
              <a:t>Anti-German Propaganda </a:t>
            </a:r>
            <a:r>
              <a:rPr lang="en-US">
                <a:latin typeface="Calibri" charset="0"/>
                <a:ea typeface="MS PGothic" charset="0"/>
              </a:rPr>
              <a:t>T he government relied</a:t>
            </a:r>
          </a:p>
          <a:p>
            <a:r>
              <a:rPr lang="en-US">
                <a:latin typeface="Calibri" charset="0"/>
                <a:ea typeface="MS PGothic" charset="0"/>
              </a:rPr>
              <a:t>extensively on emotional appeals and hate propaganda</a:t>
            </a:r>
          </a:p>
          <a:p>
            <a:r>
              <a:rPr lang="en-US">
                <a:latin typeface="Calibri" charset="0"/>
                <a:ea typeface="MS PGothic" charset="0"/>
              </a:rPr>
              <a:t>to rally support for the First World War, which most</a:t>
            </a:r>
          </a:p>
          <a:p>
            <a:r>
              <a:rPr lang="en-US">
                <a:latin typeface="Calibri" charset="0"/>
                <a:ea typeface="MS PGothic" charset="0"/>
              </a:rPr>
              <a:t>Americans regarded as a distant “European” affair. This</a:t>
            </a:r>
          </a:p>
          <a:p>
            <a:r>
              <a:rPr lang="en-US">
                <a:latin typeface="Calibri" charset="0"/>
                <a:ea typeface="MS PGothic" charset="0"/>
              </a:rPr>
              <a:t>poster used gendered imagery to evoke the brutal German</a:t>
            </a:r>
          </a:p>
          <a:p>
            <a:r>
              <a:rPr lang="en-US">
                <a:latin typeface="Calibri" charset="0"/>
                <a:ea typeface="MS PGothic" charset="0"/>
              </a:rPr>
              <a:t>violation of Belgian neutrality in August 1914.</a:t>
            </a: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1A888F9-5AB9-2D4C-9C90-F86CFCA37FD2}" type="slidenum">
              <a:rPr lang="en-US">
                <a:latin typeface="Calibri" charset="0"/>
              </a:rPr>
              <a:pPr/>
              <a:t>94</a:t>
            </a:fld>
            <a:endParaRPr lang="en-US">
              <a:latin typeface="Calibri"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Calibri" charset="0"/>
                <a:ea typeface="MS PGothic" charset="0"/>
              </a:rPr>
              <a:t>Patriotic Persuasion </a:t>
            </a:r>
            <a:r>
              <a:rPr lang="en-US">
                <a:latin typeface="Calibri" charset="0"/>
                <a:ea typeface="MS PGothic" charset="0"/>
              </a:rPr>
              <a:t>Worried about the public’s</a:t>
            </a:r>
          </a:p>
          <a:p>
            <a:r>
              <a:rPr lang="en-US">
                <a:latin typeface="Calibri" charset="0"/>
                <a:ea typeface="MS PGothic" charset="0"/>
              </a:rPr>
              <a:t>enthusiasm for the war, the government employed all the</a:t>
            </a:r>
          </a:p>
          <a:p>
            <a:r>
              <a:rPr lang="en-US">
                <a:latin typeface="Calibri" charset="0"/>
                <a:ea typeface="MS PGothic" charset="0"/>
              </a:rPr>
              <a:t>arts of psychology and propaganda to sustain the martial</a:t>
            </a:r>
          </a:p>
          <a:p>
            <a:r>
              <a:rPr lang="en-US">
                <a:latin typeface="Calibri" charset="0"/>
                <a:ea typeface="MS PGothic" charset="0"/>
              </a:rPr>
              <a:t>spirit. The prewar song “I Didn’t Raise My Boy to Be a</a:t>
            </a:r>
          </a:p>
          <a:p>
            <a:r>
              <a:rPr lang="en-US">
                <a:latin typeface="Calibri" charset="0"/>
                <a:ea typeface="MS PGothic" charset="0"/>
              </a:rPr>
              <a:t>Soldier” was changed to “I Didn’t Raise My Boy to Be a</a:t>
            </a:r>
          </a:p>
          <a:p>
            <a:r>
              <a:rPr lang="en-US">
                <a:latin typeface="Calibri" charset="0"/>
                <a:ea typeface="MS PGothic" charset="0"/>
              </a:rPr>
              <a:t>Slacker,” which in turn inspired the cruel parody “I Didn’t</a:t>
            </a:r>
          </a:p>
          <a:p>
            <a:r>
              <a:rPr lang="en-US">
                <a:latin typeface="Calibri" charset="0"/>
                <a:ea typeface="MS PGothic" charset="0"/>
              </a:rPr>
              <a:t>Raise My Boy to Be a Sausage.”</a:t>
            </a:r>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166AEA9-9C5B-1640-B56F-F4DD86EFD101}" type="slidenum">
              <a:rPr lang="en-US">
                <a:latin typeface="Calibri" charset="0"/>
              </a:rPr>
              <a:pPr/>
              <a:t>95</a:t>
            </a:fld>
            <a:endParaRPr lang="en-US">
              <a:latin typeface="Calibri"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6434E86F-DD16-4258-AC3D-17B2EECC6428}" type="slidenum">
              <a:rPr lang="en-US"/>
              <a:pPr/>
              <a:t>97</a:t>
            </a:fld>
            <a:endParaRPr lang="en-US"/>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6434E86F-DD16-4258-AC3D-17B2EECC6428}" type="slidenum">
              <a:rPr lang="en-US"/>
              <a:pPr/>
              <a:t>99</a:t>
            </a:fld>
            <a:endParaRPr lang="en-US"/>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Calibri" charset="0"/>
                <a:ea typeface="MS PGothic" charset="0"/>
              </a:rPr>
              <a:t>Socialist Leader Eugene V. Debs Addresses an Antiwar Rally in 1918 </a:t>
            </a:r>
            <a:r>
              <a:rPr lang="en-US">
                <a:latin typeface="Calibri" charset="0"/>
                <a:ea typeface="MS PGothic" charset="0"/>
              </a:rPr>
              <a:t>For his denunciation of</a:t>
            </a:r>
          </a:p>
          <a:p>
            <a:r>
              <a:rPr lang="en-US">
                <a:latin typeface="Calibri" charset="0"/>
                <a:ea typeface="MS PGothic" charset="0"/>
              </a:rPr>
              <a:t>World War I, Debs was convicted under the Espionage Act of 1917 and sent to federal prison. In his</a:t>
            </a:r>
          </a:p>
          <a:p>
            <a:r>
              <a:rPr lang="en-US">
                <a:latin typeface="Calibri" charset="0"/>
                <a:ea typeface="MS PGothic" charset="0"/>
              </a:rPr>
              <a:t>courtroom speech defending himself against charges of disloyalty, he passionately declared, “While</a:t>
            </a:r>
          </a:p>
          <a:p>
            <a:r>
              <a:rPr lang="en-US">
                <a:latin typeface="Calibri" charset="0"/>
                <a:ea typeface="MS PGothic" charset="0"/>
              </a:rPr>
              <a:t>there is a lower class, I am in it; while there is a criminal element, I am of it; while there is a soul in</a:t>
            </a:r>
          </a:p>
          <a:p>
            <a:r>
              <a:rPr lang="en-US">
                <a:latin typeface="Calibri" charset="0"/>
                <a:ea typeface="MS PGothic" charset="0"/>
              </a:rPr>
              <a:t>prison, I am not free.” He ran as a presidential candidate in 1920 while still incarcerated in his cell and</a:t>
            </a:r>
          </a:p>
          <a:p>
            <a:r>
              <a:rPr lang="en-US">
                <a:latin typeface="Calibri" charset="0"/>
                <a:ea typeface="MS PGothic" charset="0"/>
              </a:rPr>
              <a:t>received nearly a million votes.</a:t>
            </a:r>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AD9A896-4F5A-A049-8C08-2376053385AE}" type="slidenum">
              <a:rPr lang="en-US">
                <a:latin typeface="Calibri" charset="0"/>
              </a:rPr>
              <a:pPr/>
              <a:t>100</a:t>
            </a:fld>
            <a:endParaRPr lang="en-US">
              <a:latin typeface="Calibri"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6434E86F-DD16-4258-AC3D-17B2EECC6428}" type="slidenum">
              <a:rPr lang="en-US"/>
              <a:pPr/>
              <a:t>102</a:t>
            </a:fld>
            <a:endParaRPr lang="en-US"/>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Calibri" charset="0"/>
                <a:ea typeface="MS PGothic" charset="0"/>
              </a:rPr>
              <a:t>Food for Thought </a:t>
            </a:r>
            <a:r>
              <a:rPr lang="en-US">
                <a:latin typeface="Calibri" charset="0"/>
                <a:ea typeface="MS PGothic" charset="0"/>
              </a:rPr>
              <a:t>Wartime agencies flooded the</a:t>
            </a:r>
          </a:p>
          <a:p>
            <a:r>
              <a:rPr lang="en-US">
                <a:latin typeface="Calibri" charset="0"/>
                <a:ea typeface="MS PGothic" charset="0"/>
              </a:rPr>
              <a:t>country with posters like this in 1917–1918, exhorting</a:t>
            </a:r>
          </a:p>
          <a:p>
            <a:r>
              <a:rPr lang="en-US">
                <a:latin typeface="Calibri" charset="0"/>
                <a:ea typeface="MS PGothic" charset="0"/>
              </a:rPr>
              <a:t>women on the home front to “grow their own” and thus</a:t>
            </a:r>
          </a:p>
          <a:p>
            <a:r>
              <a:rPr lang="en-US">
                <a:latin typeface="Calibri" charset="0"/>
                <a:ea typeface="MS PGothic" charset="0"/>
              </a:rPr>
              <a:t>ease the pressure on food supplies.</a:t>
            </a:r>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5CA3230-566F-B44F-9D6D-7D19ED10CF14}" type="slidenum">
              <a:rPr lang="en-US">
                <a:latin typeface="Calibri" charset="0"/>
              </a:rPr>
              <a:pPr/>
              <a:t>104</a:t>
            </a:fld>
            <a:endParaRPr lang="en-US">
              <a:latin typeface="Calibri"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6434E86F-DD16-4258-AC3D-17B2EECC6428}" type="slidenum">
              <a:rPr lang="en-US"/>
              <a:pPr/>
              <a:t>108</a:t>
            </a:fld>
            <a:endParaRPr lang="en-US"/>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AAB322CD-E3EB-45E6-AB85-E3EE79D7E3E5}" type="slidenum">
              <a:rPr lang="en-US"/>
              <a:pPr/>
              <a:t>118</a:t>
            </a:fld>
            <a:endParaRPr lang="en-US"/>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D5C2F780-1B86-49E4-A656-7E5E78B2A70A}" type="slidenum">
              <a:rPr lang="en-US"/>
              <a:pPr/>
              <a:t>119</a:t>
            </a:fld>
            <a:endParaRPr lang="en-US"/>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15E995E5-36BF-4FE2-ABAA-B57E0F1CAC5E}" type="slidenum">
              <a:rPr lang="en-US"/>
              <a:pPr/>
              <a:t>33</a:t>
            </a:fld>
            <a:endParaRPr 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E1CC983C-0732-458E-BCC0-E308AE36CF85}" type="slidenum">
              <a:rPr lang="en-US"/>
              <a:pPr/>
              <a:t>120</a:t>
            </a:fld>
            <a:endParaRPr lang="en-US"/>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3BF6A83C-1E0B-4103-B5F9-4B4618BB7184}" type="slidenum">
              <a:rPr lang="en-US"/>
              <a:pPr/>
              <a:t>121</a:t>
            </a:fld>
            <a:endParaRPr lang="en-US"/>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A786DAC9-E5FE-4E13-871E-439E6E3A993E}" type="slidenum">
              <a:rPr lang="en-US"/>
              <a:pPr/>
              <a:t>122</a:t>
            </a:fld>
            <a:endParaRPr lang="en-US"/>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9AAD9341-525A-45FC-8521-1E8C4F1E48E9}" type="slidenum">
              <a:rPr lang="en-US"/>
              <a:pPr/>
              <a:t>123</a:t>
            </a:fld>
            <a:endParaRPr lang="en-US"/>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Calibri" charset="0"/>
                <a:ea typeface="MS PGothic" charset="0"/>
              </a:rPr>
              <a:t>In the Trenches and to the Polls </a:t>
            </a:r>
            <a:r>
              <a:rPr lang="en-US">
                <a:latin typeface="Calibri" charset="0"/>
                <a:ea typeface="MS PGothic" charset="0"/>
              </a:rPr>
              <a:t>Wars often bring opportunities and innovations as well as</a:t>
            </a:r>
          </a:p>
          <a:p>
            <a:r>
              <a:rPr lang="en-US">
                <a:latin typeface="Calibri" charset="0"/>
                <a:ea typeface="MS PGothic" charset="0"/>
              </a:rPr>
              <a:t>danger and destruction. As U.S. Army nurses went into harm’s way at the fighting front in France,</a:t>
            </a:r>
          </a:p>
          <a:p>
            <a:r>
              <a:rPr lang="en-US">
                <a:latin typeface="Calibri" charset="0"/>
                <a:ea typeface="MS PGothic" charset="0"/>
              </a:rPr>
              <a:t>the century-long struggle for women’s suffrage intensified on the home front, culminating in the</a:t>
            </a:r>
          </a:p>
          <a:p>
            <a:r>
              <a:rPr lang="en-US">
                <a:latin typeface="Calibri" charset="0"/>
                <a:ea typeface="MS PGothic" charset="0"/>
              </a:rPr>
              <a:t>Nineteenth Amendment in 1920.</a:t>
            </a:r>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1610F10-AF88-DB4C-B907-07753BBBA136}" type="slidenum">
              <a:rPr lang="en-US">
                <a:latin typeface="Calibri" charset="0"/>
              </a:rPr>
              <a:pPr/>
              <a:t>124</a:t>
            </a:fld>
            <a:endParaRPr lang="en-US">
              <a:latin typeface="Calibri"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2C8D2DF1-2124-4324-9448-244137EFA4F8}" type="slidenum">
              <a:rPr lang="en-US"/>
              <a:pPr/>
              <a:t>126</a:t>
            </a:fld>
            <a:endParaRPr lang="en-US"/>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A64BBE12-E808-4297-BFAC-5B22A14D3917}" type="slidenum">
              <a:rPr lang="en-US"/>
              <a:pPr/>
              <a:t>129</a:t>
            </a:fld>
            <a:endParaRPr lang="en-US"/>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MS PGothic" charset="0"/>
              </a:rPr>
              <a:t>Figure 29.2 </a:t>
            </a:r>
            <a:r>
              <a:rPr lang="en-US" b="1">
                <a:latin typeface="Calibri" charset="0"/>
                <a:ea typeface="MS PGothic" charset="0"/>
              </a:rPr>
              <a:t>Approximate Comparative Losses in</a:t>
            </a:r>
          </a:p>
          <a:p>
            <a:r>
              <a:rPr lang="en-US" b="1">
                <a:latin typeface="Calibri" charset="0"/>
                <a:ea typeface="MS PGothic" charset="0"/>
              </a:rPr>
              <a:t>World War I </a:t>
            </a:r>
            <a:r>
              <a:rPr lang="en-US">
                <a:latin typeface="Calibri" charset="0"/>
                <a:ea typeface="MS PGothic" charset="0"/>
              </a:rPr>
              <a:t>© 2016 Cengage Learning</a:t>
            </a:r>
          </a:p>
        </p:txBody>
      </p:sp>
      <p:sp>
        <p:nvSpPr>
          <p:cNvPr id="136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4C6BAA0-C9EE-574A-9D19-DF9738117E78}" type="slidenum">
              <a:rPr lang="en-US">
                <a:latin typeface="Calibri" charset="0"/>
              </a:rPr>
              <a:pPr/>
              <a:t>131</a:t>
            </a:fld>
            <a:endParaRPr lang="en-US">
              <a:latin typeface="Calibri"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Calibri" charset="0"/>
                <a:ea typeface="MS PGothic" charset="0"/>
              </a:rPr>
              <a:t>Wilson in Dover, England,</a:t>
            </a:r>
          </a:p>
          <a:p>
            <a:r>
              <a:rPr lang="en-US" b="1">
                <a:latin typeface="Calibri" charset="0"/>
                <a:ea typeface="MS PGothic" charset="0"/>
              </a:rPr>
              <a:t>1919 </a:t>
            </a:r>
            <a:r>
              <a:rPr lang="en-US">
                <a:latin typeface="Calibri" charset="0"/>
                <a:ea typeface="MS PGothic" charset="0"/>
              </a:rPr>
              <a:t>H ailed by many</a:t>
            </a:r>
          </a:p>
          <a:p>
            <a:r>
              <a:rPr lang="en-US">
                <a:latin typeface="Calibri" charset="0"/>
                <a:ea typeface="MS PGothic" charset="0"/>
              </a:rPr>
              <a:t>Europeans in early 1919 as the</a:t>
            </a:r>
          </a:p>
          <a:p>
            <a:r>
              <a:rPr lang="en-US">
                <a:latin typeface="Calibri" charset="0"/>
                <a:ea typeface="MS PGothic" charset="0"/>
              </a:rPr>
              <a:t>savior of the Western world,</a:t>
            </a:r>
          </a:p>
          <a:p>
            <a:r>
              <a:rPr lang="en-US">
                <a:latin typeface="Calibri" charset="0"/>
                <a:ea typeface="MS PGothic" charset="0"/>
              </a:rPr>
              <a:t>Wilson was a fallen idol only</a:t>
            </a:r>
          </a:p>
          <a:p>
            <a:r>
              <a:rPr lang="en-US">
                <a:latin typeface="Calibri" charset="0"/>
                <a:ea typeface="MS PGothic" charset="0"/>
              </a:rPr>
              <a:t>a few months later, when</a:t>
            </a:r>
          </a:p>
          <a:p>
            <a:r>
              <a:rPr lang="en-US">
                <a:latin typeface="Calibri" charset="0"/>
                <a:ea typeface="MS PGothic" charset="0"/>
              </a:rPr>
              <a:t>Americans repudiated the</a:t>
            </a:r>
          </a:p>
          <a:p>
            <a:r>
              <a:rPr lang="en-US">
                <a:latin typeface="Calibri" charset="0"/>
                <a:ea typeface="MS PGothic" charset="0"/>
              </a:rPr>
              <a:t>peace treaty he had helped</a:t>
            </a:r>
          </a:p>
          <a:p>
            <a:r>
              <a:rPr lang="en-US">
                <a:latin typeface="Calibri" charset="0"/>
                <a:ea typeface="MS PGothic" charset="0"/>
              </a:rPr>
              <a:t>to craft.</a:t>
            </a:r>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D3F1B7C-4778-B34D-AFFE-E287C3F93963}" type="slidenum">
              <a:rPr lang="en-US">
                <a:latin typeface="Calibri" charset="0"/>
              </a:rPr>
              <a:pPr/>
              <a:t>132</a:t>
            </a:fld>
            <a:endParaRPr lang="en-US">
              <a:latin typeface="Calibri"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A64BBE12-E808-4297-BFAC-5B22A14D3917}" type="slidenum">
              <a:rPr lang="en-US"/>
              <a:pPr/>
              <a:t>134</a:t>
            </a:fld>
            <a:endParaRPr lang="en-US"/>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92F72F66-444F-46E1-B032-BAA08B781599}" type="slidenum">
              <a:rPr lang="en-US"/>
              <a:pPr/>
              <a:t>34</a:t>
            </a:fld>
            <a:endParaRPr 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p>
            <a:fld id="{36DE6CD6-7246-4851-9421-744B798EBC06}" type="slidenum">
              <a:rPr lang="en-US"/>
              <a:pPr/>
              <a:t>135</a:t>
            </a:fld>
            <a:endParaRPr lang="en-US"/>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p>
            <a:fld id="{36DE6CD6-7246-4851-9421-744B798EBC06}" type="slidenum">
              <a:rPr lang="en-US"/>
              <a:pPr/>
              <a:t>136</a:t>
            </a:fld>
            <a:endParaRPr lang="en-US"/>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p>
            <a:fld id="{1118EA25-3652-4D6E-9025-52B7435E22B8}" type="slidenum">
              <a:rPr lang="en-US"/>
              <a:pPr/>
              <a:t>137</a:t>
            </a:fld>
            <a:endParaRPr lang="en-US"/>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p>
            <a:fld id="{32FF7330-3928-4BEE-8189-4B87560AE692}" type="slidenum">
              <a:rPr lang="en-US"/>
              <a:pPr/>
              <a:t>138</a:t>
            </a:fld>
            <a:endParaRPr lang="en-US"/>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p:spPr>
        <p:txBody>
          <a:bodyPr/>
          <a:lstStyle/>
          <a:p>
            <a:fld id="{2F0069BE-ECFB-477A-874B-C3ED994457AB}" type="slidenum">
              <a:rPr lang="en-US"/>
              <a:pPr/>
              <a:t>139</a:t>
            </a:fld>
            <a:endParaRPr lang="en-US"/>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p>
            <a:fld id="{DA07D243-C5EA-4028-8589-5D67F53A2CE9}" type="slidenum">
              <a:rPr lang="en-US"/>
              <a:pPr/>
              <a:t>140</a:t>
            </a:fld>
            <a:endParaRPr lang="en-US"/>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p>
            <a:fld id="{7745E77F-707E-4656-86D9-AEF0218959AE}" type="slidenum">
              <a:rPr lang="en-US"/>
              <a:pPr/>
              <a:t>141</a:t>
            </a:fld>
            <a:endParaRPr lang="en-US"/>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p>
            <a:fld id="{FC8065A7-6D11-4258-9524-26CBA40B626D}" type="slidenum">
              <a:rPr lang="en-US"/>
              <a:pPr/>
              <a:t>142</a:t>
            </a:fld>
            <a:endParaRPr lang="en-US"/>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C18D7458-AF01-4DFB-9101-8395C14A4232}" type="slidenum">
              <a:rPr lang="en-US"/>
              <a:pPr/>
              <a:t>37</a:t>
            </a:fld>
            <a:endParaRPr lang="en-US"/>
          </a:p>
        </p:txBody>
      </p:sp>
      <p:sp>
        <p:nvSpPr>
          <p:cNvPr id="115715" name="Rectangle 2050"/>
          <p:cNvSpPr>
            <a:spLocks noGrp="1" noRot="1" noChangeAspect="1" noChangeArrowheads="1" noTextEdit="1"/>
          </p:cNvSpPr>
          <p:nvPr>
            <p:ph type="sldImg"/>
          </p:nvPr>
        </p:nvSpPr>
        <p:spPr>
          <a:ln/>
        </p:spPr>
      </p:sp>
      <p:sp>
        <p:nvSpPr>
          <p:cNvPr id="115716" name="Rectangle 2051"/>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21622B6A-A35C-4242-9D69-0CA7C2CA72D6}" type="slidenum">
              <a:rPr lang="en-US"/>
              <a:pPr/>
              <a:t>38</a:t>
            </a:fld>
            <a:endParaRPr lang="en-US"/>
          </a:p>
        </p:txBody>
      </p:sp>
      <p:sp>
        <p:nvSpPr>
          <p:cNvPr id="116739" name="Rectangle 2050"/>
          <p:cNvSpPr>
            <a:spLocks noGrp="1" noRot="1" noChangeAspect="1" noChangeArrowheads="1" noTextEdit="1"/>
          </p:cNvSpPr>
          <p:nvPr>
            <p:ph type="sldImg"/>
          </p:nvPr>
        </p:nvSpPr>
        <p:spPr>
          <a:ln/>
        </p:spPr>
      </p:sp>
      <p:sp>
        <p:nvSpPr>
          <p:cNvPr id="116740" name="Rectangle 2051"/>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F8BC9918-3219-4E4A-8424-99085C89541C}" type="slidenum">
              <a:rPr lang="en-US"/>
              <a:pPr/>
              <a:t>39</a:t>
            </a:fld>
            <a:endParaRPr lang="en-US"/>
          </a:p>
        </p:txBody>
      </p:sp>
      <p:sp>
        <p:nvSpPr>
          <p:cNvPr id="117763" name="Rectangle 2050"/>
          <p:cNvSpPr>
            <a:spLocks noGrp="1" noRot="1" noChangeAspect="1" noChangeArrowheads="1" noTextEdit="1"/>
          </p:cNvSpPr>
          <p:nvPr>
            <p:ph type="sldImg"/>
          </p:nvPr>
        </p:nvSpPr>
        <p:spPr>
          <a:ln/>
        </p:spPr>
      </p:sp>
      <p:sp>
        <p:nvSpPr>
          <p:cNvPr id="117764" name="Rectangle 2051"/>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A9B2B3-5B9C-4643-AB85-760C4B8586B2}" type="slidenum">
              <a:rPr lang="en-US" smtClean="0"/>
              <a:pPr>
                <a:defRPr/>
              </a:pPr>
              <a:t>‹#›</a:t>
            </a:fld>
            <a:endParaRPr lang="en-US"/>
          </a:p>
        </p:txBody>
      </p:sp>
    </p:spTree>
    <p:extLst>
      <p:ext uri="{BB962C8B-B14F-4D97-AF65-F5344CB8AC3E}">
        <p14:creationId xmlns:p14="http://schemas.microsoft.com/office/powerpoint/2010/main" val="2071497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8FEFF8-D4FE-EE4E-8B71-EDD6B86EBA6B}" type="slidenum">
              <a:rPr lang="en-US" smtClean="0"/>
              <a:pPr>
                <a:defRPr/>
              </a:pPr>
              <a:t>‹#›</a:t>
            </a:fld>
            <a:endParaRPr lang="en-US"/>
          </a:p>
        </p:txBody>
      </p:sp>
    </p:spTree>
    <p:extLst>
      <p:ext uri="{BB962C8B-B14F-4D97-AF65-F5344CB8AC3E}">
        <p14:creationId xmlns:p14="http://schemas.microsoft.com/office/powerpoint/2010/main" val="4010174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FE8C77-78DD-3249-B804-F690320404FC}" type="slidenum">
              <a:rPr lang="en-US" smtClean="0"/>
              <a:pPr>
                <a:defRPr/>
              </a:pPr>
              <a:t>‹#›</a:t>
            </a:fld>
            <a:endParaRPr lang="en-US"/>
          </a:p>
        </p:txBody>
      </p:sp>
    </p:spTree>
    <p:extLst>
      <p:ext uri="{BB962C8B-B14F-4D97-AF65-F5344CB8AC3E}">
        <p14:creationId xmlns:p14="http://schemas.microsoft.com/office/powerpoint/2010/main" val="2844624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0C8211-8217-2848-85C7-D66BBA454CEE}" type="slidenum">
              <a:rPr lang="en-US" smtClean="0"/>
              <a:pPr>
                <a:defRPr/>
              </a:pPr>
              <a:t>‹#›</a:t>
            </a:fld>
            <a:endParaRPr lang="en-US"/>
          </a:p>
        </p:txBody>
      </p:sp>
    </p:spTree>
    <p:extLst>
      <p:ext uri="{BB962C8B-B14F-4D97-AF65-F5344CB8AC3E}">
        <p14:creationId xmlns:p14="http://schemas.microsoft.com/office/powerpoint/2010/main" val="3115487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9D5290B4-AFD7-470A-84C9-E090BD55B321}" type="slidenum">
              <a:rPr lang="en-US"/>
              <a:pPr>
                <a:defRPr/>
              </a:pPr>
              <a:t>‹#›</a:t>
            </a:fld>
            <a:endParaRPr lang="en-US"/>
          </a:p>
        </p:txBody>
      </p:sp>
    </p:spTree>
    <p:extLst>
      <p:ext uri="{BB962C8B-B14F-4D97-AF65-F5344CB8AC3E}">
        <p14:creationId xmlns:p14="http://schemas.microsoft.com/office/powerpoint/2010/main" val="2237730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166B0E-3E5D-414A-A5DA-454007323D9E}" type="slidenum">
              <a:rPr lang="en-US" smtClean="0"/>
              <a:pPr>
                <a:defRPr/>
              </a:pPr>
              <a:t>‹#›</a:t>
            </a:fld>
            <a:endParaRPr lang="en-US"/>
          </a:p>
        </p:txBody>
      </p:sp>
    </p:spTree>
    <p:extLst>
      <p:ext uri="{BB962C8B-B14F-4D97-AF65-F5344CB8AC3E}">
        <p14:creationId xmlns:p14="http://schemas.microsoft.com/office/powerpoint/2010/main" val="3438454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4A17D7-D9B7-B34B-BC3C-F83FB53AAC66}" type="slidenum">
              <a:rPr lang="en-US" smtClean="0"/>
              <a:pPr>
                <a:defRPr/>
              </a:pPr>
              <a:t>‹#›</a:t>
            </a:fld>
            <a:endParaRPr lang="en-US"/>
          </a:p>
        </p:txBody>
      </p:sp>
    </p:spTree>
    <p:extLst>
      <p:ext uri="{BB962C8B-B14F-4D97-AF65-F5344CB8AC3E}">
        <p14:creationId xmlns:p14="http://schemas.microsoft.com/office/powerpoint/2010/main" val="3556024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4482BD-C8B1-B144-B210-0CBFE2CE52C8}" type="slidenum">
              <a:rPr lang="en-US" smtClean="0"/>
              <a:pPr>
                <a:defRPr/>
              </a:pPr>
              <a:t>‹#›</a:t>
            </a:fld>
            <a:endParaRPr lang="en-US"/>
          </a:p>
        </p:txBody>
      </p:sp>
    </p:spTree>
    <p:extLst>
      <p:ext uri="{BB962C8B-B14F-4D97-AF65-F5344CB8AC3E}">
        <p14:creationId xmlns:p14="http://schemas.microsoft.com/office/powerpoint/2010/main" val="345863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1269412-64D5-8742-88AB-4A2AC939F567}" type="slidenum">
              <a:rPr lang="en-US" smtClean="0"/>
              <a:pPr>
                <a:defRPr/>
              </a:pPr>
              <a:t>‹#›</a:t>
            </a:fld>
            <a:endParaRPr lang="en-US"/>
          </a:p>
        </p:txBody>
      </p:sp>
    </p:spTree>
    <p:extLst>
      <p:ext uri="{BB962C8B-B14F-4D97-AF65-F5344CB8AC3E}">
        <p14:creationId xmlns:p14="http://schemas.microsoft.com/office/powerpoint/2010/main" val="680079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7DBA0A7-1080-3847-B5B5-E4D6FB6F0FF1}" type="slidenum">
              <a:rPr lang="en-US" smtClean="0"/>
              <a:pPr>
                <a:defRPr/>
              </a:pPr>
              <a:t>‹#›</a:t>
            </a:fld>
            <a:endParaRPr lang="en-US"/>
          </a:p>
        </p:txBody>
      </p:sp>
    </p:spTree>
    <p:extLst>
      <p:ext uri="{BB962C8B-B14F-4D97-AF65-F5344CB8AC3E}">
        <p14:creationId xmlns:p14="http://schemas.microsoft.com/office/powerpoint/2010/main" val="3775460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6DB98EE-AA5F-D94E-8093-D51DF2D6073A}" type="slidenum">
              <a:rPr lang="en-US" smtClean="0"/>
              <a:pPr>
                <a:defRPr/>
              </a:pPr>
              <a:t>‹#›</a:t>
            </a:fld>
            <a:endParaRPr lang="en-US"/>
          </a:p>
        </p:txBody>
      </p:sp>
    </p:spTree>
    <p:extLst>
      <p:ext uri="{BB962C8B-B14F-4D97-AF65-F5344CB8AC3E}">
        <p14:creationId xmlns:p14="http://schemas.microsoft.com/office/powerpoint/2010/main" val="504085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F5F43F-DCC3-B642-8AE2-FBA04E787C6A}" type="slidenum">
              <a:rPr lang="en-US" smtClean="0"/>
              <a:pPr>
                <a:defRPr/>
              </a:pPr>
              <a:t>‹#›</a:t>
            </a:fld>
            <a:endParaRPr lang="en-US"/>
          </a:p>
        </p:txBody>
      </p:sp>
    </p:spTree>
    <p:extLst>
      <p:ext uri="{BB962C8B-B14F-4D97-AF65-F5344CB8AC3E}">
        <p14:creationId xmlns:p14="http://schemas.microsoft.com/office/powerpoint/2010/main" val="2618149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5D052A9-7399-F043-89E3-B079B7382353}" type="slidenum">
              <a:rPr lang="en-US" smtClean="0"/>
              <a:pPr>
                <a:defRPr/>
              </a:pPr>
              <a:t>‹#›</a:t>
            </a:fld>
            <a:endParaRPr lang="en-US"/>
          </a:p>
        </p:txBody>
      </p:sp>
    </p:spTree>
    <p:extLst>
      <p:ext uri="{BB962C8B-B14F-4D97-AF65-F5344CB8AC3E}">
        <p14:creationId xmlns:p14="http://schemas.microsoft.com/office/powerpoint/2010/main" val="122743335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1ADD45FA-741C-6342-AC93-FC0AF4E6C6E9}" type="slidenum">
              <a:rPr lang="en-US" smtClean="0"/>
              <a:pPr>
                <a:defRPr/>
              </a:pPr>
              <a:t>‹#›</a:t>
            </a:fld>
            <a:endParaRPr lang="en-US"/>
          </a:p>
        </p:txBody>
      </p:sp>
    </p:spTree>
  </p:cSld>
  <p:clrMap bg1="dk2" tx1="lt1" bg2="dk1"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Lst>
  <p:txStyles>
    <p:titleStyle>
      <a:lvl1pPr algn="ctr" rtl="0" eaLnBrk="1" fontAlgn="base" hangingPunct="1">
        <a:spcBef>
          <a:spcPct val="0"/>
        </a:spcBef>
        <a:spcAft>
          <a:spcPct val="0"/>
        </a:spcAft>
        <a:defRPr sz="4400">
          <a:solidFill>
            <a:schemeClr val="tx2"/>
          </a:solidFill>
          <a:latin typeface="+mj-lt"/>
          <a:ea typeface="+mj-ea"/>
          <a:cs typeface="ＭＳ Ｐゴシック" charset="0"/>
        </a:defRPr>
      </a:lvl1pPr>
      <a:lvl2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2pPr>
      <a:lvl3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3pPr>
      <a:lvl4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4pPr>
      <a:lvl5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 Id="rId3" Type="http://schemas.openxmlformats.org/officeDocument/2006/relationships/image" Target="../media/image63.jpe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64.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 Id="rId3" Type="http://schemas.openxmlformats.org/officeDocument/2006/relationships/image" Target="../media/image65.jpe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66.jpe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6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2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68.jpeg"/><Relationship Id="rId1" Type="http://schemas.openxmlformats.org/officeDocument/2006/relationships/slideLayout" Target="../slideLayouts/slideLayout1.xml"/><Relationship Id="rId2" Type="http://schemas.openxmlformats.org/officeDocument/2006/relationships/notesSlide" Target="../notesSlides/notesSlide5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69.pn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70.pn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71.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4.xml"/><Relationship Id="rId3" Type="http://schemas.openxmlformats.org/officeDocument/2006/relationships/image" Target="../media/image72.jpe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73.jpeg"/><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audio" Target="../media/audio3.wav"/><Relationship Id="rId4" Type="http://schemas.openxmlformats.org/officeDocument/2006/relationships/image" Target="../media/image7.png"/><Relationship Id="rId5" Type="http://schemas.openxmlformats.org/officeDocument/2006/relationships/image" Target="../media/image74.png"/><Relationship Id="rId6" Type="http://schemas.openxmlformats.org/officeDocument/2006/relationships/image" Target="../media/image75.jpeg"/><Relationship Id="rId1" Type="http://schemas.openxmlformats.org/officeDocument/2006/relationships/slideLayout" Target="../slideLayouts/slideLayout1.xml"/><Relationship Id="rId2" Type="http://schemas.openxmlformats.org/officeDocument/2006/relationships/notesSlide" Target="../notesSlides/notesSlide5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7.xml"/><Relationship Id="rId3" Type="http://schemas.openxmlformats.org/officeDocument/2006/relationships/image" Target="../media/image76.jpe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8.xml"/><Relationship Id="rId3" Type="http://schemas.openxmlformats.org/officeDocument/2006/relationships/image" Target="../media/image77.jpe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image" Target="../media/image7.png"/></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 Id="rId3" Type="http://schemas.openxmlformats.org/officeDocument/2006/relationships/image" Target="../media/image7.png"/></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 Id="rId3" Type="http://schemas.openxmlformats.org/officeDocument/2006/relationships/image" Target="../media/image7.png"/></Relationships>
</file>

<file path=ppt/slides/_rels/slide13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78.jpeg"/><Relationship Id="rId5" Type="http://schemas.openxmlformats.org/officeDocument/2006/relationships/image" Target="../media/image79.png"/><Relationship Id="rId1" Type="http://schemas.openxmlformats.org/officeDocument/2006/relationships/slideLayout" Target="../slideLayouts/slideLayout1.xml"/><Relationship Id="rId2" Type="http://schemas.openxmlformats.org/officeDocument/2006/relationships/notesSlide" Target="../notesSlides/notesSlide63.xml"/></Relationships>
</file>

<file path=ppt/slides/_rels/slide13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0.jpeg"/><Relationship Id="rId5" Type="http://schemas.openxmlformats.org/officeDocument/2006/relationships/image" Target="../media/image81.jpeg"/><Relationship Id="rId6" Type="http://schemas.openxmlformats.org/officeDocument/2006/relationships/image" Target="../media/image82.jpeg"/><Relationship Id="rId7" Type="http://schemas.openxmlformats.org/officeDocument/2006/relationships/image" Target="../media/image83.jpeg"/><Relationship Id="rId1" Type="http://schemas.openxmlformats.org/officeDocument/2006/relationships/slideLayout" Target="../slideLayouts/slideLayout1.xml"/><Relationship Id="rId2" Type="http://schemas.openxmlformats.org/officeDocument/2006/relationships/notesSlide" Target="../notesSlides/notesSlide6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14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4.png"/><Relationship Id="rId1" Type="http://schemas.openxmlformats.org/officeDocument/2006/relationships/slideLayout" Target="../slideLayouts/slideLayout1.xml"/><Relationship Id="rId2" Type="http://schemas.openxmlformats.org/officeDocument/2006/relationships/notesSlide" Target="../notesSlides/notesSlide65.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 Id="rId3" Type="http://schemas.openxmlformats.org/officeDocument/2006/relationships/image" Target="../media/image7.png"/></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3.wmf"/><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5.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8.pn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9.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20.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21.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24.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5.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audio" Target="../media/audio2.wav"/><Relationship Id="rId4" Type="http://schemas.openxmlformats.org/officeDocument/2006/relationships/image" Target="../media/image26.jpeg"/><Relationship Id="rId5" Type="http://schemas.openxmlformats.org/officeDocument/2006/relationships/image" Target="../media/image27.jpeg"/><Relationship Id="rId6" Type="http://schemas.openxmlformats.org/officeDocument/2006/relationships/image" Target="../media/image28.jpeg"/><Relationship Id="rId1" Type="http://schemas.openxmlformats.org/officeDocument/2006/relationships/slideLayout" Target="../slideLayouts/slideLayout13.xml"/><Relationship Id="rId2" Type="http://schemas.openxmlformats.org/officeDocument/2006/relationships/audio" Target="../media/audio1.wav"/></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29.jpeg"/><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7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30.jpeg"/><Relationship Id="rId5" Type="http://schemas.openxmlformats.org/officeDocument/2006/relationships/image" Target="../media/image31.jpeg"/><Relationship Id="rId6" Type="http://schemas.openxmlformats.org/officeDocument/2006/relationships/image" Target="../media/image32.jpeg"/><Relationship Id="rId7" Type="http://schemas.openxmlformats.org/officeDocument/2006/relationships/image" Target="../media/image33.jpeg"/><Relationship Id="rId8" Type="http://schemas.openxmlformats.org/officeDocument/2006/relationships/image" Target="../media/image34.jpeg"/><Relationship Id="rId9" Type="http://schemas.openxmlformats.org/officeDocument/2006/relationships/image" Target="../media/image35.jpeg"/><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7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36.jpeg"/><Relationship Id="rId5" Type="http://schemas.openxmlformats.org/officeDocument/2006/relationships/image" Target="../media/image37.jpeg"/><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7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38.jpeg"/><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39.jpeg"/><Relationship Id="rId5" Type="http://schemas.openxmlformats.org/officeDocument/2006/relationships/image" Target="../media/image40.jpeg"/><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7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41.jpeg"/><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7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42.jpeg"/><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43.jpe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45.png"/><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8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46.jpeg"/><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jpeg"/></Relationships>
</file>

<file path=ppt/slides/_rels/slide89.xml.rels><?xml version="1.0" encoding="UTF-8" standalone="yes"?>
<Relationships xmlns="http://schemas.openxmlformats.org/package/2006/relationships"><Relationship Id="rId3" Type="http://schemas.openxmlformats.org/officeDocument/2006/relationships/image" Target="../media/image48.jpeg"/><Relationship Id="rId4" Type="http://schemas.openxmlformats.org/officeDocument/2006/relationships/image" Target="../media/image49.jpeg"/><Relationship Id="rId5" Type="http://schemas.openxmlformats.org/officeDocument/2006/relationships/image" Target="../media/image50.jpeg"/><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1.jpeg"/><Relationship Id="rId4" Type="http://schemas.openxmlformats.org/officeDocument/2006/relationships/image" Target="../media/image52.jpeg"/><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91.xml.rels><?xml version="1.0" encoding="UTF-8" standalone="yes"?>
<Relationships xmlns="http://schemas.openxmlformats.org/package/2006/relationships"><Relationship Id="rId3" Type="http://schemas.openxmlformats.org/officeDocument/2006/relationships/image" Target="../media/image53.jpeg"/><Relationship Id="rId4" Type="http://schemas.openxmlformats.org/officeDocument/2006/relationships/image" Target="../media/image54.jpeg"/><Relationship Id="rId5" Type="http://schemas.openxmlformats.org/officeDocument/2006/relationships/image" Target="../media/image55.jpeg"/><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92.xml.rels><?xml version="1.0" encoding="UTF-8" standalone="yes"?>
<Relationships xmlns="http://schemas.openxmlformats.org/package/2006/relationships"><Relationship Id="rId3" Type="http://schemas.openxmlformats.org/officeDocument/2006/relationships/image" Target="../media/image56.jpeg"/><Relationship Id="rId4" Type="http://schemas.openxmlformats.org/officeDocument/2006/relationships/image" Target="../media/image57.jpeg"/><Relationship Id="rId5" Type="http://schemas.openxmlformats.org/officeDocument/2006/relationships/image" Target="../media/image58.jpeg"/><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93.xml.rels><?xml version="1.0" encoding="UTF-8" standalone="yes"?>
<Relationships xmlns="http://schemas.openxmlformats.org/package/2006/relationships"><Relationship Id="rId3" Type="http://schemas.openxmlformats.org/officeDocument/2006/relationships/image" Target="../media/image59.jpeg"/><Relationship Id="rId4" Type="http://schemas.openxmlformats.org/officeDocument/2006/relationships/image" Target="../media/image60.jpeg"/><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image" Target="../media/image61.jpe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image" Target="../media/image62.jpe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American Pageant</a:t>
            </a:r>
            <a:br>
              <a:rPr lang="en-US" dirty="0" smtClean="0"/>
            </a:br>
            <a:r>
              <a:rPr lang="en-US" dirty="0" smtClean="0"/>
              <a:t>Chapter 29</a:t>
            </a:r>
            <a:endParaRPr lang="en-US" dirty="0"/>
          </a:p>
        </p:txBody>
      </p:sp>
      <p:sp>
        <p:nvSpPr>
          <p:cNvPr id="3" name="Subtitle 2"/>
          <p:cNvSpPr>
            <a:spLocks noGrp="1"/>
          </p:cNvSpPr>
          <p:nvPr>
            <p:ph type="subTitle" idx="1"/>
          </p:nvPr>
        </p:nvSpPr>
        <p:spPr/>
        <p:txBody>
          <a:bodyPr/>
          <a:lstStyle/>
          <a:p>
            <a:r>
              <a:rPr lang="en-US" dirty="0" err="1"/>
              <a:t>Wilsonian</a:t>
            </a:r>
            <a:r>
              <a:rPr lang="en-US" dirty="0"/>
              <a:t> Progressivism in Peace and War, 1913-1920</a:t>
            </a:r>
          </a:p>
        </p:txBody>
      </p:sp>
    </p:spTree>
    <p:extLst>
      <p:ext uri="{BB962C8B-B14F-4D97-AF65-F5344CB8AC3E}">
        <p14:creationId xmlns:p14="http://schemas.microsoft.com/office/powerpoint/2010/main" val="57368468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74638"/>
            <a:ext cx="8229600" cy="764578"/>
          </a:xfrm>
        </p:spPr>
        <p:txBody>
          <a:bodyPr/>
          <a:lstStyle/>
          <a:p>
            <a:r>
              <a:rPr lang="en-US" dirty="0" smtClean="0">
                <a:solidFill>
                  <a:schemeClr val="tx1"/>
                </a:solidFill>
                <a:latin typeface="Calibri" charset="0"/>
                <a:ea typeface="MS PGothic" charset="0"/>
              </a:rPr>
              <a:t>Wilson </a:t>
            </a:r>
            <a:r>
              <a:rPr lang="en-US" dirty="0">
                <a:solidFill>
                  <a:schemeClr val="tx1"/>
                </a:solidFill>
                <a:latin typeface="Calibri" charset="0"/>
                <a:ea typeface="MS PGothic" charset="0"/>
              </a:rPr>
              <a:t>Battles the </a:t>
            </a:r>
            <a:r>
              <a:rPr lang="en-US" dirty="0" smtClean="0">
                <a:solidFill>
                  <a:schemeClr val="tx1"/>
                </a:solidFill>
                <a:latin typeface="Calibri" charset="0"/>
                <a:ea typeface="MS PGothic" charset="0"/>
              </a:rPr>
              <a:t>Bankers</a:t>
            </a:r>
            <a:endParaRPr lang="en-US" dirty="0">
              <a:solidFill>
                <a:schemeClr val="tx1"/>
              </a:solidFill>
              <a:latin typeface="Calibri" charset="0"/>
              <a:ea typeface="MS PGothic" charset="0"/>
            </a:endParaRPr>
          </a:p>
        </p:txBody>
      </p:sp>
      <p:sp>
        <p:nvSpPr>
          <p:cNvPr id="13315" name="Content Placeholder 2"/>
          <p:cNvSpPr>
            <a:spLocks noGrp="1"/>
          </p:cNvSpPr>
          <p:nvPr>
            <p:ph idx="1"/>
          </p:nvPr>
        </p:nvSpPr>
        <p:spPr>
          <a:xfrm>
            <a:off x="457200" y="1039216"/>
            <a:ext cx="8229600" cy="5591971"/>
          </a:xfrm>
        </p:spPr>
        <p:txBody>
          <a:bodyPr/>
          <a:lstStyle/>
          <a:p>
            <a:r>
              <a:rPr lang="en-US" dirty="0">
                <a:solidFill>
                  <a:srgbClr val="CCFFCC"/>
                </a:solidFill>
                <a:latin typeface="Calibri" charset="0"/>
                <a:ea typeface="MS PGothic" charset="0"/>
              </a:rPr>
              <a:t>Federal Reserve Board:</a:t>
            </a:r>
          </a:p>
          <a:p>
            <a:pPr lvl="2"/>
            <a:r>
              <a:rPr lang="en-US" dirty="0">
                <a:solidFill>
                  <a:srgbClr val="CCFFCC"/>
                </a:solidFill>
                <a:latin typeface="Calibri" charset="0"/>
                <a:ea typeface="MS PGothic" charset="0"/>
              </a:rPr>
              <a:t>Appointed by President</a:t>
            </a:r>
          </a:p>
          <a:p>
            <a:pPr marL="914400" lvl="2" indent="0"/>
            <a:r>
              <a:rPr lang="en-US" dirty="0" smtClean="0">
                <a:solidFill>
                  <a:srgbClr val="CCFFCC"/>
                </a:solidFill>
                <a:latin typeface="Calibri" charset="0"/>
                <a:ea typeface="MS PGothic" charset="0"/>
              </a:rPr>
              <a:t> Would </a:t>
            </a:r>
            <a:r>
              <a:rPr lang="en-US" dirty="0">
                <a:solidFill>
                  <a:srgbClr val="CCFFCC"/>
                </a:solidFill>
                <a:latin typeface="Calibri" charset="0"/>
                <a:ea typeface="MS PGothic" charset="0"/>
              </a:rPr>
              <a:t>oversee nationwide system of twelve regional reserve districts</a:t>
            </a:r>
          </a:p>
          <a:p>
            <a:pPr marL="914400" lvl="2" indent="0"/>
            <a:r>
              <a:rPr lang="en-US" dirty="0" smtClean="0">
                <a:solidFill>
                  <a:srgbClr val="CCFFCC"/>
                </a:solidFill>
                <a:latin typeface="Calibri" charset="0"/>
                <a:ea typeface="MS PGothic" charset="0"/>
              </a:rPr>
              <a:t> Each </a:t>
            </a:r>
            <a:r>
              <a:rPr lang="en-US" dirty="0">
                <a:solidFill>
                  <a:srgbClr val="CCFFCC"/>
                </a:solidFill>
                <a:latin typeface="Calibri" charset="0"/>
                <a:ea typeface="MS PGothic" charset="0"/>
              </a:rPr>
              <a:t>with its own central bank</a:t>
            </a:r>
          </a:p>
          <a:p>
            <a:pPr marL="914400" lvl="2" indent="0"/>
            <a:r>
              <a:rPr lang="en-US" dirty="0" smtClean="0">
                <a:solidFill>
                  <a:srgbClr val="FFFFFF"/>
                </a:solidFill>
                <a:latin typeface="Calibri" charset="0"/>
                <a:ea typeface="MS PGothic" charset="0"/>
              </a:rPr>
              <a:t> Final </a:t>
            </a:r>
            <a:r>
              <a:rPr lang="en-US" dirty="0">
                <a:solidFill>
                  <a:srgbClr val="FFFFFF"/>
                </a:solidFill>
                <a:latin typeface="Calibri" charset="0"/>
                <a:ea typeface="MS PGothic" charset="0"/>
              </a:rPr>
              <a:t>authority of Federal Reserve Board guaranteed a substantial measure of public control</a:t>
            </a:r>
          </a:p>
          <a:p>
            <a:pPr marL="914400" lvl="2" indent="0"/>
            <a:r>
              <a:rPr lang="en-US" dirty="0" smtClean="0">
                <a:solidFill>
                  <a:srgbClr val="CCFFCC"/>
                </a:solidFill>
                <a:latin typeface="Calibri" charset="0"/>
                <a:ea typeface="MS PGothic" charset="0"/>
              </a:rPr>
              <a:t> Board </a:t>
            </a:r>
            <a:r>
              <a:rPr lang="en-US" dirty="0">
                <a:solidFill>
                  <a:srgbClr val="CCFFCC"/>
                </a:solidFill>
                <a:latin typeface="Calibri" charset="0"/>
                <a:ea typeface="MS PGothic" charset="0"/>
              </a:rPr>
              <a:t>would be empowered to issue paper money</a:t>
            </a:r>
          </a:p>
          <a:p>
            <a:pPr lvl="3"/>
            <a:r>
              <a:rPr lang="ja-JP" altLang="en-US" sz="2400" dirty="0">
                <a:solidFill>
                  <a:srgbClr val="CCFFCC"/>
                </a:solidFill>
                <a:latin typeface="Calibri" charset="0"/>
                <a:ea typeface="MS PGothic" charset="0"/>
              </a:rPr>
              <a:t>“</a:t>
            </a:r>
            <a:r>
              <a:rPr lang="en-US" altLang="ja-JP" sz="2400" dirty="0">
                <a:solidFill>
                  <a:srgbClr val="CCFFCC"/>
                </a:solidFill>
                <a:latin typeface="Calibri" charset="0"/>
                <a:ea typeface="MS PGothic" charset="0"/>
              </a:rPr>
              <a:t>Federal Reserve Notes</a:t>
            </a:r>
            <a:r>
              <a:rPr lang="ja-JP" altLang="en-US" sz="2400" dirty="0">
                <a:solidFill>
                  <a:srgbClr val="CCFFCC"/>
                </a:solidFill>
                <a:latin typeface="Calibri" charset="0"/>
                <a:ea typeface="MS PGothic" charset="0"/>
              </a:rPr>
              <a:t>”</a:t>
            </a:r>
            <a:r>
              <a:rPr lang="en-US" altLang="ja-JP" sz="2400" dirty="0">
                <a:solidFill>
                  <a:srgbClr val="CCFFCC"/>
                </a:solidFill>
                <a:latin typeface="Calibri" charset="0"/>
                <a:ea typeface="MS PGothic" charset="0"/>
              </a:rPr>
              <a:t>—backed by commercial paper</a:t>
            </a:r>
          </a:p>
          <a:p>
            <a:pPr lvl="3"/>
            <a:r>
              <a:rPr lang="en-US" sz="2400" dirty="0">
                <a:solidFill>
                  <a:srgbClr val="FFFFFF"/>
                </a:solidFill>
                <a:latin typeface="Calibri" charset="0"/>
                <a:ea typeface="MS PGothic" charset="0"/>
              </a:rPr>
              <a:t>Thus amount of money in circulation could be swiftly increased as needed for legitimate requirements of business</a:t>
            </a:r>
          </a:p>
        </p:txBody>
      </p:sp>
    </p:spTree>
    <p:extLst>
      <p:ext uri="{BB962C8B-B14F-4D97-AF65-F5344CB8AC3E}">
        <p14:creationId xmlns:p14="http://schemas.microsoft.com/office/powerpoint/2010/main" val="1224839333"/>
      </p:ext>
    </p:ext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54000" y="533400"/>
            <a:ext cx="8636000" cy="577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TextBox 2"/>
          <p:cNvSpPr txBox="1">
            <a:spLocks noChangeArrowheads="1"/>
          </p:cNvSpPr>
          <p:nvPr/>
        </p:nvSpPr>
        <p:spPr bwMode="auto">
          <a:xfrm>
            <a:off x="8609013" y="6604000"/>
            <a:ext cx="5349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r" eaLnBrk="1" hangingPunct="1"/>
            <a:r>
              <a:rPr lang="en-US" sz="1200" b="1">
                <a:latin typeface="Arial" charset="0"/>
              </a:rPr>
              <a:t>p677</a:t>
            </a:r>
          </a:p>
        </p:txBody>
      </p:sp>
    </p:spTree>
    <p:extLst>
      <p:ext uri="{BB962C8B-B14F-4D97-AF65-F5344CB8AC3E}">
        <p14:creationId xmlns:p14="http://schemas.microsoft.com/office/powerpoint/2010/main" val="3605159219"/>
      </p:ext>
    </p:extLst>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r>
              <a:rPr lang="en-US" sz="3600" dirty="0" smtClean="0">
                <a:solidFill>
                  <a:schemeClr val="tx1"/>
                </a:solidFill>
                <a:latin typeface="Calibri" charset="0"/>
                <a:ea typeface="MS PGothic" charset="0"/>
              </a:rPr>
              <a:t>Manipulating </a:t>
            </a:r>
            <a:r>
              <a:rPr lang="en-US" sz="3600" dirty="0">
                <a:solidFill>
                  <a:schemeClr val="tx1"/>
                </a:solidFill>
                <a:latin typeface="Calibri" charset="0"/>
                <a:ea typeface="MS PGothic" charset="0"/>
              </a:rPr>
              <a:t>Minds and Stifling </a:t>
            </a:r>
            <a:r>
              <a:rPr lang="en-US" sz="3600" dirty="0" smtClean="0">
                <a:solidFill>
                  <a:schemeClr val="tx1"/>
                </a:solidFill>
                <a:latin typeface="Calibri" charset="0"/>
                <a:ea typeface="MS PGothic" charset="0"/>
              </a:rPr>
              <a:t>Dissent</a:t>
            </a:r>
            <a:endParaRPr lang="en-US" sz="3600" dirty="0">
              <a:solidFill>
                <a:schemeClr val="tx1"/>
              </a:solidFill>
              <a:latin typeface="Calibri" charset="0"/>
              <a:ea typeface="MS PGothic" charset="0"/>
            </a:endParaRPr>
          </a:p>
        </p:txBody>
      </p:sp>
      <p:sp>
        <p:nvSpPr>
          <p:cNvPr id="92163" name="Content Placeholder 2"/>
          <p:cNvSpPr>
            <a:spLocks noGrp="1"/>
          </p:cNvSpPr>
          <p:nvPr>
            <p:ph idx="1"/>
          </p:nvPr>
        </p:nvSpPr>
        <p:spPr>
          <a:xfrm>
            <a:off x="685800" y="1524000"/>
            <a:ext cx="8021638" cy="4449763"/>
          </a:xfrm>
        </p:spPr>
        <p:txBody>
          <a:bodyPr/>
          <a:lstStyle/>
          <a:p>
            <a:r>
              <a:rPr lang="en-US" dirty="0">
                <a:solidFill>
                  <a:srgbClr val="FFFFFF"/>
                </a:solidFill>
                <a:latin typeface="Calibri" charset="0"/>
                <a:ea typeface="MS PGothic" charset="0"/>
              </a:rPr>
              <a:t>In </a:t>
            </a:r>
            <a:r>
              <a:rPr lang="en-US" b="1" i="1" dirty="0">
                <a:solidFill>
                  <a:srgbClr val="CCFFCC"/>
                </a:solidFill>
                <a:latin typeface="Calibri" charset="0"/>
                <a:ea typeface="MS PGothic" charset="0"/>
              </a:rPr>
              <a:t>Schenk v. United States</a:t>
            </a:r>
            <a:r>
              <a:rPr lang="en-US" dirty="0">
                <a:solidFill>
                  <a:srgbClr val="CCFFCC"/>
                </a:solidFill>
                <a:latin typeface="Calibri" charset="0"/>
                <a:ea typeface="MS PGothic" charset="0"/>
              </a:rPr>
              <a:t> (1919)</a:t>
            </a:r>
            <a:r>
              <a:rPr lang="en-US" dirty="0">
                <a:solidFill>
                  <a:srgbClr val="FFFFFF"/>
                </a:solidFill>
                <a:latin typeface="Calibri" charset="0"/>
                <a:ea typeface="MS PGothic" charset="0"/>
              </a:rPr>
              <a:t>:</a:t>
            </a:r>
          </a:p>
          <a:p>
            <a:pPr lvl="1"/>
            <a:r>
              <a:rPr lang="en-US" dirty="0">
                <a:solidFill>
                  <a:srgbClr val="CCFFCC"/>
                </a:solidFill>
                <a:latin typeface="Calibri" charset="0"/>
                <a:ea typeface="MS PGothic" charset="0"/>
              </a:rPr>
              <a:t>Supreme Court affirmed legality of restrictions</a:t>
            </a:r>
          </a:p>
          <a:p>
            <a:pPr lvl="2"/>
            <a:r>
              <a:rPr lang="en-US" dirty="0">
                <a:solidFill>
                  <a:srgbClr val="CCFFCC"/>
                </a:solidFill>
                <a:latin typeface="Calibri" charset="0"/>
                <a:ea typeface="MS PGothic" charset="0"/>
              </a:rPr>
              <a:t>Freedom of speech could be revoked when such speech posed </a:t>
            </a:r>
            <a:r>
              <a:rPr lang="ja-JP" altLang="en-US" dirty="0">
                <a:solidFill>
                  <a:srgbClr val="CCFFCC"/>
                </a:solidFill>
                <a:latin typeface="Calibri" charset="0"/>
                <a:ea typeface="MS PGothic" charset="0"/>
              </a:rPr>
              <a:t>“</a:t>
            </a:r>
            <a:r>
              <a:rPr lang="en-US" altLang="ja-JP" dirty="0">
                <a:solidFill>
                  <a:srgbClr val="CCFFCC"/>
                </a:solidFill>
                <a:latin typeface="Calibri" charset="0"/>
                <a:ea typeface="MS PGothic" charset="0"/>
              </a:rPr>
              <a:t>clear and present danger</a:t>
            </a:r>
            <a:r>
              <a:rPr lang="ja-JP" altLang="en-US" dirty="0">
                <a:solidFill>
                  <a:srgbClr val="CCFFCC"/>
                </a:solidFill>
                <a:latin typeface="Calibri" charset="0"/>
                <a:ea typeface="MS PGothic" charset="0"/>
              </a:rPr>
              <a:t>”</a:t>
            </a:r>
            <a:r>
              <a:rPr lang="en-US" altLang="ja-JP" dirty="0">
                <a:solidFill>
                  <a:srgbClr val="CCFFCC"/>
                </a:solidFill>
                <a:latin typeface="Calibri" charset="0"/>
                <a:ea typeface="MS PGothic" charset="0"/>
              </a:rPr>
              <a:t> to nation</a:t>
            </a:r>
          </a:p>
          <a:p>
            <a:pPr lvl="1"/>
            <a:r>
              <a:rPr lang="en-US" dirty="0">
                <a:solidFill>
                  <a:srgbClr val="FFFFFF"/>
                </a:solidFill>
                <a:latin typeface="Calibri" charset="0"/>
                <a:ea typeface="MS PGothic" charset="0"/>
              </a:rPr>
              <a:t>Prosecutions formed ugly chapter in history of American civil liberty:</a:t>
            </a:r>
          </a:p>
          <a:p>
            <a:pPr lvl="2"/>
            <a:r>
              <a:rPr lang="en-US" dirty="0">
                <a:solidFill>
                  <a:srgbClr val="FFFFFF"/>
                </a:solidFill>
                <a:latin typeface="Calibri" charset="0"/>
                <a:ea typeface="MS PGothic" charset="0"/>
              </a:rPr>
              <a:t>With peace—presidential pardons granted, including President Harding</a:t>
            </a:r>
            <a:r>
              <a:rPr lang="fr-FR" altLang="ja-JP" dirty="0">
                <a:solidFill>
                  <a:srgbClr val="FFFFFF"/>
                </a:solidFill>
                <a:latin typeface="Calibri" charset="0"/>
                <a:ea typeface="MS PGothic" charset="0"/>
              </a:rPr>
              <a:t>'</a:t>
            </a:r>
            <a:r>
              <a:rPr lang="en-US" dirty="0">
                <a:solidFill>
                  <a:srgbClr val="FFFFFF"/>
                </a:solidFill>
                <a:latin typeface="Calibri" charset="0"/>
                <a:ea typeface="MS PGothic" charset="0"/>
              </a:rPr>
              <a:t>s to Debs in 1921</a:t>
            </a:r>
          </a:p>
          <a:p>
            <a:pPr lvl="2"/>
            <a:r>
              <a:rPr lang="en-US" dirty="0">
                <a:solidFill>
                  <a:srgbClr val="FFFFFF"/>
                </a:solidFill>
                <a:latin typeface="Calibri" charset="0"/>
                <a:ea typeface="MS PGothic" charset="0"/>
              </a:rPr>
              <a:t>A few victims remained in jail into 1930s</a:t>
            </a:r>
          </a:p>
        </p:txBody>
      </p:sp>
    </p:spTree>
    <p:extLst>
      <p:ext uri="{BB962C8B-B14F-4D97-AF65-F5344CB8AC3E}">
        <p14:creationId xmlns:p14="http://schemas.microsoft.com/office/powerpoint/2010/main" val="2158876517"/>
      </p:ext>
    </p:extLst>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a:xfrm>
            <a:off x="533400" y="152400"/>
            <a:ext cx="8001000" cy="632083"/>
          </a:xfrm>
          <a:noFill/>
        </p:spPr>
        <p:txBody>
          <a:bodyPr/>
          <a:lstStyle/>
          <a:p>
            <a:r>
              <a:rPr lang="en-US" sz="5400" dirty="0">
                <a:solidFill>
                  <a:srgbClr val="FFFFFF"/>
                </a:solidFill>
                <a:latin typeface="Calibri" charset="0"/>
                <a:ea typeface="MS PGothic" charset="0"/>
              </a:rPr>
              <a:t>Forging a </a:t>
            </a:r>
            <a:r>
              <a:rPr lang="en-US" altLang="ja-JP" sz="5400" dirty="0">
                <a:solidFill>
                  <a:srgbClr val="FFFFFF"/>
                </a:solidFill>
                <a:latin typeface="Calibri" charset="0"/>
                <a:ea typeface="MS PGothic" charset="0"/>
              </a:rPr>
              <a:t>War Economy</a:t>
            </a:r>
            <a:endParaRPr lang="en-US" sz="5400" dirty="0" smtClean="0">
              <a:latin typeface="Baskerville" charset="0"/>
            </a:endParaRPr>
          </a:p>
        </p:txBody>
      </p:sp>
      <p:sp>
        <p:nvSpPr>
          <p:cNvPr id="56324" name="Text Box 4"/>
          <p:cNvSpPr txBox="1">
            <a:spLocks noChangeArrowheads="1"/>
          </p:cNvSpPr>
          <p:nvPr/>
        </p:nvSpPr>
        <p:spPr bwMode="auto">
          <a:xfrm>
            <a:off x="76200" y="3757855"/>
            <a:ext cx="8991600" cy="2717154"/>
          </a:xfrm>
          <a:prstGeom prst="rect">
            <a:avLst/>
          </a:prstGeom>
          <a:noFill/>
          <a:ln w="9525">
            <a:noFill/>
            <a:miter lim="800000"/>
            <a:headEnd/>
            <a:tailEnd/>
          </a:ln>
        </p:spPr>
        <p:txBody>
          <a:bodyPr>
            <a:spAutoFit/>
          </a:bodyPr>
          <a:lstStyle/>
          <a:p>
            <a:pPr>
              <a:lnSpc>
                <a:spcPct val="95000"/>
              </a:lnSpc>
              <a:spcBef>
                <a:spcPct val="5000"/>
              </a:spcBef>
              <a:buFontTx/>
              <a:buChar char="•"/>
            </a:pPr>
            <a:r>
              <a:rPr lang="en-US" sz="2400" dirty="0">
                <a:solidFill>
                  <a:srgbClr val="CCFFCC"/>
                </a:solidFill>
              </a:rPr>
              <a:t>Major view was that most of the war would have to be won at home (by converting to a war economy)</a:t>
            </a:r>
          </a:p>
          <a:p>
            <a:pPr lvl="1">
              <a:lnSpc>
                <a:spcPct val="95000"/>
              </a:lnSpc>
              <a:spcBef>
                <a:spcPct val="5000"/>
              </a:spcBef>
              <a:buFontTx/>
              <a:buChar char="•"/>
            </a:pPr>
            <a:r>
              <a:rPr lang="en-US" sz="2400" u="sng" dirty="0">
                <a:solidFill>
                  <a:srgbClr val="CCFFCC"/>
                </a:solidFill>
              </a:rPr>
              <a:t>War Industries Board</a:t>
            </a:r>
            <a:r>
              <a:rPr lang="en-US" sz="2400" dirty="0">
                <a:solidFill>
                  <a:srgbClr val="CCFFCC"/>
                </a:solidFill>
              </a:rPr>
              <a:t>-companies must mass produce goods to increase efficiency</a:t>
            </a:r>
          </a:p>
          <a:p>
            <a:pPr lvl="2">
              <a:lnSpc>
                <a:spcPct val="95000"/>
              </a:lnSpc>
              <a:spcBef>
                <a:spcPct val="5000"/>
              </a:spcBef>
              <a:buFontTx/>
              <a:buChar char="•"/>
            </a:pPr>
            <a:r>
              <a:rPr lang="en-US" sz="2000" dirty="0">
                <a:solidFill>
                  <a:srgbClr val="CCFFCC"/>
                </a:solidFill>
              </a:rPr>
              <a:t>Citizens are expected to cut out frivolous items such as long dresses, heeled shoes, silk stockings, etc.</a:t>
            </a:r>
          </a:p>
          <a:p>
            <a:pPr lvl="2">
              <a:lnSpc>
                <a:spcPct val="95000"/>
              </a:lnSpc>
              <a:spcBef>
                <a:spcPct val="5000"/>
              </a:spcBef>
              <a:buFontTx/>
              <a:buChar char="•"/>
            </a:pPr>
            <a:r>
              <a:rPr lang="en-US" sz="2000" dirty="0">
                <a:solidFill>
                  <a:srgbClr val="CCFFCC"/>
                </a:solidFill>
              </a:rPr>
              <a:t>Must also conserve oil and gas by observing “gasless Sundays” and “lightless nights” (established Daylight Savings Time)</a:t>
            </a:r>
          </a:p>
        </p:txBody>
      </p:sp>
      <p:pic>
        <p:nvPicPr>
          <p:cNvPr id="56325" name="Picture 5"/>
          <p:cNvPicPr>
            <a:picLocks noChangeAspect="1" noChangeArrowheads="1"/>
          </p:cNvPicPr>
          <p:nvPr/>
        </p:nvPicPr>
        <p:blipFill>
          <a:blip r:embed="rId3"/>
          <a:srcRect t="2815" b="4282"/>
          <a:stretch>
            <a:fillRect/>
          </a:stretch>
        </p:blipFill>
        <p:spPr bwMode="auto">
          <a:xfrm>
            <a:off x="2003802" y="881506"/>
            <a:ext cx="4419600" cy="2752725"/>
          </a:xfrm>
          <a:prstGeom prst="rect">
            <a:avLst/>
          </a:prstGeom>
          <a:noFill/>
          <a:ln w="9525">
            <a:noFill/>
            <a:miter lim="800000"/>
            <a:headEnd/>
            <a:tailEnd/>
          </a:ln>
        </p:spPr>
      </p:pic>
      <p:sp>
        <p:nvSpPr>
          <p:cNvPr id="56326" name="Rectangle 6"/>
          <p:cNvSpPr>
            <a:spLocks noChangeArrowheads="1"/>
          </p:cNvSpPr>
          <p:nvPr/>
        </p:nvSpPr>
        <p:spPr bwMode="auto">
          <a:xfrm>
            <a:off x="6648450" y="1905000"/>
            <a:ext cx="2419350" cy="1006475"/>
          </a:xfrm>
          <a:prstGeom prst="rect">
            <a:avLst/>
          </a:prstGeom>
          <a:noFill/>
          <a:ln w="9525">
            <a:noFill/>
            <a:miter lim="800000"/>
            <a:headEnd/>
            <a:tailEnd/>
          </a:ln>
        </p:spPr>
        <p:txBody>
          <a:bodyPr>
            <a:spAutoFit/>
          </a:bodyPr>
          <a:lstStyle/>
          <a:p>
            <a:pPr algn="ctr"/>
            <a:r>
              <a:rPr lang="en-US" sz="2000" dirty="0"/>
              <a:t>A normally busy street on “gasless Sunday”</a:t>
            </a:r>
          </a:p>
        </p:txBody>
      </p:sp>
    </p:spTree>
    <p:extLst>
      <p:ext uri="{BB962C8B-B14F-4D97-AF65-F5344CB8AC3E}">
        <p14:creationId xmlns:p14="http://schemas.microsoft.com/office/powerpoint/2010/main" val="27723192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r>
              <a:rPr lang="en-US" dirty="0" smtClean="0">
                <a:solidFill>
                  <a:srgbClr val="FFFFFF"/>
                </a:solidFill>
                <a:latin typeface="Calibri" charset="0"/>
                <a:ea typeface="MS PGothic" charset="0"/>
              </a:rPr>
              <a:t>Forging </a:t>
            </a:r>
            <a:r>
              <a:rPr lang="en-US" dirty="0">
                <a:solidFill>
                  <a:srgbClr val="FFFFFF"/>
                </a:solidFill>
                <a:latin typeface="Calibri" charset="0"/>
                <a:ea typeface="MS PGothic" charset="0"/>
              </a:rPr>
              <a:t>a </a:t>
            </a:r>
            <a:r>
              <a:rPr lang="en-US" altLang="ja-JP" dirty="0">
                <a:solidFill>
                  <a:srgbClr val="FFFFFF"/>
                </a:solidFill>
                <a:latin typeface="Calibri" charset="0"/>
                <a:ea typeface="MS PGothic" charset="0"/>
              </a:rPr>
              <a:t>War </a:t>
            </a:r>
            <a:r>
              <a:rPr lang="en-US" altLang="ja-JP" dirty="0" smtClean="0">
                <a:solidFill>
                  <a:srgbClr val="FFFFFF"/>
                </a:solidFill>
                <a:latin typeface="Calibri" charset="0"/>
                <a:ea typeface="MS PGothic" charset="0"/>
              </a:rPr>
              <a:t>Economy</a:t>
            </a:r>
            <a:endParaRPr lang="en-US" dirty="0">
              <a:solidFill>
                <a:srgbClr val="FFFFFF"/>
              </a:solidFill>
              <a:latin typeface="Calibri" charset="0"/>
              <a:ea typeface="MS PGothic" charset="0"/>
            </a:endParaRPr>
          </a:p>
        </p:txBody>
      </p:sp>
      <p:sp>
        <p:nvSpPr>
          <p:cNvPr id="96259" name="Content Placeholder 2"/>
          <p:cNvSpPr>
            <a:spLocks noGrp="1"/>
          </p:cNvSpPr>
          <p:nvPr>
            <p:ph idx="1"/>
          </p:nvPr>
        </p:nvSpPr>
        <p:spPr>
          <a:xfrm>
            <a:off x="673100" y="1447800"/>
            <a:ext cx="8166100" cy="4678363"/>
          </a:xfrm>
        </p:spPr>
        <p:txBody>
          <a:bodyPr/>
          <a:lstStyle/>
          <a:p>
            <a:r>
              <a:rPr lang="en-US" dirty="0" smtClean="0">
                <a:solidFill>
                  <a:srgbClr val="CCFFCC"/>
                </a:solidFill>
                <a:latin typeface="Calibri" charset="0"/>
                <a:ea typeface="MS PGothic" charset="0"/>
              </a:rPr>
              <a:t>Herbert </a:t>
            </a:r>
            <a:r>
              <a:rPr lang="en-US" dirty="0">
                <a:solidFill>
                  <a:srgbClr val="CCFFCC"/>
                </a:solidFill>
                <a:latin typeface="Calibri" charset="0"/>
                <a:ea typeface="MS PGothic" charset="0"/>
              </a:rPr>
              <a:t>Hoover headed Food Administration</a:t>
            </a:r>
            <a:r>
              <a:rPr lang="en-US" dirty="0">
                <a:solidFill>
                  <a:srgbClr val="FFFFFF"/>
                </a:solidFill>
                <a:latin typeface="Calibri" charset="0"/>
                <a:ea typeface="MS PGothic" charset="0"/>
              </a:rPr>
              <a:t>:</a:t>
            </a:r>
          </a:p>
          <a:p>
            <a:pPr lvl="1"/>
            <a:r>
              <a:rPr lang="en-US" dirty="0">
                <a:solidFill>
                  <a:srgbClr val="CCFFCC"/>
                </a:solidFill>
                <a:latin typeface="Calibri" charset="0"/>
                <a:ea typeface="MS PGothic" charset="0"/>
              </a:rPr>
              <a:t>Relied on voluntary compliance with propaganda, not compulsory edicts (i.e., ration cards)</a:t>
            </a:r>
          </a:p>
          <a:p>
            <a:pPr lvl="1"/>
            <a:r>
              <a:rPr lang="en-US" dirty="0">
                <a:solidFill>
                  <a:srgbClr val="FFFFFF"/>
                </a:solidFill>
                <a:latin typeface="Calibri" charset="0"/>
                <a:ea typeface="MS PGothic" charset="0"/>
              </a:rPr>
              <a:t>Thanks to wartime spirit, Hoover</a:t>
            </a:r>
            <a:r>
              <a:rPr lang="fr-FR" altLang="ja-JP" dirty="0">
                <a:solidFill>
                  <a:srgbClr val="FFFFFF"/>
                </a:solidFill>
                <a:latin typeface="Calibri" charset="0"/>
                <a:ea typeface="MS PGothic" charset="0"/>
              </a:rPr>
              <a:t>'</a:t>
            </a:r>
            <a:r>
              <a:rPr lang="en-US" dirty="0">
                <a:solidFill>
                  <a:srgbClr val="FFFFFF"/>
                </a:solidFill>
                <a:latin typeface="Calibri" charset="0"/>
                <a:ea typeface="MS PGothic" charset="0"/>
              </a:rPr>
              <a:t>s voluntary approach worked as farm production increased</a:t>
            </a:r>
          </a:p>
          <a:p>
            <a:pPr lvl="1"/>
            <a:endParaRPr lang="en-US" dirty="0">
              <a:solidFill>
                <a:srgbClr val="FFFFFF"/>
              </a:solidFill>
              <a:latin typeface="Calibri" charset="0"/>
              <a:ea typeface="MS PGothic" charset="0"/>
            </a:endParaRPr>
          </a:p>
        </p:txBody>
      </p:sp>
    </p:spTree>
    <p:extLst>
      <p:ext uri="{BB962C8B-B14F-4D97-AF65-F5344CB8AC3E}">
        <p14:creationId xmlns:p14="http://schemas.microsoft.com/office/powerpoint/2010/main" val="2470488092"/>
      </p:ext>
    </p:extLst>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451100" y="254000"/>
            <a:ext cx="4229100"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3" name="TextBox 2"/>
          <p:cNvSpPr txBox="1">
            <a:spLocks noChangeArrowheads="1"/>
          </p:cNvSpPr>
          <p:nvPr/>
        </p:nvSpPr>
        <p:spPr bwMode="auto">
          <a:xfrm>
            <a:off x="8609013" y="6604000"/>
            <a:ext cx="5349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r" eaLnBrk="1" hangingPunct="1"/>
            <a:r>
              <a:rPr lang="en-US" sz="1200" b="1">
                <a:latin typeface="Arial" charset="0"/>
              </a:rPr>
              <a:t>p678</a:t>
            </a:r>
          </a:p>
        </p:txBody>
      </p:sp>
    </p:spTree>
    <p:extLst>
      <p:ext uri="{BB962C8B-B14F-4D97-AF65-F5344CB8AC3E}">
        <p14:creationId xmlns:p14="http://schemas.microsoft.com/office/powerpoint/2010/main" val="3950335172"/>
      </p:ext>
    </p:extLst>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US" dirty="0" smtClean="0">
                <a:solidFill>
                  <a:schemeClr val="tx1"/>
                </a:solidFill>
                <a:latin typeface="Calibri" charset="0"/>
                <a:ea typeface="MS PGothic" charset="0"/>
              </a:rPr>
              <a:t>Forging </a:t>
            </a:r>
            <a:r>
              <a:rPr lang="en-US" dirty="0">
                <a:solidFill>
                  <a:schemeClr val="tx1"/>
                </a:solidFill>
                <a:latin typeface="Calibri" charset="0"/>
                <a:ea typeface="MS PGothic" charset="0"/>
              </a:rPr>
              <a:t>a </a:t>
            </a:r>
            <a:r>
              <a:rPr lang="en-US" altLang="ja-JP" dirty="0">
                <a:solidFill>
                  <a:schemeClr val="tx1"/>
                </a:solidFill>
                <a:latin typeface="Calibri" charset="0"/>
                <a:ea typeface="MS PGothic" charset="0"/>
              </a:rPr>
              <a:t>War </a:t>
            </a:r>
            <a:r>
              <a:rPr lang="en-US" altLang="ja-JP" dirty="0" smtClean="0">
                <a:solidFill>
                  <a:schemeClr val="tx1"/>
                </a:solidFill>
                <a:latin typeface="Calibri" charset="0"/>
                <a:ea typeface="MS PGothic" charset="0"/>
              </a:rPr>
              <a:t>Economy</a:t>
            </a:r>
            <a:endParaRPr lang="en-US" dirty="0">
              <a:solidFill>
                <a:schemeClr val="tx1"/>
              </a:solidFill>
              <a:latin typeface="Calibri" charset="0"/>
              <a:ea typeface="MS PGothic" charset="0"/>
            </a:endParaRPr>
          </a:p>
        </p:txBody>
      </p:sp>
      <p:sp>
        <p:nvSpPr>
          <p:cNvPr id="99331" name="Content Placeholder 2"/>
          <p:cNvSpPr>
            <a:spLocks noGrp="1"/>
          </p:cNvSpPr>
          <p:nvPr>
            <p:ph idx="1"/>
          </p:nvPr>
        </p:nvSpPr>
        <p:spPr/>
        <p:txBody>
          <a:bodyPr/>
          <a:lstStyle/>
          <a:p>
            <a:r>
              <a:rPr lang="en-US" dirty="0">
                <a:solidFill>
                  <a:srgbClr val="FFFFFF"/>
                </a:solidFill>
                <a:latin typeface="Calibri" charset="0"/>
                <a:ea typeface="MS PGothic" charset="0"/>
              </a:rPr>
              <a:t>Wartime restrictions on foodstuffs for alcohol accelerated wave of prohibition</a:t>
            </a:r>
          </a:p>
          <a:p>
            <a:r>
              <a:rPr lang="en-US" dirty="0">
                <a:solidFill>
                  <a:srgbClr val="CCFFCC"/>
                </a:solidFill>
                <a:latin typeface="Calibri" charset="0"/>
                <a:ea typeface="MS PGothic" charset="0"/>
              </a:rPr>
              <a:t>1919: Eighteen Amendment banned alcohol </a:t>
            </a:r>
            <a:endParaRPr lang="en-US" dirty="0" smtClean="0">
              <a:solidFill>
                <a:srgbClr val="CCFFCC"/>
              </a:solidFill>
              <a:latin typeface="Calibri" charset="0"/>
              <a:ea typeface="MS PGothic" charset="0"/>
            </a:endParaRPr>
          </a:p>
          <a:p>
            <a:pPr marL="0" indent="0">
              <a:buNone/>
            </a:pPr>
            <a:endParaRPr lang="en-US" dirty="0">
              <a:solidFill>
                <a:srgbClr val="CCFFCC"/>
              </a:solidFill>
              <a:latin typeface="Calibri" charset="0"/>
              <a:ea typeface="MS PGothic" charset="0"/>
            </a:endParaRPr>
          </a:p>
          <a:p>
            <a:r>
              <a:rPr lang="en-US" dirty="0">
                <a:solidFill>
                  <a:srgbClr val="CCFFCC"/>
                </a:solidFill>
                <a:latin typeface="Calibri" charset="0"/>
                <a:ea typeface="MS PGothic" charset="0"/>
              </a:rPr>
              <a:t>Wilson expanded federal government in size and power to meet needs of war:</a:t>
            </a:r>
          </a:p>
          <a:p>
            <a:pPr lvl="1"/>
            <a:r>
              <a:rPr lang="en-US" dirty="0">
                <a:solidFill>
                  <a:srgbClr val="CCFFCC"/>
                </a:solidFill>
                <a:latin typeface="Calibri" charset="0"/>
                <a:ea typeface="MS PGothic" charset="0"/>
              </a:rPr>
              <a:t>WIB set production quotas</a:t>
            </a:r>
          </a:p>
          <a:p>
            <a:pPr lvl="1"/>
            <a:r>
              <a:rPr lang="en-US" dirty="0">
                <a:solidFill>
                  <a:srgbClr val="CCFFCC"/>
                </a:solidFill>
                <a:latin typeface="Calibri" charset="0"/>
                <a:ea typeface="MS PGothic" charset="0"/>
              </a:rPr>
              <a:t>Allocated raw materials</a:t>
            </a:r>
          </a:p>
          <a:p>
            <a:pPr lvl="1"/>
            <a:r>
              <a:rPr lang="en-US" dirty="0">
                <a:solidFill>
                  <a:srgbClr val="CCFFCC"/>
                </a:solidFill>
                <a:latin typeface="Calibri" charset="0"/>
                <a:ea typeface="MS PGothic" charset="0"/>
              </a:rPr>
              <a:t>Set prices for government purchases</a:t>
            </a:r>
          </a:p>
        </p:txBody>
      </p:sp>
    </p:spTree>
    <p:extLst>
      <p:ext uri="{BB962C8B-B14F-4D97-AF65-F5344CB8AC3E}">
        <p14:creationId xmlns:p14="http://schemas.microsoft.com/office/powerpoint/2010/main" val="4254934872"/>
      </p:ext>
    </p:extLst>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457200" y="343804"/>
            <a:ext cx="8229600" cy="1143000"/>
          </a:xfrm>
        </p:spPr>
        <p:txBody>
          <a:bodyPr/>
          <a:lstStyle/>
          <a:p>
            <a:r>
              <a:rPr lang="en-US" dirty="0" smtClean="0">
                <a:solidFill>
                  <a:schemeClr val="tx1"/>
                </a:solidFill>
                <a:latin typeface="Calibri" charset="0"/>
                <a:ea typeface="MS PGothic" charset="0"/>
              </a:rPr>
              <a:t>Workers </a:t>
            </a:r>
            <a:r>
              <a:rPr lang="en-US" dirty="0">
                <a:solidFill>
                  <a:schemeClr val="tx1"/>
                </a:solidFill>
                <a:latin typeface="Calibri" charset="0"/>
                <a:ea typeface="MS PGothic" charset="0"/>
              </a:rPr>
              <a:t>in </a:t>
            </a:r>
            <a:r>
              <a:rPr lang="en-US" dirty="0" smtClean="0">
                <a:solidFill>
                  <a:schemeClr val="tx1"/>
                </a:solidFill>
                <a:latin typeface="Calibri" charset="0"/>
                <a:ea typeface="MS PGothic" charset="0"/>
              </a:rPr>
              <a:t>Wartime</a:t>
            </a:r>
            <a:endParaRPr lang="en-US" dirty="0">
              <a:solidFill>
                <a:schemeClr val="tx1"/>
              </a:solidFill>
              <a:latin typeface="Calibri" charset="0"/>
              <a:ea typeface="MS PGothic" charset="0"/>
            </a:endParaRPr>
          </a:p>
        </p:txBody>
      </p:sp>
      <p:sp>
        <p:nvSpPr>
          <p:cNvPr id="103427" name="Content Placeholder 2"/>
          <p:cNvSpPr>
            <a:spLocks noGrp="1"/>
          </p:cNvSpPr>
          <p:nvPr>
            <p:ph idx="1"/>
          </p:nvPr>
        </p:nvSpPr>
        <p:spPr>
          <a:xfrm>
            <a:off x="673100" y="1600200"/>
            <a:ext cx="8013700" cy="4648200"/>
          </a:xfrm>
        </p:spPr>
        <p:txBody>
          <a:bodyPr/>
          <a:lstStyle/>
          <a:p>
            <a:r>
              <a:rPr lang="en-US" dirty="0" smtClean="0">
                <a:solidFill>
                  <a:srgbClr val="CCFFCC"/>
                </a:solidFill>
                <a:latin typeface="Calibri" charset="0"/>
                <a:ea typeface="MS PGothic" charset="0"/>
              </a:rPr>
              <a:t>6,000 </a:t>
            </a:r>
            <a:r>
              <a:rPr lang="en-US" dirty="0">
                <a:solidFill>
                  <a:srgbClr val="CCFFCC"/>
                </a:solidFill>
                <a:latin typeface="Calibri" charset="0"/>
                <a:ea typeface="MS PGothic" charset="0"/>
              </a:rPr>
              <a:t>strikes broke out in war years</a:t>
            </a:r>
          </a:p>
          <a:p>
            <a:endParaRPr lang="en-US" dirty="0" smtClean="0">
              <a:solidFill>
                <a:srgbClr val="CCFFCC"/>
              </a:solidFill>
              <a:latin typeface="Calibri" charset="0"/>
              <a:ea typeface="MS PGothic" charset="0"/>
            </a:endParaRPr>
          </a:p>
          <a:p>
            <a:r>
              <a:rPr lang="en-US" dirty="0" smtClean="0">
                <a:solidFill>
                  <a:srgbClr val="CCFFCC"/>
                </a:solidFill>
                <a:latin typeface="Calibri" charset="0"/>
                <a:ea typeface="MS PGothic" charset="0"/>
              </a:rPr>
              <a:t>1919 </a:t>
            </a:r>
            <a:r>
              <a:rPr lang="en-US" dirty="0">
                <a:solidFill>
                  <a:srgbClr val="CCFFCC"/>
                </a:solidFill>
                <a:latin typeface="Calibri" charset="0"/>
                <a:ea typeface="MS PGothic" charset="0"/>
              </a:rPr>
              <a:t>greatest strike in U.S. history rocked steel industry as more than 250,000 struck:</a:t>
            </a:r>
          </a:p>
          <a:p>
            <a:pPr lvl="1"/>
            <a:r>
              <a:rPr lang="en-US" dirty="0">
                <a:solidFill>
                  <a:srgbClr val="CCFFCC"/>
                </a:solidFill>
                <a:latin typeface="Calibri" charset="0"/>
                <a:ea typeface="MS PGothic" charset="0"/>
              </a:rPr>
              <a:t>Wanted right to bargain collectively, but management refused to </a:t>
            </a:r>
            <a:r>
              <a:rPr lang="en-US" dirty="0" smtClean="0">
                <a:solidFill>
                  <a:srgbClr val="CCFFCC"/>
                </a:solidFill>
                <a:latin typeface="Calibri" charset="0"/>
                <a:ea typeface="MS PGothic" charset="0"/>
              </a:rPr>
              <a:t>negotiate</a:t>
            </a:r>
          </a:p>
          <a:p>
            <a:pPr lvl="2"/>
            <a:r>
              <a:rPr lang="en-US" dirty="0">
                <a:solidFill>
                  <a:srgbClr val="FFFFFF"/>
                </a:solidFill>
                <a:latin typeface="Calibri" charset="0"/>
                <a:ea typeface="MS PGothic" charset="0"/>
              </a:rPr>
              <a:t>Eventually steel strike collapsed after more than a dozen strikers killed</a:t>
            </a:r>
          </a:p>
          <a:p>
            <a:pPr lvl="2"/>
            <a:r>
              <a:rPr lang="en-US" dirty="0">
                <a:solidFill>
                  <a:srgbClr val="FFFFFF"/>
                </a:solidFill>
                <a:latin typeface="Calibri" charset="0"/>
                <a:ea typeface="MS PGothic" charset="0"/>
              </a:rPr>
              <a:t>Setback crippled union movement for more than a decade</a:t>
            </a:r>
          </a:p>
          <a:p>
            <a:pPr lvl="1"/>
            <a:endParaRPr lang="en-US" dirty="0">
              <a:solidFill>
                <a:srgbClr val="CCFFCC"/>
              </a:solidFill>
              <a:latin typeface="Calibri" charset="0"/>
              <a:ea typeface="MS PGothic" charset="0"/>
            </a:endParaRPr>
          </a:p>
        </p:txBody>
      </p:sp>
    </p:spTree>
    <p:extLst>
      <p:ext uri="{BB962C8B-B14F-4D97-AF65-F5344CB8AC3E}">
        <p14:creationId xmlns:p14="http://schemas.microsoft.com/office/powerpoint/2010/main" val="3841920146"/>
      </p:ext>
    </p:extLst>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pPr eaLnBrk="1" hangingPunct="1"/>
            <a:r>
              <a:rPr lang="en-US" dirty="0" smtClean="0">
                <a:solidFill>
                  <a:schemeClr val="tx1"/>
                </a:solidFill>
                <a:latin typeface="Calibri" charset="0"/>
                <a:ea typeface="MS PGothic" charset="0"/>
              </a:rPr>
              <a:t>Workers </a:t>
            </a:r>
            <a:r>
              <a:rPr lang="en-US" dirty="0">
                <a:solidFill>
                  <a:schemeClr val="tx1"/>
                </a:solidFill>
                <a:latin typeface="Calibri" charset="0"/>
                <a:ea typeface="MS PGothic" charset="0"/>
              </a:rPr>
              <a:t>in Wartime</a:t>
            </a:r>
          </a:p>
        </p:txBody>
      </p:sp>
      <p:sp>
        <p:nvSpPr>
          <p:cNvPr id="100355" name="Content Placeholder 2"/>
          <p:cNvSpPr>
            <a:spLocks noGrp="1"/>
          </p:cNvSpPr>
          <p:nvPr>
            <p:ph idx="1"/>
          </p:nvPr>
        </p:nvSpPr>
        <p:spPr>
          <a:xfrm>
            <a:off x="673100" y="1600200"/>
            <a:ext cx="8166100" cy="4525963"/>
          </a:xfrm>
        </p:spPr>
        <p:txBody>
          <a:bodyPr/>
          <a:lstStyle/>
          <a:p>
            <a:pPr eaLnBrk="1" hangingPunct="1"/>
            <a:r>
              <a:rPr lang="ja-JP" altLang="en-US" dirty="0">
                <a:solidFill>
                  <a:srgbClr val="CCFFCC"/>
                </a:solidFill>
                <a:latin typeface="Calibri" charset="0"/>
                <a:ea typeface="MS PGothic" charset="0"/>
              </a:rPr>
              <a:t>“</a:t>
            </a:r>
            <a:r>
              <a:rPr lang="en-US" altLang="ja-JP" dirty="0">
                <a:solidFill>
                  <a:srgbClr val="CCFFCC"/>
                </a:solidFill>
                <a:latin typeface="Calibri" charset="0"/>
                <a:ea typeface="MS PGothic" charset="0"/>
              </a:rPr>
              <a:t>Labor Will Win the War:</a:t>
            </a:r>
            <a:r>
              <a:rPr lang="ja-JP" altLang="en-US" dirty="0">
                <a:solidFill>
                  <a:srgbClr val="CCFFCC"/>
                </a:solidFill>
                <a:latin typeface="Calibri" charset="0"/>
                <a:ea typeface="MS PGothic" charset="0"/>
              </a:rPr>
              <a:t>”</a:t>
            </a:r>
            <a:endParaRPr lang="en-US" altLang="ja-JP" dirty="0">
              <a:solidFill>
                <a:srgbClr val="CCFFCC"/>
              </a:solidFill>
              <a:latin typeface="Calibri" charset="0"/>
              <a:ea typeface="MS PGothic" charset="0"/>
            </a:endParaRPr>
          </a:p>
          <a:p>
            <a:pPr lvl="1" eaLnBrk="1" hangingPunct="1"/>
            <a:r>
              <a:rPr lang="en-US" dirty="0">
                <a:solidFill>
                  <a:srgbClr val="FFFFFF"/>
                </a:solidFill>
                <a:latin typeface="Calibri" charset="0"/>
                <a:ea typeface="MS PGothic" charset="0"/>
              </a:rPr>
              <a:t>American workers sweated way to victory:</a:t>
            </a:r>
          </a:p>
          <a:p>
            <a:pPr lvl="2" eaLnBrk="1" hangingPunct="1"/>
            <a:r>
              <a:rPr lang="en-US" dirty="0">
                <a:solidFill>
                  <a:srgbClr val="FFFFFF"/>
                </a:solidFill>
                <a:latin typeface="Calibri" charset="0"/>
                <a:ea typeface="MS PGothic" charset="0"/>
              </a:rPr>
              <a:t>Driven by War Department</a:t>
            </a:r>
            <a:r>
              <a:rPr lang="fr-FR" altLang="ja-JP" dirty="0">
                <a:solidFill>
                  <a:srgbClr val="FFFFFF"/>
                </a:solidFill>
                <a:latin typeface="Calibri" charset="0"/>
                <a:ea typeface="MS PGothic" charset="0"/>
              </a:rPr>
              <a:t>'</a:t>
            </a:r>
            <a:r>
              <a:rPr lang="en-US" dirty="0">
                <a:solidFill>
                  <a:srgbClr val="FFFFFF"/>
                </a:solidFill>
                <a:latin typeface="Calibri" charset="0"/>
                <a:ea typeface="MS PGothic" charset="0"/>
              </a:rPr>
              <a:t>s </a:t>
            </a:r>
            <a:r>
              <a:rPr lang="ja-JP" altLang="en-US" dirty="0">
                <a:solidFill>
                  <a:srgbClr val="FFFFFF"/>
                </a:solidFill>
                <a:latin typeface="Calibri" charset="0"/>
                <a:ea typeface="MS PGothic" charset="0"/>
              </a:rPr>
              <a:t>“</a:t>
            </a:r>
            <a:r>
              <a:rPr lang="en-US" altLang="ja-JP" dirty="0">
                <a:solidFill>
                  <a:srgbClr val="FFFFFF"/>
                </a:solidFill>
                <a:latin typeface="Calibri" charset="0"/>
                <a:ea typeface="MS PGothic" charset="0"/>
              </a:rPr>
              <a:t>work or fight</a:t>
            </a:r>
            <a:r>
              <a:rPr lang="ja-JP" altLang="en-US" dirty="0">
                <a:solidFill>
                  <a:srgbClr val="FFFFFF"/>
                </a:solidFill>
                <a:latin typeface="Calibri" charset="0"/>
                <a:ea typeface="MS PGothic" charset="0"/>
              </a:rPr>
              <a:t>”</a:t>
            </a:r>
            <a:r>
              <a:rPr lang="en-US" altLang="ja-JP" dirty="0">
                <a:solidFill>
                  <a:srgbClr val="FFFFFF"/>
                </a:solidFill>
                <a:latin typeface="Calibri" charset="0"/>
                <a:ea typeface="MS PGothic" charset="0"/>
              </a:rPr>
              <a:t> rule:</a:t>
            </a:r>
          </a:p>
          <a:p>
            <a:pPr lvl="3" eaLnBrk="1" hangingPunct="1"/>
            <a:r>
              <a:rPr lang="en-US" dirty="0">
                <a:solidFill>
                  <a:srgbClr val="FFFFFF"/>
                </a:solidFill>
                <a:latin typeface="Calibri" charset="0"/>
                <a:ea typeface="MS PGothic" charset="0"/>
              </a:rPr>
              <a:t>Threatened any unemployed male with immediate draft; powerful discouragement to strike</a:t>
            </a:r>
          </a:p>
          <a:p>
            <a:pPr lvl="3" eaLnBrk="1" hangingPunct="1"/>
            <a:r>
              <a:rPr lang="en-US" dirty="0">
                <a:solidFill>
                  <a:srgbClr val="FFFFFF"/>
                </a:solidFill>
                <a:latin typeface="Calibri" charset="0"/>
                <a:ea typeface="MS PGothic" charset="0"/>
              </a:rPr>
              <a:t>Government tried to treat labor fairly</a:t>
            </a:r>
          </a:p>
          <a:p>
            <a:pPr lvl="1" eaLnBrk="1" hangingPunct="1"/>
            <a:r>
              <a:rPr lang="en-US" dirty="0">
                <a:solidFill>
                  <a:srgbClr val="CCFFCC"/>
                </a:solidFill>
                <a:latin typeface="Calibri" charset="0"/>
                <a:ea typeface="MS PGothic" charset="0"/>
              </a:rPr>
              <a:t>Samuel Gompers and American Federation of Labor (AF of L) loyally supported war:</a:t>
            </a:r>
          </a:p>
          <a:p>
            <a:pPr lvl="2" eaLnBrk="1" hangingPunct="1"/>
            <a:r>
              <a:rPr lang="en-US" dirty="0">
                <a:solidFill>
                  <a:srgbClr val="CCFFCC"/>
                </a:solidFill>
                <a:latin typeface="Calibri" charset="0"/>
                <a:ea typeface="MS PGothic" charset="0"/>
              </a:rPr>
              <a:t>Loyalty rewarded as membership doubled and real wages for many unionized workers rose more than 20%</a:t>
            </a:r>
          </a:p>
          <a:p>
            <a:pPr lvl="2" eaLnBrk="1" hangingPunct="1"/>
            <a:endParaRPr lang="en-US" dirty="0">
              <a:solidFill>
                <a:srgbClr val="000000"/>
              </a:solidFill>
              <a:latin typeface="Calibri" charset="0"/>
              <a:ea typeface="MS PGothic" charset="0"/>
            </a:endParaRPr>
          </a:p>
          <a:p>
            <a:pPr lvl="2" eaLnBrk="1" hangingPunct="1"/>
            <a:endParaRPr lang="en-US" dirty="0">
              <a:solidFill>
                <a:srgbClr val="000000"/>
              </a:solidFill>
              <a:latin typeface="Calibri" charset="0"/>
              <a:ea typeface="MS PGothic" charset="0"/>
            </a:endParaRPr>
          </a:p>
        </p:txBody>
      </p:sp>
    </p:spTree>
    <p:extLst>
      <p:ext uri="{BB962C8B-B14F-4D97-AF65-F5344CB8AC3E}">
        <p14:creationId xmlns:p14="http://schemas.microsoft.com/office/powerpoint/2010/main" val="2976001589"/>
      </p:ext>
    </p:extLst>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a:xfrm>
            <a:off x="533400" y="152400"/>
            <a:ext cx="8001000" cy="990600"/>
          </a:xfrm>
          <a:noFill/>
        </p:spPr>
        <p:txBody>
          <a:bodyPr/>
          <a:lstStyle/>
          <a:p>
            <a:pPr eaLnBrk="1" hangingPunct="1"/>
            <a:r>
              <a:rPr lang="en-US" sz="6600" dirty="0" smtClean="0">
                <a:solidFill>
                  <a:srgbClr val="CCFFCC"/>
                </a:solidFill>
                <a:latin typeface="Calibri"/>
                <a:cs typeface="Calibri"/>
              </a:rPr>
              <a:t>Great Migration</a:t>
            </a:r>
          </a:p>
        </p:txBody>
      </p:sp>
      <p:sp>
        <p:nvSpPr>
          <p:cNvPr id="56324" name="Text Box 4"/>
          <p:cNvSpPr txBox="1">
            <a:spLocks noChangeArrowheads="1"/>
          </p:cNvSpPr>
          <p:nvPr/>
        </p:nvSpPr>
        <p:spPr bwMode="auto">
          <a:xfrm>
            <a:off x="5318" y="1371600"/>
            <a:ext cx="8991600" cy="5174750"/>
          </a:xfrm>
          <a:prstGeom prst="rect">
            <a:avLst/>
          </a:prstGeom>
          <a:noFill/>
          <a:ln w="9525">
            <a:noFill/>
            <a:miter lim="800000"/>
            <a:headEnd/>
            <a:tailEnd/>
          </a:ln>
        </p:spPr>
        <p:txBody>
          <a:bodyPr>
            <a:spAutoFit/>
          </a:bodyPr>
          <a:lstStyle/>
          <a:p>
            <a:pPr marL="342900" indent="-342900">
              <a:lnSpc>
                <a:spcPct val="80000"/>
              </a:lnSpc>
              <a:buFont typeface="Arial"/>
              <a:buChar char="•"/>
            </a:pPr>
            <a:r>
              <a:rPr lang="en-US" sz="2800" dirty="0">
                <a:solidFill>
                  <a:srgbClr val="FFFFFF"/>
                </a:solidFill>
                <a:latin typeface="Calibri"/>
                <a:cs typeface="Calibri"/>
              </a:rPr>
              <a:t>The war created jobs in northeastern and mid-western cities.</a:t>
            </a:r>
          </a:p>
          <a:p>
            <a:pPr marL="342900" indent="-342900">
              <a:lnSpc>
                <a:spcPct val="80000"/>
              </a:lnSpc>
              <a:buFont typeface="Arial"/>
              <a:buChar char="•"/>
            </a:pPr>
            <a:endParaRPr lang="en-US" sz="2800" dirty="0">
              <a:solidFill>
                <a:srgbClr val="FFFFFF"/>
              </a:solidFill>
              <a:latin typeface="Calibri"/>
              <a:cs typeface="Calibri"/>
            </a:endParaRPr>
          </a:p>
          <a:p>
            <a:pPr marL="342900" indent="-342900">
              <a:lnSpc>
                <a:spcPct val="80000"/>
              </a:lnSpc>
              <a:buFont typeface="Arial"/>
              <a:buChar char="•"/>
            </a:pPr>
            <a:r>
              <a:rPr lang="en-US" sz="2800" dirty="0">
                <a:solidFill>
                  <a:srgbClr val="FFFFFF"/>
                </a:solidFill>
                <a:latin typeface="Calibri"/>
                <a:cs typeface="Calibri"/>
              </a:rPr>
              <a:t> African Americans, tired of living under the repression that was common in the South, moved to the North by the thousands and established themselves in ethnically distinct and culturally rich neighborhoods</a:t>
            </a:r>
            <a:r>
              <a:rPr lang="en-US" sz="2800" dirty="0" smtClean="0">
                <a:solidFill>
                  <a:srgbClr val="FFFFFF"/>
                </a:solidFill>
                <a:latin typeface="Calibri"/>
                <a:cs typeface="Calibri"/>
              </a:rPr>
              <a:t>.</a:t>
            </a:r>
          </a:p>
          <a:p>
            <a:pPr marL="342900" indent="-342900">
              <a:lnSpc>
                <a:spcPct val="80000"/>
              </a:lnSpc>
              <a:buFont typeface="Arial"/>
              <a:buChar char="•"/>
            </a:pPr>
            <a:endParaRPr lang="en-US" sz="2800" dirty="0" smtClean="0">
              <a:solidFill>
                <a:srgbClr val="FFFFFF"/>
              </a:solidFill>
              <a:latin typeface="Calibri"/>
              <a:cs typeface="Calibri"/>
            </a:endParaRPr>
          </a:p>
          <a:p>
            <a:pPr marL="342900" lvl="1" indent="-342900">
              <a:lnSpc>
                <a:spcPct val="80000"/>
              </a:lnSpc>
              <a:buFont typeface="Arial"/>
              <a:buChar char="•"/>
            </a:pPr>
            <a:r>
              <a:rPr lang="en-US" sz="2800" dirty="0">
                <a:solidFill>
                  <a:srgbClr val="FFFFFF"/>
                </a:solidFill>
                <a:latin typeface="Calibri" charset="0"/>
                <a:ea typeface="MS PGothic" charset="0"/>
              </a:rPr>
              <a:t>Black workers entered steel mills in 1919</a:t>
            </a:r>
          </a:p>
          <a:p>
            <a:pPr marL="342900" indent="-342900">
              <a:lnSpc>
                <a:spcPct val="80000"/>
              </a:lnSpc>
              <a:buFont typeface="Arial"/>
              <a:buChar char="•"/>
            </a:pPr>
            <a:endParaRPr lang="en-US" sz="2800" dirty="0">
              <a:solidFill>
                <a:srgbClr val="FFFFFF"/>
              </a:solidFill>
              <a:latin typeface="Calibri"/>
              <a:cs typeface="Calibri"/>
            </a:endParaRPr>
          </a:p>
          <a:p>
            <a:pPr marL="342900" indent="-342900">
              <a:lnSpc>
                <a:spcPct val="80000"/>
              </a:lnSpc>
              <a:buFont typeface="Arial"/>
              <a:buChar char="•"/>
            </a:pPr>
            <a:endParaRPr lang="en-US" sz="2800" dirty="0">
              <a:solidFill>
                <a:srgbClr val="FFFFFF"/>
              </a:solidFill>
              <a:latin typeface="Calibri"/>
              <a:cs typeface="Calibri"/>
            </a:endParaRPr>
          </a:p>
          <a:p>
            <a:pPr marL="342900" indent="-342900">
              <a:lnSpc>
                <a:spcPct val="80000"/>
              </a:lnSpc>
              <a:buFont typeface="Arial"/>
              <a:buChar char="•"/>
            </a:pPr>
            <a:r>
              <a:rPr lang="en-US" sz="2800" dirty="0">
                <a:solidFill>
                  <a:srgbClr val="CCFFCC"/>
                </a:solidFill>
                <a:latin typeface="Calibri"/>
                <a:cs typeface="Calibri"/>
              </a:rPr>
              <a:t>Movement of African Americans from the south to the North, Midwest, and West to escape racism and find work (7 million from 1910-1970)</a:t>
            </a:r>
          </a:p>
          <a:p>
            <a:pPr>
              <a:lnSpc>
                <a:spcPct val="80000"/>
              </a:lnSpc>
            </a:pPr>
            <a:endParaRPr lang="en-US" sz="2000" u="sng" dirty="0">
              <a:latin typeface="Calibri"/>
              <a:cs typeface="Calibri"/>
            </a:endParaRPr>
          </a:p>
        </p:txBody>
      </p:sp>
    </p:spTree>
    <p:extLst>
      <p:ext uri="{BB962C8B-B14F-4D97-AF65-F5344CB8AC3E}">
        <p14:creationId xmlns:p14="http://schemas.microsoft.com/office/powerpoint/2010/main" val="13582641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r>
              <a:rPr lang="en-US" dirty="0" smtClean="0">
                <a:solidFill>
                  <a:schemeClr val="tx1"/>
                </a:solidFill>
                <a:latin typeface="Calibri" charset="0"/>
                <a:ea typeface="MS PGothic" charset="0"/>
              </a:rPr>
              <a:t>Workers </a:t>
            </a:r>
            <a:r>
              <a:rPr lang="en-US" dirty="0">
                <a:solidFill>
                  <a:schemeClr val="tx1"/>
                </a:solidFill>
                <a:latin typeface="Calibri" charset="0"/>
                <a:ea typeface="MS PGothic" charset="0"/>
              </a:rPr>
              <a:t>in </a:t>
            </a:r>
            <a:r>
              <a:rPr lang="en-US" dirty="0" smtClean="0">
                <a:solidFill>
                  <a:schemeClr val="tx1"/>
                </a:solidFill>
                <a:latin typeface="Calibri" charset="0"/>
                <a:ea typeface="MS PGothic" charset="0"/>
              </a:rPr>
              <a:t>Wartime</a:t>
            </a:r>
            <a:endParaRPr lang="en-US" dirty="0">
              <a:solidFill>
                <a:schemeClr val="tx1"/>
              </a:solidFill>
              <a:latin typeface="Calibri" charset="0"/>
              <a:ea typeface="MS PGothic" charset="0"/>
            </a:endParaRPr>
          </a:p>
        </p:txBody>
      </p:sp>
      <p:sp>
        <p:nvSpPr>
          <p:cNvPr id="104451" name="Content Placeholder 2"/>
          <p:cNvSpPr>
            <a:spLocks noGrp="1"/>
          </p:cNvSpPr>
          <p:nvPr>
            <p:ph idx="1"/>
          </p:nvPr>
        </p:nvSpPr>
        <p:spPr>
          <a:xfrm>
            <a:off x="381000" y="1600200"/>
            <a:ext cx="8305800" cy="4525963"/>
          </a:xfrm>
        </p:spPr>
        <p:txBody>
          <a:bodyPr/>
          <a:lstStyle/>
          <a:p>
            <a:pPr marL="457200" lvl="1" indent="0">
              <a:buNone/>
            </a:pPr>
            <a:r>
              <a:rPr lang="en-US" dirty="0" smtClean="0">
                <a:solidFill>
                  <a:srgbClr val="CCFFCC"/>
                </a:solidFill>
                <a:latin typeface="Calibri" charset="0"/>
                <a:ea typeface="MS PGothic" charset="0"/>
              </a:rPr>
              <a:t>Chicago Race Riot</a:t>
            </a:r>
            <a:endParaRPr lang="en-US" dirty="0">
              <a:solidFill>
                <a:srgbClr val="CCFFCC"/>
              </a:solidFill>
              <a:latin typeface="Calibri" charset="0"/>
              <a:ea typeface="MS PGothic" charset="0"/>
            </a:endParaRPr>
          </a:p>
          <a:p>
            <a:pPr lvl="1"/>
            <a:r>
              <a:rPr lang="en-US" dirty="0">
                <a:solidFill>
                  <a:srgbClr val="CCFFCC"/>
                </a:solidFill>
                <a:latin typeface="Calibri" charset="0"/>
                <a:ea typeface="MS PGothic" charset="0"/>
              </a:rPr>
              <a:t>Interracial violence resulted, esp. in Chicago in July 1919</a:t>
            </a:r>
          </a:p>
          <a:p>
            <a:pPr lvl="2"/>
            <a:r>
              <a:rPr lang="en-US" dirty="0">
                <a:solidFill>
                  <a:srgbClr val="CCFFCC"/>
                </a:solidFill>
                <a:latin typeface="Calibri" charset="0"/>
                <a:ea typeface="MS PGothic" charset="0"/>
              </a:rPr>
              <a:t>15 whites and 23 blacks killed during two weeks of terror</a:t>
            </a:r>
          </a:p>
          <a:p>
            <a:pPr lvl="1"/>
            <a:endParaRPr lang="en-US" dirty="0">
              <a:solidFill>
                <a:srgbClr val="000000"/>
              </a:solidFill>
              <a:latin typeface="Calibri" charset="0"/>
              <a:ea typeface="MS PGothic" charset="0"/>
            </a:endParaRPr>
          </a:p>
          <a:p>
            <a:pPr lvl="1"/>
            <a:endParaRPr lang="en-US" dirty="0">
              <a:solidFill>
                <a:srgbClr val="000000"/>
              </a:solidFill>
              <a:latin typeface="Calibri" charset="0"/>
              <a:ea typeface="MS PGothic" charset="0"/>
            </a:endParaRPr>
          </a:p>
        </p:txBody>
      </p:sp>
    </p:spTree>
    <p:extLst>
      <p:ext uri="{BB962C8B-B14F-4D97-AF65-F5344CB8AC3E}">
        <p14:creationId xmlns:p14="http://schemas.microsoft.com/office/powerpoint/2010/main" val="355891535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dirty="0" smtClean="0">
                <a:solidFill>
                  <a:schemeClr val="tx1"/>
                </a:solidFill>
                <a:latin typeface="Calibri" charset="0"/>
                <a:ea typeface="MS PGothic" charset="0"/>
              </a:rPr>
              <a:t>The </a:t>
            </a:r>
            <a:r>
              <a:rPr lang="en-US" dirty="0">
                <a:solidFill>
                  <a:schemeClr val="tx1"/>
                </a:solidFill>
                <a:latin typeface="Calibri" charset="0"/>
                <a:ea typeface="MS PGothic" charset="0"/>
              </a:rPr>
              <a:t>President Tames the Trusts</a:t>
            </a:r>
          </a:p>
        </p:txBody>
      </p:sp>
      <p:sp>
        <p:nvSpPr>
          <p:cNvPr id="14339" name="Content Placeholder 2"/>
          <p:cNvSpPr>
            <a:spLocks noGrp="1"/>
          </p:cNvSpPr>
          <p:nvPr>
            <p:ph idx="1"/>
          </p:nvPr>
        </p:nvSpPr>
        <p:spPr>
          <a:xfrm>
            <a:off x="609600" y="1600200"/>
            <a:ext cx="8458200" cy="4525963"/>
          </a:xfrm>
        </p:spPr>
        <p:txBody>
          <a:bodyPr/>
          <a:lstStyle/>
          <a:p>
            <a:pPr eaLnBrk="1" hangingPunct="1"/>
            <a:r>
              <a:rPr lang="en-US" dirty="0">
                <a:solidFill>
                  <a:srgbClr val="FFFFFF"/>
                </a:solidFill>
                <a:latin typeface="Calibri" charset="0"/>
                <a:ea typeface="MS PGothic" charset="0"/>
              </a:rPr>
              <a:t>Wilson</a:t>
            </a:r>
            <a:r>
              <a:rPr lang="fr-FR" altLang="ja-JP" dirty="0">
                <a:solidFill>
                  <a:srgbClr val="FFFFFF"/>
                </a:solidFill>
                <a:latin typeface="Calibri" charset="0"/>
                <a:ea typeface="MS PGothic" charset="0"/>
              </a:rPr>
              <a:t>'</a:t>
            </a:r>
            <a:r>
              <a:rPr lang="en-US" dirty="0">
                <a:solidFill>
                  <a:srgbClr val="FFFFFF"/>
                </a:solidFill>
                <a:latin typeface="Calibri" charset="0"/>
                <a:ea typeface="MS PGothic" charset="0"/>
              </a:rPr>
              <a:t>s third appearance before Congress led to </a:t>
            </a:r>
            <a:r>
              <a:rPr lang="en-US" b="1" dirty="0">
                <a:solidFill>
                  <a:srgbClr val="CCFFCC"/>
                </a:solidFill>
                <a:latin typeface="Calibri" charset="0"/>
                <a:ea typeface="MS PGothic" charset="0"/>
              </a:rPr>
              <a:t>Federal Trade Commission Act </a:t>
            </a:r>
            <a:r>
              <a:rPr lang="en-US" dirty="0">
                <a:solidFill>
                  <a:srgbClr val="CCFFCC"/>
                </a:solidFill>
                <a:latin typeface="Calibri" charset="0"/>
                <a:ea typeface="MS PGothic" charset="0"/>
              </a:rPr>
              <a:t>(1914</a:t>
            </a:r>
            <a:r>
              <a:rPr lang="en-US" dirty="0">
                <a:solidFill>
                  <a:srgbClr val="FFFFFF"/>
                </a:solidFill>
                <a:latin typeface="Calibri" charset="0"/>
                <a:ea typeface="MS PGothic" charset="0"/>
              </a:rPr>
              <a:t>):</a:t>
            </a:r>
          </a:p>
          <a:p>
            <a:pPr lvl="1" eaLnBrk="1" hangingPunct="1"/>
            <a:r>
              <a:rPr lang="en-US" dirty="0">
                <a:solidFill>
                  <a:srgbClr val="CCFFCC"/>
                </a:solidFill>
                <a:latin typeface="Calibri" charset="0"/>
                <a:ea typeface="MS PGothic" charset="0"/>
              </a:rPr>
              <a:t>Presidentially appointed commission could research industries engaged in interstate commerce</a:t>
            </a:r>
          </a:p>
          <a:p>
            <a:pPr lvl="1" eaLnBrk="1" hangingPunct="1"/>
            <a:r>
              <a:rPr lang="en-US" dirty="0">
                <a:latin typeface="Calibri" charset="0"/>
                <a:ea typeface="MS PGothic" charset="0"/>
              </a:rPr>
              <a:t>Commission could crush monopoly at source by </a:t>
            </a:r>
            <a:r>
              <a:rPr lang="en-US" dirty="0">
                <a:solidFill>
                  <a:srgbClr val="CCFFCC"/>
                </a:solidFill>
                <a:latin typeface="Calibri" charset="0"/>
                <a:ea typeface="MS PGothic" charset="0"/>
              </a:rPr>
              <a:t>rooting out unfair trade practices:</a:t>
            </a:r>
          </a:p>
          <a:p>
            <a:pPr lvl="2" eaLnBrk="1" hangingPunct="1"/>
            <a:r>
              <a:rPr lang="en-US" dirty="0">
                <a:solidFill>
                  <a:srgbClr val="FFFFFF"/>
                </a:solidFill>
                <a:latin typeface="Calibri" charset="0"/>
                <a:ea typeface="MS PGothic" charset="0"/>
              </a:rPr>
              <a:t>Including unlawful competition, false advertising, mislabeling, adulteration, and bribery</a:t>
            </a:r>
          </a:p>
          <a:p>
            <a:pPr lvl="1" eaLnBrk="1" hangingPunct="1"/>
            <a:endParaRPr lang="en-US" dirty="0">
              <a:solidFill>
                <a:srgbClr val="000000"/>
              </a:solidFill>
              <a:latin typeface="Calibri" charset="0"/>
              <a:ea typeface="MS PGothic" charset="0"/>
            </a:endParaRPr>
          </a:p>
        </p:txBody>
      </p:sp>
    </p:spTree>
    <p:extLst>
      <p:ext uri="{BB962C8B-B14F-4D97-AF65-F5344CB8AC3E}">
        <p14:creationId xmlns:p14="http://schemas.microsoft.com/office/powerpoint/2010/main" val="3438381329"/>
      </p:ext>
    </p:extLst>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9850959"/>
      </p:ext>
    </p:extLst>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pPr eaLnBrk="1" hangingPunct="1"/>
            <a:r>
              <a:rPr lang="en-US" dirty="0" smtClean="0">
                <a:solidFill>
                  <a:schemeClr val="tx1"/>
                </a:solidFill>
                <a:latin typeface="Calibri" charset="0"/>
                <a:ea typeface="MS PGothic" charset="0"/>
              </a:rPr>
              <a:t>Suffering </a:t>
            </a:r>
            <a:r>
              <a:rPr lang="en-US" dirty="0">
                <a:solidFill>
                  <a:schemeClr val="tx1"/>
                </a:solidFill>
                <a:latin typeface="Calibri" charset="0"/>
                <a:ea typeface="MS PGothic" charset="0"/>
              </a:rPr>
              <a:t>Until Suffrage</a:t>
            </a:r>
          </a:p>
        </p:txBody>
      </p:sp>
      <p:sp>
        <p:nvSpPr>
          <p:cNvPr id="107523" name="Content Placeholder 2"/>
          <p:cNvSpPr>
            <a:spLocks noGrp="1"/>
          </p:cNvSpPr>
          <p:nvPr>
            <p:ph idx="1"/>
          </p:nvPr>
        </p:nvSpPr>
        <p:spPr/>
        <p:txBody>
          <a:bodyPr/>
          <a:lstStyle/>
          <a:p>
            <a:pPr eaLnBrk="1" hangingPunct="1"/>
            <a:r>
              <a:rPr lang="en-US" dirty="0">
                <a:solidFill>
                  <a:srgbClr val="CCFFCC"/>
                </a:solidFill>
                <a:latin typeface="Calibri" charset="0"/>
                <a:ea typeface="MS PGothic" charset="0"/>
              </a:rPr>
              <a:t>Women </a:t>
            </a:r>
            <a:r>
              <a:rPr lang="en-US" dirty="0">
                <a:solidFill>
                  <a:srgbClr val="FFFFFF"/>
                </a:solidFill>
                <a:latin typeface="Calibri" charset="0"/>
                <a:ea typeface="MS PGothic" charset="0"/>
              </a:rPr>
              <a:t>heeded call of patriotism and opportunity:</a:t>
            </a:r>
          </a:p>
          <a:p>
            <a:pPr lvl="1" eaLnBrk="1" hangingPunct="1"/>
            <a:r>
              <a:rPr lang="en-US" dirty="0">
                <a:solidFill>
                  <a:srgbClr val="FFFFFF"/>
                </a:solidFill>
                <a:latin typeface="Calibri" charset="0"/>
                <a:ea typeface="MS PGothic" charset="0"/>
              </a:rPr>
              <a:t>Thousands </a:t>
            </a:r>
            <a:r>
              <a:rPr lang="en-US" dirty="0">
                <a:solidFill>
                  <a:srgbClr val="CCFFCC"/>
                </a:solidFill>
                <a:latin typeface="Calibri" charset="0"/>
                <a:ea typeface="MS PGothic" charset="0"/>
              </a:rPr>
              <a:t>entered factories and fields left by men going to frontline</a:t>
            </a:r>
          </a:p>
          <a:p>
            <a:pPr lvl="1" eaLnBrk="1" hangingPunct="1"/>
            <a:r>
              <a:rPr lang="en-US" dirty="0">
                <a:solidFill>
                  <a:srgbClr val="FFFFFF"/>
                </a:solidFill>
                <a:latin typeface="Calibri" charset="0"/>
                <a:ea typeface="MS PGothic" charset="0"/>
              </a:rPr>
              <a:t>War split women</a:t>
            </a:r>
            <a:r>
              <a:rPr lang="fr-FR" altLang="ja-JP" dirty="0">
                <a:solidFill>
                  <a:srgbClr val="FFFFFF"/>
                </a:solidFill>
                <a:latin typeface="Calibri" charset="0"/>
                <a:ea typeface="MS PGothic" charset="0"/>
              </a:rPr>
              <a:t>'</a:t>
            </a:r>
            <a:r>
              <a:rPr lang="en-US" dirty="0">
                <a:solidFill>
                  <a:srgbClr val="FFFFFF"/>
                </a:solidFill>
                <a:latin typeface="Calibri" charset="0"/>
                <a:ea typeface="MS PGothic" charset="0"/>
              </a:rPr>
              <a:t>s movement deeply:</a:t>
            </a:r>
          </a:p>
          <a:p>
            <a:pPr lvl="2" eaLnBrk="1" hangingPunct="1"/>
            <a:r>
              <a:rPr lang="en-US" dirty="0">
                <a:solidFill>
                  <a:srgbClr val="CCFFCC"/>
                </a:solidFill>
                <a:latin typeface="Calibri" charset="0"/>
                <a:ea typeface="MS PGothic" charset="0"/>
              </a:rPr>
              <a:t>Many progressive-era feminists were pacifists</a:t>
            </a:r>
          </a:p>
          <a:p>
            <a:pPr lvl="3" eaLnBrk="1" hangingPunct="1"/>
            <a:r>
              <a:rPr lang="en-US" dirty="0">
                <a:solidFill>
                  <a:srgbClr val="CCFFCC"/>
                </a:solidFill>
                <a:latin typeface="Calibri" charset="0"/>
                <a:ea typeface="MS PGothic" charset="0"/>
              </a:rPr>
              <a:t>Found a voice in National Woman</a:t>
            </a:r>
            <a:r>
              <a:rPr lang="fr-FR" altLang="ja-JP" dirty="0">
                <a:solidFill>
                  <a:srgbClr val="CCFFCC"/>
                </a:solidFill>
                <a:latin typeface="Calibri" charset="0"/>
                <a:ea typeface="MS PGothic" charset="0"/>
              </a:rPr>
              <a:t>'</a:t>
            </a:r>
            <a:r>
              <a:rPr lang="en-US" dirty="0">
                <a:solidFill>
                  <a:srgbClr val="CCFFCC"/>
                </a:solidFill>
                <a:latin typeface="Calibri" charset="0"/>
                <a:ea typeface="MS PGothic" charset="0"/>
              </a:rPr>
              <a:t>s party</a:t>
            </a:r>
          </a:p>
          <a:p>
            <a:pPr lvl="3" eaLnBrk="1" hangingPunct="1"/>
            <a:r>
              <a:rPr lang="en-US" dirty="0">
                <a:solidFill>
                  <a:srgbClr val="CCFFCC"/>
                </a:solidFill>
                <a:latin typeface="Calibri" charset="0"/>
                <a:ea typeface="MS PGothic" charset="0"/>
              </a:rPr>
              <a:t>Led by Quaker activist Alice Paul</a:t>
            </a:r>
          </a:p>
          <a:p>
            <a:pPr lvl="3" eaLnBrk="1" hangingPunct="1"/>
            <a:r>
              <a:rPr lang="en-US" dirty="0">
                <a:solidFill>
                  <a:srgbClr val="CCFFCC"/>
                </a:solidFill>
                <a:latin typeface="Calibri" charset="0"/>
                <a:ea typeface="MS PGothic" charset="0"/>
              </a:rPr>
              <a:t>Demonstrated against </a:t>
            </a:r>
            <a:r>
              <a:rPr lang="ja-JP" altLang="en-US" dirty="0">
                <a:solidFill>
                  <a:srgbClr val="CCFFCC"/>
                </a:solidFill>
                <a:latin typeface="Calibri" charset="0"/>
                <a:ea typeface="MS PGothic" charset="0"/>
              </a:rPr>
              <a:t>“</a:t>
            </a:r>
            <a:r>
              <a:rPr lang="en-US" altLang="ja-JP" dirty="0">
                <a:solidFill>
                  <a:srgbClr val="CCFFCC"/>
                </a:solidFill>
                <a:latin typeface="Calibri" charset="0"/>
                <a:ea typeface="MS PGothic" charset="0"/>
              </a:rPr>
              <a:t>Kaiser Wilson</a:t>
            </a:r>
            <a:r>
              <a:rPr lang="ja-JP" altLang="en-US" dirty="0">
                <a:solidFill>
                  <a:srgbClr val="CCFFCC"/>
                </a:solidFill>
                <a:latin typeface="Calibri" charset="0"/>
                <a:ea typeface="MS PGothic" charset="0"/>
              </a:rPr>
              <a:t>”</a:t>
            </a:r>
            <a:r>
              <a:rPr lang="en-US" altLang="ja-JP" dirty="0">
                <a:solidFill>
                  <a:srgbClr val="CCFFCC"/>
                </a:solidFill>
                <a:latin typeface="Calibri" charset="0"/>
                <a:ea typeface="MS PGothic" charset="0"/>
              </a:rPr>
              <a:t> with marches and hunger strikes</a:t>
            </a:r>
            <a:endParaRPr lang="en-US" dirty="0">
              <a:solidFill>
                <a:srgbClr val="CCFFCC"/>
              </a:solidFill>
              <a:latin typeface="Calibri" charset="0"/>
              <a:ea typeface="MS PGothic" charset="0"/>
            </a:endParaRPr>
          </a:p>
        </p:txBody>
      </p:sp>
    </p:spTree>
    <p:extLst>
      <p:ext uri="{BB962C8B-B14F-4D97-AF65-F5344CB8AC3E}">
        <p14:creationId xmlns:p14="http://schemas.microsoft.com/office/powerpoint/2010/main" val="384692501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r>
              <a:rPr lang="en-US" dirty="0" smtClean="0">
                <a:solidFill>
                  <a:schemeClr val="tx1"/>
                </a:solidFill>
                <a:latin typeface="Calibri" charset="0"/>
                <a:ea typeface="MS PGothic" charset="0"/>
              </a:rPr>
              <a:t>Suffering </a:t>
            </a:r>
            <a:r>
              <a:rPr lang="en-US" dirty="0">
                <a:solidFill>
                  <a:schemeClr val="tx1"/>
                </a:solidFill>
                <a:latin typeface="Calibri" charset="0"/>
                <a:ea typeface="MS PGothic" charset="0"/>
              </a:rPr>
              <a:t>Until </a:t>
            </a:r>
            <a:r>
              <a:rPr lang="en-US" dirty="0" smtClean="0">
                <a:solidFill>
                  <a:schemeClr val="tx1"/>
                </a:solidFill>
                <a:latin typeface="Calibri" charset="0"/>
                <a:ea typeface="MS PGothic" charset="0"/>
              </a:rPr>
              <a:t>Suffrage</a:t>
            </a:r>
            <a:endParaRPr lang="en-US" dirty="0">
              <a:solidFill>
                <a:schemeClr val="tx1"/>
              </a:solidFill>
              <a:latin typeface="Calibri" charset="0"/>
              <a:ea typeface="MS PGothic" charset="0"/>
            </a:endParaRPr>
          </a:p>
        </p:txBody>
      </p:sp>
      <p:sp>
        <p:nvSpPr>
          <p:cNvPr id="108547" name="Content Placeholder 2"/>
          <p:cNvSpPr>
            <a:spLocks noGrp="1"/>
          </p:cNvSpPr>
          <p:nvPr>
            <p:ph idx="1"/>
          </p:nvPr>
        </p:nvSpPr>
        <p:spPr>
          <a:xfrm>
            <a:off x="381000" y="1600200"/>
            <a:ext cx="8763000" cy="4572000"/>
          </a:xfrm>
        </p:spPr>
        <p:txBody>
          <a:bodyPr/>
          <a:lstStyle/>
          <a:p>
            <a:pPr lvl="2"/>
            <a:r>
              <a:rPr lang="en-US" dirty="0">
                <a:solidFill>
                  <a:srgbClr val="CCFFCC"/>
                </a:solidFill>
                <a:latin typeface="Calibri" charset="0"/>
                <a:ea typeface="MS PGothic" charset="0"/>
              </a:rPr>
              <a:t>Larger part of suffrage movement:</a:t>
            </a:r>
          </a:p>
          <a:p>
            <a:pPr lvl="3"/>
            <a:r>
              <a:rPr lang="en-US" dirty="0">
                <a:solidFill>
                  <a:srgbClr val="CCFFCC"/>
                </a:solidFill>
                <a:latin typeface="Calibri" charset="0"/>
                <a:ea typeface="MS PGothic" charset="0"/>
              </a:rPr>
              <a:t>Represented by National American Woman Suffrage Association</a:t>
            </a:r>
          </a:p>
          <a:p>
            <a:pPr lvl="3"/>
            <a:r>
              <a:rPr lang="en-US" dirty="0">
                <a:solidFill>
                  <a:srgbClr val="CCFFCC"/>
                </a:solidFill>
                <a:latin typeface="Calibri" charset="0"/>
                <a:ea typeface="MS PGothic" charset="0"/>
              </a:rPr>
              <a:t>Supported Wilson</a:t>
            </a:r>
            <a:r>
              <a:rPr lang="fr-FR" altLang="ja-JP" dirty="0">
                <a:solidFill>
                  <a:srgbClr val="CCFFCC"/>
                </a:solidFill>
                <a:latin typeface="Calibri" charset="0"/>
                <a:ea typeface="MS PGothic" charset="0"/>
              </a:rPr>
              <a:t>'</a:t>
            </a:r>
            <a:r>
              <a:rPr lang="en-US" dirty="0">
                <a:solidFill>
                  <a:srgbClr val="CCFFCC"/>
                </a:solidFill>
                <a:latin typeface="Calibri" charset="0"/>
                <a:ea typeface="MS PGothic" charset="0"/>
              </a:rPr>
              <a:t>s war</a:t>
            </a:r>
          </a:p>
          <a:p>
            <a:pPr lvl="3"/>
            <a:r>
              <a:rPr lang="en-US" dirty="0">
                <a:solidFill>
                  <a:srgbClr val="CCFFCC"/>
                </a:solidFill>
                <a:latin typeface="Calibri" charset="0"/>
                <a:ea typeface="MS PGothic" charset="0"/>
              </a:rPr>
              <a:t>Argued women must take part in war effort to earn role in shaping peace</a:t>
            </a:r>
          </a:p>
          <a:p>
            <a:pPr lvl="3"/>
            <a:r>
              <a:rPr lang="en-US" dirty="0">
                <a:latin typeface="Calibri" charset="0"/>
                <a:ea typeface="MS PGothic" charset="0"/>
              </a:rPr>
              <a:t>Fight for democracy abroad was women</a:t>
            </a:r>
            <a:r>
              <a:rPr lang="fr-FR" altLang="ja-JP" dirty="0">
                <a:latin typeface="Calibri" charset="0"/>
                <a:ea typeface="MS PGothic" charset="0"/>
              </a:rPr>
              <a:t>'</a:t>
            </a:r>
            <a:r>
              <a:rPr lang="en-US" dirty="0">
                <a:latin typeface="Calibri" charset="0"/>
                <a:ea typeface="MS PGothic" charset="0"/>
              </a:rPr>
              <a:t>s best hope for winning true democracy at home</a:t>
            </a:r>
          </a:p>
          <a:p>
            <a:pPr lvl="2"/>
            <a:r>
              <a:rPr lang="en-US" dirty="0">
                <a:solidFill>
                  <a:srgbClr val="FFFFFF"/>
                </a:solidFill>
                <a:latin typeface="Calibri" charset="0"/>
                <a:ea typeface="MS PGothic" charset="0"/>
              </a:rPr>
              <a:t>War mobilization gave new momentum to suffrage fight:</a:t>
            </a:r>
          </a:p>
          <a:p>
            <a:pPr lvl="3"/>
            <a:r>
              <a:rPr lang="en-US" dirty="0">
                <a:solidFill>
                  <a:srgbClr val="CCFFCC"/>
                </a:solidFill>
                <a:latin typeface="Calibri" charset="0"/>
                <a:ea typeface="MS PGothic" charset="0"/>
              </a:rPr>
              <a:t>Wilson endorsed suffrage as </a:t>
            </a:r>
            <a:r>
              <a:rPr lang="ja-JP" altLang="en-US" dirty="0">
                <a:solidFill>
                  <a:srgbClr val="CCFFCC"/>
                </a:solidFill>
                <a:latin typeface="Calibri" charset="0"/>
                <a:ea typeface="MS PGothic" charset="0"/>
              </a:rPr>
              <a:t>“</a:t>
            </a:r>
            <a:r>
              <a:rPr lang="en-US" altLang="ja-JP" dirty="0">
                <a:solidFill>
                  <a:srgbClr val="CCFFCC"/>
                </a:solidFill>
                <a:latin typeface="Calibri" charset="0"/>
                <a:ea typeface="MS PGothic" charset="0"/>
              </a:rPr>
              <a:t>vitally necessary war measure</a:t>
            </a:r>
            <a:r>
              <a:rPr lang="ja-JP" altLang="en-US" dirty="0">
                <a:solidFill>
                  <a:srgbClr val="CCFFCC"/>
                </a:solidFill>
                <a:latin typeface="Calibri" charset="0"/>
                <a:ea typeface="MS PGothic" charset="0"/>
              </a:rPr>
              <a:t>”</a:t>
            </a:r>
            <a:endParaRPr lang="en-US" altLang="ja-JP" dirty="0">
              <a:solidFill>
                <a:srgbClr val="CCFFCC"/>
              </a:solidFill>
              <a:latin typeface="Calibri" charset="0"/>
              <a:ea typeface="MS PGothic" charset="0"/>
            </a:endParaRPr>
          </a:p>
          <a:p>
            <a:pPr lvl="3"/>
            <a:r>
              <a:rPr lang="en-US" dirty="0">
                <a:solidFill>
                  <a:srgbClr val="FFFFFF"/>
                </a:solidFill>
                <a:latin typeface="Calibri" charset="0"/>
                <a:ea typeface="MS PGothic" charset="0"/>
              </a:rPr>
              <a:t>In 1917 New York voted for suffrage at state level</a:t>
            </a:r>
          </a:p>
          <a:p>
            <a:pPr lvl="3"/>
            <a:r>
              <a:rPr lang="en-US" dirty="0">
                <a:solidFill>
                  <a:srgbClr val="FFFFFF"/>
                </a:solidFill>
                <a:latin typeface="Calibri" charset="0"/>
                <a:ea typeface="MS PGothic" charset="0"/>
              </a:rPr>
              <a:t>Followed by Michigan, Oklahoma, and South Dakota</a:t>
            </a:r>
          </a:p>
          <a:p>
            <a:pPr lvl="3"/>
            <a:r>
              <a:rPr lang="en-US" dirty="0">
                <a:solidFill>
                  <a:srgbClr val="CCFFCC"/>
                </a:solidFill>
                <a:latin typeface="Calibri" charset="0"/>
                <a:ea typeface="MS PGothic" charset="0"/>
              </a:rPr>
              <a:t>Whole U.S.A. followed with </a:t>
            </a:r>
            <a:r>
              <a:rPr lang="en-US" b="1" dirty="0">
                <a:solidFill>
                  <a:srgbClr val="CCFFCC"/>
                </a:solidFill>
                <a:latin typeface="Calibri" charset="0"/>
                <a:ea typeface="MS PGothic" charset="0"/>
              </a:rPr>
              <a:t>Nineteenth Amendment </a:t>
            </a:r>
            <a:r>
              <a:rPr lang="en-US" dirty="0">
                <a:solidFill>
                  <a:srgbClr val="CCFFCC"/>
                </a:solidFill>
                <a:latin typeface="Calibri" charset="0"/>
                <a:ea typeface="MS PGothic" charset="0"/>
              </a:rPr>
              <a:t>(1920)</a:t>
            </a:r>
          </a:p>
        </p:txBody>
      </p:sp>
    </p:spTree>
    <p:extLst>
      <p:ext uri="{BB962C8B-B14F-4D97-AF65-F5344CB8AC3E}">
        <p14:creationId xmlns:p14="http://schemas.microsoft.com/office/powerpoint/2010/main" val="176354881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r>
              <a:rPr lang="en-US" dirty="0" smtClean="0">
                <a:solidFill>
                  <a:schemeClr val="tx1"/>
                </a:solidFill>
                <a:latin typeface="Calibri" charset="0"/>
                <a:ea typeface="MS PGothic" charset="0"/>
              </a:rPr>
              <a:t>Suffering </a:t>
            </a:r>
            <a:r>
              <a:rPr lang="en-US" dirty="0">
                <a:solidFill>
                  <a:schemeClr val="tx1"/>
                </a:solidFill>
                <a:latin typeface="Calibri" charset="0"/>
                <a:ea typeface="MS PGothic" charset="0"/>
              </a:rPr>
              <a:t>Until </a:t>
            </a:r>
            <a:r>
              <a:rPr lang="en-US" dirty="0" smtClean="0">
                <a:solidFill>
                  <a:schemeClr val="tx1"/>
                </a:solidFill>
                <a:latin typeface="Calibri" charset="0"/>
                <a:ea typeface="MS PGothic" charset="0"/>
              </a:rPr>
              <a:t>Suffrage</a:t>
            </a:r>
            <a:endParaRPr lang="en-US" dirty="0">
              <a:solidFill>
                <a:schemeClr val="tx1"/>
              </a:solidFill>
              <a:latin typeface="Calibri" charset="0"/>
              <a:ea typeface="MS PGothic" charset="0"/>
            </a:endParaRPr>
          </a:p>
        </p:txBody>
      </p:sp>
      <p:sp>
        <p:nvSpPr>
          <p:cNvPr id="109571" name="Content Placeholder 2"/>
          <p:cNvSpPr>
            <a:spLocks noGrp="1"/>
          </p:cNvSpPr>
          <p:nvPr>
            <p:ph idx="1"/>
          </p:nvPr>
        </p:nvSpPr>
        <p:spPr>
          <a:xfrm>
            <a:off x="673100" y="1600200"/>
            <a:ext cx="8394700" cy="4525963"/>
          </a:xfrm>
        </p:spPr>
        <p:txBody>
          <a:bodyPr/>
          <a:lstStyle/>
          <a:p>
            <a:pPr lvl="1"/>
            <a:r>
              <a:rPr lang="en-US" dirty="0" smtClean="0">
                <a:solidFill>
                  <a:srgbClr val="FFFFFF"/>
                </a:solidFill>
                <a:latin typeface="Calibri" charset="0"/>
                <a:ea typeface="MS PGothic" charset="0"/>
              </a:rPr>
              <a:t>Women</a:t>
            </a:r>
            <a:r>
              <a:rPr lang="fr-FR" altLang="ja-JP" dirty="0" smtClean="0">
                <a:solidFill>
                  <a:srgbClr val="FFFFFF"/>
                </a:solidFill>
                <a:latin typeface="Calibri" charset="0"/>
                <a:ea typeface="MS PGothic" charset="0"/>
              </a:rPr>
              <a:t>'</a:t>
            </a:r>
            <a:r>
              <a:rPr lang="en-US" dirty="0" smtClean="0">
                <a:solidFill>
                  <a:srgbClr val="FFFFFF"/>
                </a:solidFill>
                <a:latin typeface="Calibri" charset="0"/>
                <a:ea typeface="MS PGothic" charset="0"/>
              </a:rPr>
              <a:t>s </a:t>
            </a:r>
            <a:r>
              <a:rPr lang="en-US" dirty="0">
                <a:solidFill>
                  <a:srgbClr val="FFFFFF"/>
                </a:solidFill>
                <a:latin typeface="Calibri" charset="0"/>
                <a:ea typeface="MS PGothic" charset="0"/>
              </a:rPr>
              <a:t>wartime economic gains fleeting:</a:t>
            </a:r>
          </a:p>
          <a:p>
            <a:pPr lvl="2"/>
            <a:r>
              <a:rPr lang="en-US" dirty="0">
                <a:solidFill>
                  <a:srgbClr val="FFFFFF"/>
                </a:solidFill>
                <a:latin typeface="Calibri" charset="0"/>
                <a:ea typeface="MS PGothic" charset="0"/>
              </a:rPr>
              <a:t>Permanent </a:t>
            </a:r>
            <a:r>
              <a:rPr lang="en-US" dirty="0">
                <a:solidFill>
                  <a:srgbClr val="CCFFCC"/>
                </a:solidFill>
                <a:latin typeface="Calibri" charset="0"/>
                <a:ea typeface="MS PGothic" charset="0"/>
              </a:rPr>
              <a:t>Women</a:t>
            </a:r>
            <a:r>
              <a:rPr lang="fr-FR" altLang="ja-JP" dirty="0">
                <a:solidFill>
                  <a:srgbClr val="CCFFCC"/>
                </a:solidFill>
                <a:latin typeface="Calibri" charset="0"/>
                <a:ea typeface="MS PGothic" charset="0"/>
              </a:rPr>
              <a:t>'</a:t>
            </a:r>
            <a:r>
              <a:rPr lang="en-US" dirty="0">
                <a:solidFill>
                  <a:srgbClr val="CCFFCC"/>
                </a:solidFill>
                <a:latin typeface="Calibri" charset="0"/>
                <a:ea typeface="MS PGothic" charset="0"/>
              </a:rPr>
              <a:t>s Bureau in Department of Labor created to protect women in workplace</a:t>
            </a:r>
          </a:p>
          <a:p>
            <a:pPr lvl="2"/>
            <a:r>
              <a:rPr lang="en-US" dirty="0">
                <a:solidFill>
                  <a:srgbClr val="FFFFFF"/>
                </a:solidFill>
                <a:latin typeface="Calibri" charset="0"/>
                <a:ea typeface="MS PGothic" charset="0"/>
              </a:rPr>
              <a:t>Most women workers gave up wartime jobs</a:t>
            </a:r>
          </a:p>
        </p:txBody>
      </p:sp>
    </p:spTree>
    <p:extLst>
      <p:ext uri="{BB962C8B-B14F-4D97-AF65-F5344CB8AC3E}">
        <p14:creationId xmlns:p14="http://schemas.microsoft.com/office/powerpoint/2010/main" val="190963624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r>
              <a:rPr lang="en-US" dirty="0" smtClean="0">
                <a:solidFill>
                  <a:schemeClr val="tx1"/>
                </a:solidFill>
                <a:latin typeface="Calibri" charset="0"/>
                <a:ea typeface="MS PGothic" charset="0"/>
              </a:rPr>
              <a:t>Suffering </a:t>
            </a:r>
            <a:r>
              <a:rPr lang="en-US" dirty="0">
                <a:solidFill>
                  <a:schemeClr val="tx1"/>
                </a:solidFill>
                <a:latin typeface="Calibri" charset="0"/>
                <a:ea typeface="MS PGothic" charset="0"/>
              </a:rPr>
              <a:t>Until </a:t>
            </a:r>
            <a:r>
              <a:rPr lang="en-US" dirty="0" smtClean="0">
                <a:solidFill>
                  <a:schemeClr val="tx1"/>
                </a:solidFill>
                <a:latin typeface="Calibri" charset="0"/>
                <a:ea typeface="MS PGothic" charset="0"/>
              </a:rPr>
              <a:t>Suffrage</a:t>
            </a:r>
            <a:endParaRPr lang="en-US" dirty="0">
              <a:solidFill>
                <a:schemeClr val="tx1"/>
              </a:solidFill>
              <a:latin typeface="Calibri" charset="0"/>
              <a:ea typeface="MS PGothic" charset="0"/>
            </a:endParaRPr>
          </a:p>
        </p:txBody>
      </p:sp>
      <p:sp>
        <p:nvSpPr>
          <p:cNvPr id="110595" name="Content Placeholder 2"/>
          <p:cNvSpPr>
            <a:spLocks noGrp="1"/>
          </p:cNvSpPr>
          <p:nvPr>
            <p:ph idx="1"/>
          </p:nvPr>
        </p:nvSpPr>
        <p:spPr/>
        <p:txBody>
          <a:bodyPr/>
          <a:lstStyle/>
          <a:p>
            <a:pPr lvl="2"/>
            <a:r>
              <a:rPr lang="en-US" dirty="0">
                <a:solidFill>
                  <a:srgbClr val="FFFFFF"/>
                </a:solidFill>
                <a:latin typeface="Calibri" charset="0"/>
                <a:ea typeface="MS PGothic" charset="0"/>
              </a:rPr>
              <a:t>Congress supported traditional role as mothers:</a:t>
            </a:r>
          </a:p>
          <a:p>
            <a:pPr lvl="3"/>
            <a:r>
              <a:rPr lang="en-US" dirty="0">
                <a:solidFill>
                  <a:srgbClr val="FFFFFF"/>
                </a:solidFill>
                <a:latin typeface="Calibri" charset="0"/>
                <a:ea typeface="MS PGothic" charset="0"/>
              </a:rPr>
              <a:t>Passed </a:t>
            </a:r>
            <a:r>
              <a:rPr lang="en-US" b="1" dirty="0">
                <a:solidFill>
                  <a:srgbClr val="CCFFCC"/>
                </a:solidFill>
                <a:latin typeface="Calibri" charset="0"/>
                <a:ea typeface="MS PGothic" charset="0"/>
              </a:rPr>
              <a:t>Sheppard-Towner Maternity Act </a:t>
            </a:r>
            <a:r>
              <a:rPr lang="en-US" dirty="0">
                <a:solidFill>
                  <a:srgbClr val="CCFFCC"/>
                </a:solidFill>
                <a:latin typeface="Calibri" charset="0"/>
                <a:ea typeface="MS PGothic" charset="0"/>
              </a:rPr>
              <a:t>1921:</a:t>
            </a:r>
          </a:p>
          <a:p>
            <a:pPr lvl="4"/>
            <a:r>
              <a:rPr lang="en-US" dirty="0">
                <a:solidFill>
                  <a:srgbClr val="CCFFCC"/>
                </a:solidFill>
                <a:latin typeface="Calibri" charset="0"/>
                <a:ea typeface="MS PGothic" charset="0"/>
              </a:rPr>
              <a:t>Provided federally financed instruction in maternal and infant health care</a:t>
            </a:r>
          </a:p>
          <a:p>
            <a:pPr lvl="4"/>
            <a:r>
              <a:rPr lang="en-US" dirty="0">
                <a:solidFill>
                  <a:srgbClr val="CCFFCC"/>
                </a:solidFill>
                <a:latin typeface="Calibri" charset="0"/>
                <a:ea typeface="MS PGothic" charset="0"/>
              </a:rPr>
              <a:t>Expanded responsibility of federal government for family welfare</a:t>
            </a:r>
          </a:p>
          <a:p>
            <a:pPr lvl="2"/>
            <a:r>
              <a:rPr lang="en-US" dirty="0">
                <a:solidFill>
                  <a:srgbClr val="FFFFFF"/>
                </a:solidFill>
                <a:latin typeface="Calibri" charset="0"/>
                <a:ea typeface="MS PGothic" charset="0"/>
              </a:rPr>
              <a:t>WWI foreshadowed future when women</a:t>
            </a:r>
            <a:r>
              <a:rPr lang="fr-FR" altLang="ja-JP" dirty="0">
                <a:solidFill>
                  <a:srgbClr val="FFFFFF"/>
                </a:solidFill>
                <a:latin typeface="Calibri" charset="0"/>
                <a:ea typeface="MS PGothic" charset="0"/>
              </a:rPr>
              <a:t>'</a:t>
            </a:r>
            <a:r>
              <a:rPr lang="en-US" dirty="0">
                <a:solidFill>
                  <a:srgbClr val="FFFFFF"/>
                </a:solidFill>
                <a:latin typeface="Calibri" charset="0"/>
                <a:ea typeface="MS PGothic" charset="0"/>
              </a:rPr>
              <a:t>s wage-labor and political power would reshape American way of life</a:t>
            </a:r>
          </a:p>
        </p:txBody>
      </p:sp>
    </p:spTree>
    <p:extLst>
      <p:ext uri="{BB962C8B-B14F-4D97-AF65-F5344CB8AC3E}">
        <p14:creationId xmlns:p14="http://schemas.microsoft.com/office/powerpoint/2010/main" val="112137136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solidFill>
                  <a:schemeClr val="tx1"/>
                </a:solidFill>
                <a:ea typeface="+mj-ea"/>
                <a:cs typeface="+mj-cs"/>
              </a:rPr>
              <a:t>Making Plowboys into Doughboys</a:t>
            </a:r>
          </a:p>
        </p:txBody>
      </p:sp>
      <p:sp>
        <p:nvSpPr>
          <p:cNvPr id="113667" name="Content Placeholder 2"/>
          <p:cNvSpPr>
            <a:spLocks noGrp="1"/>
          </p:cNvSpPr>
          <p:nvPr>
            <p:ph idx="1"/>
          </p:nvPr>
        </p:nvSpPr>
        <p:spPr/>
        <p:txBody>
          <a:bodyPr/>
          <a:lstStyle/>
          <a:p>
            <a:pPr eaLnBrk="1" hangingPunct="1"/>
            <a:r>
              <a:rPr lang="en-US" dirty="0">
                <a:solidFill>
                  <a:srgbClr val="FFFFFF"/>
                </a:solidFill>
                <a:latin typeface="Calibri" charset="0"/>
                <a:ea typeface="MS PGothic" charset="0"/>
              </a:rPr>
              <a:t>America</a:t>
            </a:r>
            <a:r>
              <a:rPr lang="fr-FR" altLang="ja-JP" dirty="0">
                <a:solidFill>
                  <a:srgbClr val="FFFFFF"/>
                </a:solidFill>
                <a:latin typeface="Calibri" charset="0"/>
                <a:ea typeface="MS PGothic" charset="0"/>
              </a:rPr>
              <a:t>'</a:t>
            </a:r>
            <a:r>
              <a:rPr lang="en-US" dirty="0">
                <a:solidFill>
                  <a:srgbClr val="FFFFFF"/>
                </a:solidFill>
                <a:latin typeface="Calibri" charset="0"/>
                <a:ea typeface="MS PGothic" charset="0"/>
              </a:rPr>
              <a:t>s early role in war:</a:t>
            </a:r>
          </a:p>
          <a:p>
            <a:pPr lvl="1" eaLnBrk="1" hangingPunct="1"/>
            <a:r>
              <a:rPr lang="en-US" dirty="0">
                <a:solidFill>
                  <a:srgbClr val="FFFFFF"/>
                </a:solidFill>
                <a:latin typeface="Calibri" charset="0"/>
                <a:ea typeface="MS PGothic" charset="0"/>
              </a:rPr>
              <a:t>Did not dream of sending large force to France</a:t>
            </a:r>
          </a:p>
          <a:p>
            <a:pPr lvl="1" eaLnBrk="1" hangingPunct="1"/>
            <a:r>
              <a:rPr lang="en-US" dirty="0">
                <a:solidFill>
                  <a:srgbClr val="FFFFFF"/>
                </a:solidFill>
                <a:latin typeface="Calibri" charset="0"/>
                <a:ea typeface="MS PGothic" charset="0"/>
              </a:rPr>
              <a:t>Assumed naval power and material support would suffice </a:t>
            </a:r>
          </a:p>
          <a:p>
            <a:pPr lvl="1" eaLnBrk="1" hangingPunct="1"/>
            <a:r>
              <a:rPr lang="en-US" dirty="0">
                <a:solidFill>
                  <a:srgbClr val="FFFFFF"/>
                </a:solidFill>
                <a:latin typeface="Calibri" charset="0"/>
                <a:ea typeface="MS PGothic" charset="0"/>
              </a:rPr>
              <a:t>By April/May 1917, Europeans running out of money and </a:t>
            </a:r>
            <a:r>
              <a:rPr lang="en-US" dirty="0" smtClean="0">
                <a:solidFill>
                  <a:srgbClr val="FFFFFF"/>
                </a:solidFill>
                <a:latin typeface="Calibri" charset="0"/>
                <a:ea typeface="MS PGothic" charset="0"/>
              </a:rPr>
              <a:t>manpower</a:t>
            </a:r>
          </a:p>
          <a:p>
            <a:pPr lvl="1" eaLnBrk="1" hangingPunct="1"/>
            <a:endParaRPr lang="en-US" dirty="0">
              <a:solidFill>
                <a:srgbClr val="FFFFFF"/>
              </a:solidFill>
              <a:latin typeface="Calibri" charset="0"/>
              <a:ea typeface="MS PGothic" charset="0"/>
            </a:endParaRPr>
          </a:p>
          <a:p>
            <a:pPr eaLnBrk="1" hangingPunct="1"/>
            <a:r>
              <a:rPr lang="en-US" dirty="0">
                <a:solidFill>
                  <a:srgbClr val="FFFFFF"/>
                </a:solidFill>
                <a:latin typeface="Calibri" charset="0"/>
                <a:ea typeface="MS PGothic" charset="0"/>
              </a:rPr>
              <a:t>Huge American army needed to be raised, trained, and transported quickly or whole western front would collapse</a:t>
            </a:r>
          </a:p>
          <a:p>
            <a:pPr lvl="1" eaLnBrk="1" hangingPunct="1"/>
            <a:endParaRPr lang="en-US" dirty="0">
              <a:solidFill>
                <a:srgbClr val="000000"/>
              </a:solidFill>
              <a:latin typeface="Calibri" charset="0"/>
              <a:ea typeface="MS PGothic" charset="0"/>
            </a:endParaRPr>
          </a:p>
        </p:txBody>
      </p:sp>
    </p:spTree>
    <p:extLst>
      <p:ext uri="{BB962C8B-B14F-4D97-AF65-F5344CB8AC3E}">
        <p14:creationId xmlns:p14="http://schemas.microsoft.com/office/powerpoint/2010/main" val="126692652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r>
              <a:rPr lang="en-US" dirty="0" smtClean="0">
                <a:solidFill>
                  <a:srgbClr val="FFFFFF"/>
                </a:solidFill>
                <a:latin typeface="Calibri" charset="0"/>
                <a:ea typeface="MS PGothic" charset="0"/>
              </a:rPr>
              <a:t>Making </a:t>
            </a:r>
            <a:r>
              <a:rPr lang="en-US" dirty="0">
                <a:solidFill>
                  <a:srgbClr val="FFFFFF"/>
                </a:solidFill>
                <a:latin typeface="Calibri" charset="0"/>
                <a:ea typeface="MS PGothic" charset="0"/>
              </a:rPr>
              <a:t>Plowboys into </a:t>
            </a:r>
            <a:r>
              <a:rPr lang="en-US" dirty="0" smtClean="0">
                <a:solidFill>
                  <a:srgbClr val="FFFFFF"/>
                </a:solidFill>
                <a:latin typeface="Calibri" charset="0"/>
                <a:ea typeface="MS PGothic" charset="0"/>
              </a:rPr>
              <a:t>Doughboys</a:t>
            </a:r>
            <a:endParaRPr lang="en-US" dirty="0">
              <a:solidFill>
                <a:srgbClr val="FFFFFF"/>
              </a:solidFill>
              <a:latin typeface="Calibri" charset="0"/>
              <a:ea typeface="MS PGothic" charset="0"/>
            </a:endParaRPr>
          </a:p>
        </p:txBody>
      </p:sp>
      <p:sp>
        <p:nvSpPr>
          <p:cNvPr id="114691" name="Content Placeholder 2"/>
          <p:cNvSpPr>
            <a:spLocks noGrp="1"/>
          </p:cNvSpPr>
          <p:nvPr>
            <p:ph idx="1"/>
          </p:nvPr>
        </p:nvSpPr>
        <p:spPr/>
        <p:txBody>
          <a:bodyPr/>
          <a:lstStyle/>
          <a:p>
            <a:pPr lvl="1"/>
            <a:r>
              <a:rPr lang="en-US" dirty="0">
                <a:solidFill>
                  <a:srgbClr val="CCFFCC"/>
                </a:solidFill>
                <a:latin typeface="Calibri" charset="0"/>
                <a:ea typeface="MS PGothic" charset="0"/>
              </a:rPr>
              <a:t>Conscription only answer to urgent </a:t>
            </a:r>
            <a:r>
              <a:rPr lang="en-US" dirty="0" smtClean="0">
                <a:solidFill>
                  <a:srgbClr val="CCFFCC"/>
                </a:solidFill>
                <a:latin typeface="Calibri" charset="0"/>
                <a:ea typeface="MS PGothic" charset="0"/>
              </a:rPr>
              <a:t>need for men</a:t>
            </a:r>
            <a:r>
              <a:rPr lang="en-US" dirty="0" smtClean="0">
                <a:solidFill>
                  <a:srgbClr val="FFFFFF"/>
                </a:solidFill>
                <a:latin typeface="Calibri" charset="0"/>
                <a:ea typeface="MS PGothic" charset="0"/>
              </a:rPr>
              <a:t>:</a:t>
            </a:r>
            <a:endParaRPr lang="en-US" dirty="0">
              <a:solidFill>
                <a:srgbClr val="FFFFFF"/>
              </a:solidFill>
              <a:latin typeface="Calibri" charset="0"/>
              <a:ea typeface="MS PGothic" charset="0"/>
            </a:endParaRPr>
          </a:p>
          <a:p>
            <a:pPr lvl="2"/>
            <a:r>
              <a:rPr lang="en-US" dirty="0">
                <a:solidFill>
                  <a:srgbClr val="FFFFFF"/>
                </a:solidFill>
                <a:latin typeface="Calibri" charset="0"/>
                <a:ea typeface="MS PGothic" charset="0"/>
              </a:rPr>
              <a:t>Wilson disliked draft, but eventually accepted conscription as disagreeable and temporary necessity</a:t>
            </a:r>
          </a:p>
          <a:p>
            <a:pPr lvl="2"/>
            <a:r>
              <a:rPr lang="en-US" dirty="0">
                <a:solidFill>
                  <a:srgbClr val="FFFFFF"/>
                </a:solidFill>
                <a:latin typeface="Calibri" charset="0"/>
                <a:ea typeface="MS PGothic" charset="0"/>
              </a:rPr>
              <a:t>Immediately ran into problems with Congress </a:t>
            </a:r>
          </a:p>
          <a:p>
            <a:pPr lvl="3"/>
            <a:r>
              <a:rPr lang="en-US" dirty="0">
                <a:solidFill>
                  <a:srgbClr val="FFFFFF"/>
                </a:solidFill>
                <a:latin typeface="Calibri" charset="0"/>
                <a:ea typeface="MS PGothic" charset="0"/>
              </a:rPr>
              <a:t>Later grudgingly passed conscription</a:t>
            </a:r>
          </a:p>
          <a:p>
            <a:pPr lvl="2"/>
            <a:r>
              <a:rPr lang="en-US" dirty="0">
                <a:solidFill>
                  <a:srgbClr val="FFFFFF"/>
                </a:solidFill>
                <a:latin typeface="Calibri" charset="0"/>
                <a:ea typeface="MS PGothic" charset="0"/>
              </a:rPr>
              <a:t>Draft worked effectively overall</a:t>
            </a:r>
          </a:p>
          <a:p>
            <a:pPr lvl="2"/>
            <a:r>
              <a:rPr lang="en-US" dirty="0">
                <a:solidFill>
                  <a:srgbClr val="CCFFCC"/>
                </a:solidFill>
                <a:latin typeface="Calibri" charset="0"/>
                <a:ea typeface="MS PGothic" charset="0"/>
              </a:rPr>
              <a:t>Army grew to over four million men</a:t>
            </a:r>
          </a:p>
          <a:p>
            <a:pPr lvl="2"/>
            <a:r>
              <a:rPr lang="en-US" dirty="0">
                <a:solidFill>
                  <a:srgbClr val="CCFFCC"/>
                </a:solidFill>
                <a:latin typeface="Calibri" charset="0"/>
                <a:ea typeface="MS PGothic" charset="0"/>
              </a:rPr>
              <a:t>Women for first time admitted to armed forces:</a:t>
            </a:r>
          </a:p>
          <a:p>
            <a:pPr lvl="3"/>
            <a:r>
              <a:rPr lang="en-US" dirty="0">
                <a:solidFill>
                  <a:srgbClr val="CCFFCC"/>
                </a:solidFill>
                <a:latin typeface="Calibri" charset="0"/>
                <a:ea typeface="MS PGothic" charset="0"/>
              </a:rPr>
              <a:t>11,000 to navy and 269 to marines</a:t>
            </a:r>
          </a:p>
          <a:p>
            <a:pPr lvl="3"/>
            <a:r>
              <a:rPr lang="en-US" dirty="0">
                <a:solidFill>
                  <a:srgbClr val="CCFFCC"/>
                </a:solidFill>
                <a:latin typeface="Calibri" charset="0"/>
                <a:ea typeface="MS PGothic" charset="0"/>
              </a:rPr>
              <a:t>Army refused to enlist women</a:t>
            </a:r>
          </a:p>
          <a:p>
            <a:pPr lvl="2"/>
            <a:endParaRPr lang="en-US" dirty="0">
              <a:solidFill>
                <a:srgbClr val="000000"/>
              </a:solidFill>
              <a:latin typeface="Calibri" charset="0"/>
              <a:ea typeface="MS PGothic" charset="0"/>
            </a:endParaRPr>
          </a:p>
        </p:txBody>
      </p:sp>
    </p:spTree>
    <p:extLst>
      <p:ext uri="{BB962C8B-B14F-4D97-AF65-F5344CB8AC3E}">
        <p14:creationId xmlns:p14="http://schemas.microsoft.com/office/powerpoint/2010/main" val="396561416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p:txBody>
          <a:bodyPr/>
          <a:lstStyle/>
          <a:p>
            <a:r>
              <a:rPr lang="en-US" dirty="0" smtClean="0">
                <a:solidFill>
                  <a:schemeClr val="tx1"/>
                </a:solidFill>
                <a:latin typeface="Calibri" charset="0"/>
                <a:ea typeface="MS PGothic" charset="0"/>
              </a:rPr>
              <a:t>Making </a:t>
            </a:r>
            <a:r>
              <a:rPr lang="en-US" dirty="0">
                <a:solidFill>
                  <a:schemeClr val="tx1"/>
                </a:solidFill>
                <a:latin typeface="Calibri" charset="0"/>
                <a:ea typeface="MS PGothic" charset="0"/>
              </a:rPr>
              <a:t>Plowboys into </a:t>
            </a:r>
            <a:r>
              <a:rPr lang="en-US" dirty="0" smtClean="0">
                <a:solidFill>
                  <a:schemeClr val="tx1"/>
                </a:solidFill>
                <a:latin typeface="Calibri" charset="0"/>
                <a:ea typeface="MS PGothic" charset="0"/>
              </a:rPr>
              <a:t>Doughboys</a:t>
            </a:r>
            <a:endParaRPr lang="en-US" dirty="0">
              <a:solidFill>
                <a:schemeClr val="tx1"/>
              </a:solidFill>
              <a:latin typeface="Calibri" charset="0"/>
              <a:ea typeface="MS PGothic" charset="0"/>
            </a:endParaRPr>
          </a:p>
        </p:txBody>
      </p:sp>
      <p:sp>
        <p:nvSpPr>
          <p:cNvPr id="115715" name="Content Placeholder 2"/>
          <p:cNvSpPr>
            <a:spLocks noGrp="1"/>
          </p:cNvSpPr>
          <p:nvPr>
            <p:ph idx="1"/>
          </p:nvPr>
        </p:nvSpPr>
        <p:spPr/>
        <p:txBody>
          <a:bodyPr/>
          <a:lstStyle/>
          <a:p>
            <a:pPr lvl="2"/>
            <a:r>
              <a:rPr lang="en-US" dirty="0">
                <a:solidFill>
                  <a:srgbClr val="CCFFCC"/>
                </a:solidFill>
                <a:latin typeface="Calibri" charset="0"/>
                <a:ea typeface="MS PGothic" charset="0"/>
              </a:rPr>
              <a:t>Africans Americans served in strictly segregated units, usually under white officers</a:t>
            </a:r>
          </a:p>
          <a:p>
            <a:pPr lvl="2"/>
            <a:r>
              <a:rPr lang="en-US" dirty="0">
                <a:solidFill>
                  <a:srgbClr val="FFFFFF"/>
                </a:solidFill>
                <a:latin typeface="Calibri" charset="0"/>
                <a:ea typeface="MS PGothic" charset="0"/>
              </a:rPr>
              <a:t>Military authorities hesitated to train blacks for combat:</a:t>
            </a:r>
          </a:p>
          <a:p>
            <a:pPr lvl="3"/>
            <a:r>
              <a:rPr lang="en-US" dirty="0">
                <a:solidFill>
                  <a:srgbClr val="FFFFFF"/>
                </a:solidFill>
                <a:latin typeface="Calibri" charset="0"/>
                <a:ea typeface="MS PGothic" charset="0"/>
              </a:rPr>
              <a:t>Thus majority assigned to </a:t>
            </a:r>
            <a:r>
              <a:rPr lang="ja-JP" altLang="en-US" dirty="0">
                <a:solidFill>
                  <a:srgbClr val="FFFFFF"/>
                </a:solidFill>
                <a:latin typeface="Calibri" charset="0"/>
                <a:ea typeface="MS PGothic" charset="0"/>
              </a:rPr>
              <a:t>“</a:t>
            </a:r>
            <a:r>
              <a:rPr lang="en-US" altLang="ja-JP" dirty="0">
                <a:solidFill>
                  <a:srgbClr val="FFFFFF"/>
                </a:solidFill>
                <a:latin typeface="Calibri" charset="0"/>
                <a:ea typeface="MS PGothic" charset="0"/>
              </a:rPr>
              <a:t>construction battalions</a:t>
            </a:r>
            <a:r>
              <a:rPr lang="ja-JP" altLang="en-US" dirty="0">
                <a:solidFill>
                  <a:srgbClr val="FFFFFF"/>
                </a:solidFill>
                <a:latin typeface="Calibri" charset="0"/>
                <a:ea typeface="MS PGothic" charset="0"/>
              </a:rPr>
              <a:t>”</a:t>
            </a:r>
            <a:r>
              <a:rPr lang="en-US" altLang="ja-JP" dirty="0">
                <a:solidFill>
                  <a:srgbClr val="FFFFFF"/>
                </a:solidFill>
                <a:latin typeface="Calibri" charset="0"/>
                <a:ea typeface="MS PGothic" charset="0"/>
              </a:rPr>
              <a:t> or put to work unloading ships</a:t>
            </a:r>
          </a:p>
          <a:p>
            <a:pPr lvl="2"/>
            <a:r>
              <a:rPr lang="en-US" dirty="0">
                <a:solidFill>
                  <a:srgbClr val="FFFFFF"/>
                </a:solidFill>
                <a:latin typeface="Calibri" charset="0"/>
                <a:ea typeface="MS PGothic" charset="0"/>
              </a:rPr>
              <a:t>Recruits suppose to receive six months of training in America and two more overseas</a:t>
            </a:r>
          </a:p>
          <a:p>
            <a:pPr lvl="2"/>
            <a:r>
              <a:rPr lang="en-US" dirty="0">
                <a:solidFill>
                  <a:srgbClr val="FFFFFF"/>
                </a:solidFill>
                <a:latin typeface="Calibri" charset="0"/>
                <a:ea typeface="MS PGothic" charset="0"/>
              </a:rPr>
              <a:t>because of urgency, many doughboys put more swiftly into battle</a:t>
            </a:r>
          </a:p>
        </p:txBody>
      </p:sp>
    </p:spTree>
    <p:extLst>
      <p:ext uri="{BB962C8B-B14F-4D97-AF65-F5344CB8AC3E}">
        <p14:creationId xmlns:p14="http://schemas.microsoft.com/office/powerpoint/2010/main" val="256555925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a:xfrm>
            <a:off x="609600" y="152400"/>
            <a:ext cx="8001000" cy="990600"/>
          </a:xfrm>
          <a:noFill/>
        </p:spPr>
        <p:txBody>
          <a:bodyPr/>
          <a:lstStyle/>
          <a:p>
            <a:pPr eaLnBrk="1" hangingPunct="1"/>
            <a:r>
              <a:rPr lang="en-US" sz="5400" dirty="0" smtClean="0">
                <a:solidFill>
                  <a:srgbClr val="FFFFFF"/>
                </a:solidFill>
                <a:latin typeface="Calibri"/>
                <a:cs typeface="Calibri"/>
              </a:rPr>
              <a:t>Selective Service Act</a:t>
            </a:r>
          </a:p>
        </p:txBody>
      </p:sp>
      <p:pic>
        <p:nvPicPr>
          <p:cNvPr id="47108" name="Picture 7" descr="8b"/>
          <p:cNvPicPr>
            <a:picLocks noChangeAspect="1" noChangeArrowheads="1"/>
          </p:cNvPicPr>
          <p:nvPr/>
        </p:nvPicPr>
        <p:blipFill>
          <a:blip r:embed="rId3"/>
          <a:srcRect b="10170"/>
          <a:stretch>
            <a:fillRect/>
          </a:stretch>
        </p:blipFill>
        <p:spPr bwMode="auto">
          <a:xfrm>
            <a:off x="2133600" y="1219200"/>
            <a:ext cx="4876800" cy="3746500"/>
          </a:xfrm>
          <a:prstGeom prst="rect">
            <a:avLst/>
          </a:prstGeom>
          <a:noFill/>
          <a:ln w="9525">
            <a:noFill/>
            <a:miter lim="800000"/>
            <a:headEnd/>
            <a:tailEnd/>
          </a:ln>
        </p:spPr>
      </p:pic>
      <p:sp>
        <p:nvSpPr>
          <p:cNvPr id="47109" name="Text Box 8"/>
          <p:cNvSpPr txBox="1">
            <a:spLocks noChangeArrowheads="1"/>
          </p:cNvSpPr>
          <p:nvPr/>
        </p:nvSpPr>
        <p:spPr bwMode="auto">
          <a:xfrm>
            <a:off x="228600" y="4953000"/>
            <a:ext cx="8839200" cy="875111"/>
          </a:xfrm>
          <a:prstGeom prst="rect">
            <a:avLst/>
          </a:prstGeom>
          <a:noFill/>
          <a:ln w="9525">
            <a:noFill/>
            <a:miter lim="800000"/>
            <a:headEnd/>
            <a:tailEnd/>
          </a:ln>
        </p:spPr>
        <p:txBody>
          <a:bodyPr>
            <a:spAutoFit/>
          </a:bodyPr>
          <a:lstStyle/>
          <a:p>
            <a:pPr>
              <a:lnSpc>
                <a:spcPct val="90000"/>
              </a:lnSpc>
              <a:spcBef>
                <a:spcPct val="50000"/>
              </a:spcBef>
              <a:buFontTx/>
              <a:buChar char="•"/>
            </a:pPr>
            <a:r>
              <a:rPr lang="en-US" sz="2800" dirty="0">
                <a:solidFill>
                  <a:srgbClr val="FFFFFF"/>
                </a:solidFill>
                <a:latin typeface="Calibri"/>
                <a:cs typeface="Calibri"/>
              </a:rPr>
              <a:t>The US drafts 24 million men into the army after war is declared.  </a:t>
            </a:r>
          </a:p>
        </p:txBody>
      </p:sp>
    </p:spTree>
    <p:extLst>
      <p:ext uri="{BB962C8B-B14F-4D97-AF65-F5344CB8AC3E}">
        <p14:creationId xmlns:p14="http://schemas.microsoft.com/office/powerpoint/2010/main" val="26556252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a:xfrm>
            <a:off x="609600" y="152400"/>
            <a:ext cx="8001000" cy="990600"/>
          </a:xfrm>
          <a:noFill/>
        </p:spPr>
        <p:txBody>
          <a:bodyPr/>
          <a:lstStyle/>
          <a:p>
            <a:pPr eaLnBrk="1" hangingPunct="1"/>
            <a:r>
              <a:rPr lang="en-US" sz="6000" dirty="0" smtClean="0">
                <a:solidFill>
                  <a:srgbClr val="FFFFFF"/>
                </a:solidFill>
                <a:latin typeface="Calibri"/>
                <a:cs typeface="Calibri"/>
              </a:rPr>
              <a:t>Selective Service Act</a:t>
            </a:r>
          </a:p>
        </p:txBody>
      </p:sp>
      <p:pic>
        <p:nvPicPr>
          <p:cNvPr id="48132" name="Picture 4" descr="Training"/>
          <p:cNvPicPr>
            <a:picLocks noChangeAspect="1" noChangeArrowheads="1"/>
          </p:cNvPicPr>
          <p:nvPr/>
        </p:nvPicPr>
        <p:blipFill>
          <a:blip r:embed="rId3"/>
          <a:srcRect l="3479"/>
          <a:stretch>
            <a:fillRect/>
          </a:stretch>
        </p:blipFill>
        <p:spPr bwMode="auto">
          <a:xfrm>
            <a:off x="1752600" y="1066800"/>
            <a:ext cx="5486400" cy="3768725"/>
          </a:xfrm>
          <a:prstGeom prst="rect">
            <a:avLst/>
          </a:prstGeom>
          <a:noFill/>
          <a:ln w="9525">
            <a:noFill/>
            <a:miter lim="800000"/>
            <a:headEnd/>
            <a:tailEnd/>
          </a:ln>
        </p:spPr>
      </p:pic>
      <p:sp>
        <p:nvSpPr>
          <p:cNvPr id="48133" name="Text Box 6"/>
          <p:cNvSpPr txBox="1">
            <a:spLocks noChangeArrowheads="1"/>
          </p:cNvSpPr>
          <p:nvPr/>
        </p:nvSpPr>
        <p:spPr bwMode="auto">
          <a:xfrm>
            <a:off x="0" y="4953000"/>
            <a:ext cx="8839200" cy="1478353"/>
          </a:xfrm>
          <a:prstGeom prst="rect">
            <a:avLst/>
          </a:prstGeom>
          <a:noFill/>
          <a:ln w="9525">
            <a:noFill/>
            <a:miter lim="800000"/>
            <a:headEnd/>
            <a:tailEnd/>
          </a:ln>
        </p:spPr>
        <p:txBody>
          <a:bodyPr>
            <a:spAutoFit/>
          </a:bodyPr>
          <a:lstStyle/>
          <a:p>
            <a:pPr>
              <a:lnSpc>
                <a:spcPct val="90000"/>
              </a:lnSpc>
              <a:spcBef>
                <a:spcPct val="50000"/>
              </a:spcBef>
              <a:buFontTx/>
              <a:buChar char="•"/>
            </a:pPr>
            <a:r>
              <a:rPr lang="en-US" sz="2800" dirty="0">
                <a:solidFill>
                  <a:srgbClr val="CCFFCC"/>
                </a:solidFill>
                <a:latin typeface="Calibri"/>
                <a:cs typeface="Calibri"/>
              </a:rPr>
              <a:t>The average US soldier was between the ages of  21-23.</a:t>
            </a:r>
          </a:p>
          <a:p>
            <a:pPr lvl="1">
              <a:lnSpc>
                <a:spcPct val="90000"/>
              </a:lnSpc>
              <a:spcBef>
                <a:spcPct val="50000"/>
              </a:spcBef>
              <a:buFontTx/>
              <a:buChar char="•"/>
            </a:pPr>
            <a:r>
              <a:rPr lang="en-US" sz="2800" u="sng" dirty="0">
                <a:solidFill>
                  <a:srgbClr val="CCFFCC"/>
                </a:solidFill>
                <a:latin typeface="Calibri"/>
                <a:cs typeface="Calibri"/>
              </a:rPr>
              <a:t>Married men</a:t>
            </a:r>
            <a:r>
              <a:rPr lang="en-US" sz="2800" dirty="0">
                <a:solidFill>
                  <a:srgbClr val="CCFFCC"/>
                </a:solidFill>
                <a:latin typeface="Calibri"/>
                <a:cs typeface="Calibri"/>
              </a:rPr>
              <a:t> and those </a:t>
            </a:r>
            <a:r>
              <a:rPr lang="en-US" sz="2800" u="sng" dirty="0">
                <a:solidFill>
                  <a:srgbClr val="CCFFCC"/>
                </a:solidFill>
                <a:latin typeface="Calibri"/>
                <a:cs typeface="Calibri"/>
              </a:rPr>
              <a:t>with dependents</a:t>
            </a:r>
            <a:r>
              <a:rPr lang="en-US" sz="2800" dirty="0">
                <a:solidFill>
                  <a:srgbClr val="CCFFCC"/>
                </a:solidFill>
                <a:latin typeface="Calibri"/>
                <a:cs typeface="Calibri"/>
              </a:rPr>
              <a:t> were often </a:t>
            </a:r>
            <a:r>
              <a:rPr lang="en-US" sz="2800" u="sng" dirty="0">
                <a:solidFill>
                  <a:srgbClr val="CCFFCC"/>
                </a:solidFill>
                <a:latin typeface="Calibri"/>
                <a:cs typeface="Calibri"/>
              </a:rPr>
              <a:t>exempt </a:t>
            </a:r>
            <a:r>
              <a:rPr lang="en-US" sz="2800" dirty="0">
                <a:solidFill>
                  <a:srgbClr val="CCFFCC"/>
                </a:solidFill>
                <a:latin typeface="Calibri"/>
                <a:cs typeface="Calibri"/>
              </a:rPr>
              <a:t>from the draft</a:t>
            </a:r>
          </a:p>
        </p:txBody>
      </p:sp>
    </p:spTree>
    <p:extLst>
      <p:ext uri="{BB962C8B-B14F-4D97-AF65-F5344CB8AC3E}">
        <p14:creationId xmlns:p14="http://schemas.microsoft.com/office/powerpoint/2010/main" val="35558544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917700" y="254000"/>
            <a:ext cx="5308600"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2"/>
          <p:cNvSpPr txBox="1">
            <a:spLocks noChangeArrowheads="1"/>
          </p:cNvSpPr>
          <p:nvPr/>
        </p:nvSpPr>
        <p:spPr bwMode="auto">
          <a:xfrm>
            <a:off x="8609013" y="6604000"/>
            <a:ext cx="5349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r" eaLnBrk="1" hangingPunct="1"/>
            <a:r>
              <a:rPr lang="en-US" sz="1200" b="1">
                <a:latin typeface="Arial" charset="0"/>
              </a:rPr>
              <a:t>p665</a:t>
            </a:r>
          </a:p>
        </p:txBody>
      </p:sp>
    </p:spTree>
    <p:extLst>
      <p:ext uri="{BB962C8B-B14F-4D97-AF65-F5344CB8AC3E}">
        <p14:creationId xmlns:p14="http://schemas.microsoft.com/office/powerpoint/2010/main" val="2303143700"/>
      </p:ext>
    </p:extLst>
  </p:cSld>
  <p:clrMapOvr>
    <a:masterClrMapping/>
  </p:clrMapOvr>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a:xfrm>
            <a:off x="609600" y="76200"/>
            <a:ext cx="8001000" cy="838200"/>
          </a:xfrm>
          <a:noFill/>
        </p:spPr>
        <p:txBody>
          <a:bodyPr/>
          <a:lstStyle/>
          <a:p>
            <a:r>
              <a:rPr lang="en-US" dirty="0">
                <a:solidFill>
                  <a:schemeClr val="tx1"/>
                </a:solidFill>
                <a:latin typeface="Calibri" charset="0"/>
                <a:ea typeface="MS PGothic" charset="0"/>
              </a:rPr>
              <a:t>Making Plowboys into Doughboys</a:t>
            </a:r>
            <a:endParaRPr lang="en-US" dirty="0" smtClean="0">
              <a:latin typeface="Baskerville" charset="0"/>
            </a:endParaRPr>
          </a:p>
        </p:txBody>
      </p:sp>
      <p:pic>
        <p:nvPicPr>
          <p:cNvPr id="49155" name="Picture 3"/>
          <p:cNvPicPr>
            <a:picLocks noChangeAspect="1" noChangeArrowheads="1"/>
          </p:cNvPicPr>
          <p:nvPr/>
        </p:nvPicPr>
        <p:blipFill>
          <a:blip r:embed="rId3"/>
          <a:srcRect/>
          <a:stretch>
            <a:fillRect/>
          </a:stretch>
        </p:blipFill>
        <p:spPr bwMode="auto">
          <a:xfrm>
            <a:off x="685800" y="914400"/>
            <a:ext cx="7772400" cy="482600"/>
          </a:xfrm>
          <a:prstGeom prst="rect">
            <a:avLst/>
          </a:prstGeom>
          <a:noFill/>
          <a:ln w="9525">
            <a:noFill/>
            <a:miter lim="800000"/>
            <a:headEnd/>
            <a:tailEnd/>
          </a:ln>
        </p:spPr>
      </p:pic>
      <p:pic>
        <p:nvPicPr>
          <p:cNvPr id="49156" name="Picture 9" descr="Doughboys"/>
          <p:cNvPicPr>
            <a:picLocks noChangeAspect="1" noChangeArrowheads="1"/>
          </p:cNvPicPr>
          <p:nvPr/>
        </p:nvPicPr>
        <p:blipFill>
          <a:blip r:embed="rId4"/>
          <a:srcRect l="1961" b="2702"/>
          <a:stretch>
            <a:fillRect/>
          </a:stretch>
        </p:blipFill>
        <p:spPr bwMode="auto">
          <a:xfrm>
            <a:off x="2438400" y="1143000"/>
            <a:ext cx="4191000" cy="2263775"/>
          </a:xfrm>
          <a:prstGeom prst="rect">
            <a:avLst/>
          </a:prstGeom>
          <a:noFill/>
          <a:ln w="9525">
            <a:noFill/>
            <a:miter lim="800000"/>
            <a:headEnd/>
            <a:tailEnd/>
          </a:ln>
        </p:spPr>
      </p:pic>
      <p:sp>
        <p:nvSpPr>
          <p:cNvPr id="49157" name="Text Box 14"/>
          <p:cNvSpPr txBox="1">
            <a:spLocks noChangeArrowheads="1"/>
          </p:cNvSpPr>
          <p:nvPr/>
        </p:nvSpPr>
        <p:spPr bwMode="auto">
          <a:xfrm>
            <a:off x="228600" y="3429000"/>
            <a:ext cx="8839200" cy="2994666"/>
          </a:xfrm>
          <a:prstGeom prst="rect">
            <a:avLst/>
          </a:prstGeom>
          <a:noFill/>
          <a:ln w="9525">
            <a:noFill/>
            <a:miter lim="800000"/>
            <a:headEnd/>
            <a:tailEnd/>
          </a:ln>
        </p:spPr>
        <p:txBody>
          <a:bodyPr>
            <a:spAutoFit/>
          </a:bodyPr>
          <a:lstStyle/>
          <a:p>
            <a:pPr>
              <a:lnSpc>
                <a:spcPct val="85000"/>
              </a:lnSpc>
              <a:spcBef>
                <a:spcPct val="35000"/>
              </a:spcBef>
              <a:buFontTx/>
              <a:buChar char="•"/>
            </a:pPr>
            <a:r>
              <a:rPr lang="en-US" sz="2800" u="sng" dirty="0">
                <a:solidFill>
                  <a:srgbClr val="FFFFFF"/>
                </a:solidFill>
                <a:latin typeface="Calibri"/>
                <a:cs typeface="Calibri"/>
              </a:rPr>
              <a:t>US Soldiers are nicknamed “doughboys</a:t>
            </a:r>
            <a:r>
              <a:rPr lang="en-US" sz="2800" dirty="0">
                <a:solidFill>
                  <a:srgbClr val="FFFFFF"/>
                </a:solidFill>
                <a:latin typeface="Calibri"/>
                <a:cs typeface="Calibri"/>
              </a:rPr>
              <a:t>” </a:t>
            </a:r>
          </a:p>
          <a:p>
            <a:pPr>
              <a:lnSpc>
                <a:spcPct val="85000"/>
              </a:lnSpc>
              <a:spcBef>
                <a:spcPct val="35000"/>
              </a:spcBef>
              <a:buFontTx/>
              <a:buChar char="•"/>
            </a:pPr>
            <a:r>
              <a:rPr lang="en-US" sz="2800" dirty="0">
                <a:solidFill>
                  <a:srgbClr val="FFFFFF"/>
                </a:solidFill>
                <a:latin typeface="Calibri"/>
                <a:cs typeface="Calibri"/>
              </a:rPr>
              <a:t>Able to turn the tide of the war, not only because of their numbers, but because of their </a:t>
            </a:r>
            <a:r>
              <a:rPr lang="en-US" sz="2800" u="sng" dirty="0">
                <a:solidFill>
                  <a:srgbClr val="FFFFFF"/>
                </a:solidFill>
                <a:latin typeface="Calibri"/>
                <a:cs typeface="Calibri"/>
              </a:rPr>
              <a:t>freshness and enthusiasm.</a:t>
            </a:r>
          </a:p>
          <a:p>
            <a:pPr lvl="1">
              <a:lnSpc>
                <a:spcPct val="85000"/>
              </a:lnSpc>
              <a:spcBef>
                <a:spcPct val="35000"/>
              </a:spcBef>
              <a:buFontTx/>
              <a:buChar char="•"/>
            </a:pPr>
            <a:r>
              <a:rPr lang="en-US" sz="2400" dirty="0">
                <a:solidFill>
                  <a:srgbClr val="FFF152"/>
                </a:solidFill>
                <a:latin typeface="Calibri"/>
                <a:cs typeface="Calibri"/>
              </a:rPr>
              <a:t>The other allies had been fighting in the trenches for 3 years and were worn out (discouraged)</a:t>
            </a:r>
          </a:p>
          <a:p>
            <a:pPr lvl="1">
              <a:lnSpc>
                <a:spcPct val="85000"/>
              </a:lnSpc>
              <a:spcBef>
                <a:spcPct val="35000"/>
              </a:spcBef>
              <a:buFontTx/>
              <a:buChar char="•"/>
            </a:pPr>
            <a:r>
              <a:rPr lang="en-US" sz="2400" dirty="0">
                <a:solidFill>
                  <a:srgbClr val="FFF152"/>
                </a:solidFill>
                <a:latin typeface="Calibri"/>
                <a:cs typeface="Calibri"/>
              </a:rPr>
              <a:t>Russia dropped out of the war because of a revolution</a:t>
            </a:r>
          </a:p>
          <a:p>
            <a:pPr lvl="1">
              <a:lnSpc>
                <a:spcPct val="85000"/>
              </a:lnSpc>
              <a:spcBef>
                <a:spcPct val="35000"/>
              </a:spcBef>
              <a:buFontTx/>
              <a:buChar char="•"/>
            </a:pPr>
            <a:r>
              <a:rPr lang="en-US" sz="2400" dirty="0">
                <a:solidFill>
                  <a:srgbClr val="FFF152"/>
                </a:solidFill>
                <a:latin typeface="Calibri"/>
                <a:cs typeface="Calibri"/>
              </a:rPr>
              <a:t>The allies were close to losing the war</a:t>
            </a:r>
          </a:p>
        </p:txBody>
      </p:sp>
    </p:spTree>
    <p:extLst>
      <p:ext uri="{BB962C8B-B14F-4D97-AF65-F5344CB8AC3E}">
        <p14:creationId xmlns:p14="http://schemas.microsoft.com/office/powerpoint/2010/main" val="16080341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609600" y="152400"/>
            <a:ext cx="8001000" cy="990600"/>
          </a:xfrm>
          <a:noFill/>
        </p:spPr>
        <p:txBody>
          <a:bodyPr/>
          <a:lstStyle/>
          <a:p>
            <a:r>
              <a:rPr lang="en-US" dirty="0">
                <a:solidFill>
                  <a:schemeClr val="tx1"/>
                </a:solidFill>
                <a:latin typeface="Calibri" charset="0"/>
                <a:ea typeface="MS PGothic" charset="0"/>
              </a:rPr>
              <a:t>Making Plowboys into Doughboys</a:t>
            </a:r>
            <a:endParaRPr lang="en-US" dirty="0" smtClean="0">
              <a:latin typeface="Baskerville" charset="0"/>
            </a:endParaRPr>
          </a:p>
        </p:txBody>
      </p:sp>
      <p:sp>
        <p:nvSpPr>
          <p:cNvPr id="44036" name="Text Box 4"/>
          <p:cNvSpPr txBox="1">
            <a:spLocks noChangeArrowheads="1"/>
          </p:cNvSpPr>
          <p:nvPr/>
        </p:nvSpPr>
        <p:spPr bwMode="auto">
          <a:xfrm>
            <a:off x="76200" y="3748087"/>
            <a:ext cx="8839200" cy="2646879"/>
          </a:xfrm>
          <a:prstGeom prst="rect">
            <a:avLst/>
          </a:prstGeom>
          <a:noFill/>
          <a:ln w="9525">
            <a:noFill/>
            <a:miter lim="800000"/>
            <a:headEnd/>
            <a:tailEnd/>
          </a:ln>
        </p:spPr>
        <p:txBody>
          <a:bodyPr>
            <a:spAutoFit/>
          </a:bodyPr>
          <a:lstStyle/>
          <a:p>
            <a:pPr>
              <a:spcBef>
                <a:spcPct val="50000"/>
              </a:spcBef>
              <a:buFontTx/>
              <a:buChar char="•"/>
            </a:pPr>
            <a:r>
              <a:rPr lang="en-US" sz="3200" dirty="0">
                <a:solidFill>
                  <a:srgbClr val="CCFFCC"/>
                </a:solidFill>
                <a:latin typeface="Calibri"/>
                <a:cs typeface="Calibri"/>
              </a:rPr>
              <a:t>The US had to build up the navy </a:t>
            </a:r>
            <a:r>
              <a:rPr lang="en-US" sz="3200" dirty="0">
                <a:solidFill>
                  <a:srgbClr val="FFFFFF"/>
                </a:solidFill>
                <a:latin typeface="Calibri"/>
                <a:cs typeface="Calibri"/>
              </a:rPr>
              <a:t>because it had severely declined prior to the war and we had been relying on foreign vessels to ship most of our goods.</a:t>
            </a:r>
          </a:p>
          <a:p>
            <a:pPr lvl="1">
              <a:spcBef>
                <a:spcPct val="50000"/>
              </a:spcBef>
              <a:buFontTx/>
              <a:buChar char="•"/>
            </a:pPr>
            <a:r>
              <a:rPr lang="en-US" sz="2800" dirty="0">
                <a:solidFill>
                  <a:srgbClr val="FFF152"/>
                </a:solidFill>
                <a:latin typeface="Calibri"/>
                <a:cs typeface="Calibri"/>
              </a:rPr>
              <a:t>Also needed a larger Navy because of Germany’s Unrestricted Submarine Warfare policy</a:t>
            </a:r>
            <a:endParaRPr lang="en-US" sz="3200" dirty="0">
              <a:solidFill>
                <a:srgbClr val="FFF152"/>
              </a:solidFill>
              <a:latin typeface="Calibri"/>
              <a:cs typeface="Calibri"/>
            </a:endParaRPr>
          </a:p>
        </p:txBody>
      </p:sp>
      <p:pic>
        <p:nvPicPr>
          <p:cNvPr id="44037" name="Picture 6"/>
          <p:cNvPicPr>
            <a:picLocks noChangeAspect="1" noChangeArrowheads="1"/>
          </p:cNvPicPr>
          <p:nvPr/>
        </p:nvPicPr>
        <p:blipFill>
          <a:blip r:embed="rId3"/>
          <a:srcRect/>
          <a:stretch>
            <a:fillRect/>
          </a:stretch>
        </p:blipFill>
        <p:spPr bwMode="auto">
          <a:xfrm>
            <a:off x="2514600" y="990600"/>
            <a:ext cx="3886200" cy="2627313"/>
          </a:xfrm>
          <a:prstGeom prst="rect">
            <a:avLst/>
          </a:prstGeom>
          <a:noFill/>
          <a:ln w="9525">
            <a:noFill/>
            <a:miter lim="800000"/>
            <a:headEnd/>
            <a:tailEnd/>
          </a:ln>
        </p:spPr>
      </p:pic>
    </p:spTree>
    <p:extLst>
      <p:ext uri="{BB962C8B-B14F-4D97-AF65-F5344CB8AC3E}">
        <p14:creationId xmlns:p14="http://schemas.microsoft.com/office/powerpoint/2010/main" val="40395412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a:xfrm>
            <a:off x="609600" y="152400"/>
            <a:ext cx="8001000" cy="990600"/>
          </a:xfrm>
          <a:noFill/>
        </p:spPr>
        <p:txBody>
          <a:bodyPr/>
          <a:lstStyle/>
          <a:p>
            <a:r>
              <a:rPr lang="en-US" dirty="0">
                <a:solidFill>
                  <a:schemeClr val="tx1"/>
                </a:solidFill>
                <a:latin typeface="Calibri" charset="0"/>
                <a:ea typeface="MS PGothic" charset="0"/>
              </a:rPr>
              <a:t>Making Plowboys into Doughboys</a:t>
            </a:r>
            <a:endParaRPr lang="en-US" dirty="0" smtClean="0">
              <a:latin typeface="Baskerville" charset="0"/>
            </a:endParaRPr>
          </a:p>
        </p:txBody>
      </p:sp>
      <p:sp>
        <p:nvSpPr>
          <p:cNvPr id="45060" name="Text Box 4"/>
          <p:cNvSpPr txBox="1">
            <a:spLocks noChangeArrowheads="1"/>
          </p:cNvSpPr>
          <p:nvPr/>
        </p:nvSpPr>
        <p:spPr bwMode="auto">
          <a:xfrm>
            <a:off x="0" y="4411663"/>
            <a:ext cx="8839200" cy="2177006"/>
          </a:xfrm>
          <a:prstGeom prst="rect">
            <a:avLst/>
          </a:prstGeom>
          <a:noFill/>
          <a:ln w="9525">
            <a:noFill/>
            <a:miter lim="800000"/>
            <a:headEnd/>
            <a:tailEnd/>
          </a:ln>
        </p:spPr>
        <p:txBody>
          <a:bodyPr>
            <a:spAutoFit/>
          </a:bodyPr>
          <a:lstStyle/>
          <a:p>
            <a:pPr>
              <a:spcBef>
                <a:spcPct val="50000"/>
              </a:spcBef>
              <a:buFontTx/>
              <a:buChar char="•"/>
            </a:pPr>
            <a:r>
              <a:rPr lang="en-US" sz="3200" dirty="0">
                <a:solidFill>
                  <a:srgbClr val="CCFFCC"/>
                </a:solidFill>
                <a:latin typeface="Calibri"/>
                <a:cs typeface="Calibri"/>
              </a:rPr>
              <a:t>To accomplish this the US:</a:t>
            </a:r>
          </a:p>
          <a:p>
            <a:pPr lvl="1">
              <a:lnSpc>
                <a:spcPct val="60000"/>
              </a:lnSpc>
              <a:spcBef>
                <a:spcPct val="50000"/>
              </a:spcBef>
              <a:buFontTx/>
              <a:buChar char="•"/>
            </a:pPr>
            <a:r>
              <a:rPr lang="en-US" sz="3200" dirty="0">
                <a:solidFill>
                  <a:srgbClr val="CCFFCC"/>
                </a:solidFill>
                <a:latin typeface="Calibri"/>
                <a:cs typeface="Calibri"/>
              </a:rPr>
              <a:t>Exempted shipyard workers from the draft</a:t>
            </a:r>
          </a:p>
          <a:p>
            <a:pPr lvl="1">
              <a:lnSpc>
                <a:spcPct val="80000"/>
              </a:lnSpc>
              <a:spcBef>
                <a:spcPct val="50000"/>
              </a:spcBef>
              <a:buFontTx/>
              <a:buChar char="•"/>
            </a:pPr>
            <a:r>
              <a:rPr lang="en-US" sz="3200" dirty="0">
                <a:solidFill>
                  <a:srgbClr val="CCFFCC"/>
                </a:solidFill>
                <a:latin typeface="Calibri"/>
                <a:cs typeface="Calibri"/>
              </a:rPr>
              <a:t>Took control of ships already in production and converted them to war use</a:t>
            </a:r>
          </a:p>
        </p:txBody>
      </p:sp>
      <p:pic>
        <p:nvPicPr>
          <p:cNvPr id="45061" name="Picture 5"/>
          <p:cNvPicPr>
            <a:picLocks noChangeAspect="1" noChangeArrowheads="1"/>
          </p:cNvPicPr>
          <p:nvPr/>
        </p:nvPicPr>
        <p:blipFill>
          <a:blip r:embed="rId3"/>
          <a:srcRect/>
          <a:stretch>
            <a:fillRect/>
          </a:stretch>
        </p:blipFill>
        <p:spPr bwMode="auto">
          <a:xfrm>
            <a:off x="2667000" y="1524000"/>
            <a:ext cx="3886200" cy="2659063"/>
          </a:xfrm>
          <a:prstGeom prst="rect">
            <a:avLst/>
          </a:prstGeom>
          <a:noFill/>
          <a:ln w="9525">
            <a:noFill/>
            <a:miter lim="800000"/>
            <a:headEnd/>
            <a:tailEnd/>
          </a:ln>
        </p:spPr>
      </p:pic>
    </p:spTree>
    <p:extLst>
      <p:ext uri="{BB962C8B-B14F-4D97-AF65-F5344CB8AC3E}">
        <p14:creationId xmlns:p14="http://schemas.microsoft.com/office/powerpoint/2010/main" val="14485768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609600" y="152400"/>
            <a:ext cx="8001000" cy="990600"/>
          </a:xfrm>
          <a:noFill/>
        </p:spPr>
        <p:txBody>
          <a:bodyPr/>
          <a:lstStyle/>
          <a:p>
            <a:pPr eaLnBrk="1" hangingPunct="1"/>
            <a:r>
              <a:rPr lang="en-US" sz="6600" dirty="0" smtClean="0">
                <a:solidFill>
                  <a:srgbClr val="FFFFFF"/>
                </a:solidFill>
                <a:latin typeface="Calibri"/>
                <a:cs typeface="Calibri"/>
              </a:rPr>
              <a:t>Convoy System</a:t>
            </a:r>
          </a:p>
        </p:txBody>
      </p:sp>
      <p:sp>
        <p:nvSpPr>
          <p:cNvPr id="46084" name="Text Box 4"/>
          <p:cNvSpPr txBox="1">
            <a:spLocks noChangeArrowheads="1"/>
          </p:cNvSpPr>
          <p:nvPr/>
        </p:nvSpPr>
        <p:spPr bwMode="auto">
          <a:xfrm>
            <a:off x="152400" y="4876800"/>
            <a:ext cx="8839200" cy="1569660"/>
          </a:xfrm>
          <a:prstGeom prst="rect">
            <a:avLst/>
          </a:prstGeom>
          <a:noFill/>
          <a:ln w="9525">
            <a:noFill/>
            <a:miter lim="800000"/>
            <a:headEnd/>
            <a:tailEnd/>
          </a:ln>
        </p:spPr>
        <p:txBody>
          <a:bodyPr>
            <a:spAutoFit/>
          </a:bodyPr>
          <a:lstStyle/>
          <a:p>
            <a:pPr>
              <a:spcBef>
                <a:spcPct val="50000"/>
              </a:spcBef>
              <a:buFontTx/>
              <a:buChar char="•"/>
            </a:pPr>
            <a:r>
              <a:rPr lang="en-US" sz="3200" dirty="0">
                <a:solidFill>
                  <a:srgbClr val="CCFFCC"/>
                </a:solidFill>
                <a:latin typeface="Calibri"/>
                <a:cs typeface="Calibri"/>
              </a:rPr>
              <a:t>Merchant ships travel in large groups with a guard of destroyers and cruisers encircling them to protect against German U-boats.</a:t>
            </a:r>
          </a:p>
        </p:txBody>
      </p:sp>
      <p:pic>
        <p:nvPicPr>
          <p:cNvPr id="46085" name="Picture 5"/>
          <p:cNvPicPr>
            <a:picLocks noChangeAspect="1" noChangeArrowheads="1"/>
          </p:cNvPicPr>
          <p:nvPr/>
        </p:nvPicPr>
        <p:blipFill>
          <a:blip r:embed="rId3"/>
          <a:srcRect/>
          <a:stretch>
            <a:fillRect/>
          </a:stretch>
        </p:blipFill>
        <p:spPr bwMode="auto">
          <a:xfrm>
            <a:off x="1752600" y="1371600"/>
            <a:ext cx="5283200" cy="3348369"/>
          </a:xfrm>
          <a:prstGeom prst="rect">
            <a:avLst/>
          </a:prstGeom>
          <a:noFill/>
          <a:ln w="9525">
            <a:noFill/>
            <a:miter lim="800000"/>
            <a:headEnd/>
            <a:tailEnd/>
          </a:ln>
        </p:spPr>
      </p:pic>
    </p:spTree>
    <p:extLst>
      <p:ext uri="{BB962C8B-B14F-4D97-AF65-F5344CB8AC3E}">
        <p14:creationId xmlns:p14="http://schemas.microsoft.com/office/powerpoint/2010/main" val="22458474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54000" y="1231900"/>
            <a:ext cx="8636000" cy="43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1" name="TextBox 2"/>
          <p:cNvSpPr txBox="1">
            <a:spLocks noChangeArrowheads="1"/>
          </p:cNvSpPr>
          <p:nvPr/>
        </p:nvSpPr>
        <p:spPr bwMode="auto">
          <a:xfrm>
            <a:off x="8609013" y="6604000"/>
            <a:ext cx="5349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r" eaLnBrk="1" hangingPunct="1"/>
            <a:r>
              <a:rPr lang="en-US" sz="1200" b="1">
                <a:latin typeface="Arial" charset="0"/>
              </a:rPr>
              <a:t>p681</a:t>
            </a:r>
          </a:p>
        </p:txBody>
      </p:sp>
    </p:spTree>
    <p:extLst>
      <p:ext uri="{BB962C8B-B14F-4D97-AF65-F5344CB8AC3E}">
        <p14:creationId xmlns:p14="http://schemas.microsoft.com/office/powerpoint/2010/main" val="112570783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p:txBody>
          <a:bodyPr/>
          <a:lstStyle/>
          <a:p>
            <a:pPr eaLnBrk="1" hangingPunct="1"/>
            <a:r>
              <a:rPr lang="en-US" dirty="0" smtClean="0">
                <a:solidFill>
                  <a:srgbClr val="FFFFFF"/>
                </a:solidFill>
                <a:latin typeface="Calibri" charset="0"/>
                <a:ea typeface="MS PGothic" charset="0"/>
              </a:rPr>
              <a:t>America </a:t>
            </a:r>
            <a:r>
              <a:rPr lang="en-US" dirty="0">
                <a:solidFill>
                  <a:srgbClr val="FFFFFF"/>
                </a:solidFill>
                <a:latin typeface="Calibri" charset="0"/>
                <a:ea typeface="MS PGothic" charset="0"/>
              </a:rPr>
              <a:t>Helps Hammer the </a:t>
            </a:r>
            <a:r>
              <a:rPr lang="ja-JP" altLang="en-US" dirty="0">
                <a:solidFill>
                  <a:srgbClr val="FFFFFF"/>
                </a:solidFill>
                <a:latin typeface="Calibri" charset="0"/>
                <a:ea typeface="MS PGothic" charset="0"/>
              </a:rPr>
              <a:t>“</a:t>
            </a:r>
            <a:r>
              <a:rPr lang="en-US" altLang="ja-JP" dirty="0">
                <a:solidFill>
                  <a:srgbClr val="FFFFFF"/>
                </a:solidFill>
                <a:latin typeface="Calibri" charset="0"/>
                <a:ea typeface="MS PGothic" charset="0"/>
              </a:rPr>
              <a:t>Hun</a:t>
            </a:r>
            <a:r>
              <a:rPr lang="ja-JP" altLang="en-US" dirty="0" smtClean="0">
                <a:solidFill>
                  <a:srgbClr val="FFFFFF"/>
                </a:solidFill>
                <a:latin typeface="Calibri" charset="0"/>
                <a:ea typeface="MS PGothic" charset="0"/>
              </a:rPr>
              <a:t>”</a:t>
            </a:r>
            <a:endParaRPr lang="en-US" sz="4000" dirty="0">
              <a:solidFill>
                <a:srgbClr val="FFFFFF"/>
              </a:solidFill>
              <a:latin typeface="Calibri" charset="0"/>
              <a:ea typeface="MS PGothic" charset="0"/>
            </a:endParaRPr>
          </a:p>
        </p:txBody>
      </p:sp>
      <p:sp>
        <p:nvSpPr>
          <p:cNvPr id="126979" name="Content Placeholder 2"/>
          <p:cNvSpPr>
            <a:spLocks noGrp="1"/>
          </p:cNvSpPr>
          <p:nvPr>
            <p:ph idx="1"/>
          </p:nvPr>
        </p:nvSpPr>
        <p:spPr/>
        <p:txBody>
          <a:bodyPr/>
          <a:lstStyle/>
          <a:p>
            <a:pPr lvl="1" eaLnBrk="1" hangingPunct="1"/>
            <a:r>
              <a:rPr lang="en-US" dirty="0">
                <a:solidFill>
                  <a:srgbClr val="CCFFCC"/>
                </a:solidFill>
                <a:latin typeface="Calibri" charset="0"/>
                <a:ea typeface="MS PGothic" charset="0"/>
              </a:rPr>
              <a:t>Massive German drive of spring 1918</a:t>
            </a:r>
            <a:r>
              <a:rPr lang="en-US" dirty="0">
                <a:solidFill>
                  <a:srgbClr val="000000"/>
                </a:solidFill>
                <a:latin typeface="Calibri" charset="0"/>
                <a:ea typeface="MS PGothic" charset="0"/>
              </a:rPr>
              <a:t>:</a:t>
            </a:r>
          </a:p>
          <a:p>
            <a:pPr lvl="2" eaLnBrk="1" hangingPunct="1"/>
            <a:r>
              <a:rPr lang="en-US" dirty="0">
                <a:solidFill>
                  <a:srgbClr val="FFFFFF"/>
                </a:solidFill>
                <a:latin typeface="Calibri" charset="0"/>
                <a:ea typeface="MS PGothic" charset="0"/>
              </a:rPr>
              <a:t>Allies united under French marshal Foch</a:t>
            </a:r>
          </a:p>
          <a:p>
            <a:pPr lvl="3" eaLnBrk="1" hangingPunct="1"/>
            <a:r>
              <a:rPr lang="en-US" dirty="0">
                <a:solidFill>
                  <a:srgbClr val="FFFFFF"/>
                </a:solidFill>
                <a:latin typeface="Calibri" charset="0"/>
                <a:ea typeface="MS PGothic" charset="0"/>
              </a:rPr>
              <a:t>Germans smashed to within 40 miles of Paris, May 1918</a:t>
            </a:r>
          </a:p>
          <a:p>
            <a:pPr lvl="3" eaLnBrk="1" hangingPunct="1"/>
            <a:r>
              <a:rPr lang="en-US" dirty="0">
                <a:solidFill>
                  <a:srgbClr val="CCFFCC"/>
                </a:solidFill>
                <a:latin typeface="Calibri" charset="0"/>
                <a:ea typeface="MS PGothic" charset="0"/>
              </a:rPr>
              <a:t>Threatened to knock France out of war</a:t>
            </a:r>
          </a:p>
          <a:p>
            <a:pPr lvl="3" eaLnBrk="1" hangingPunct="1"/>
            <a:r>
              <a:rPr lang="en-US" dirty="0">
                <a:solidFill>
                  <a:srgbClr val="CCFFCC"/>
                </a:solidFill>
                <a:latin typeface="Calibri" charset="0"/>
                <a:ea typeface="MS PGothic" charset="0"/>
              </a:rPr>
              <a:t>30,000  Americans sent to </a:t>
            </a:r>
            <a:r>
              <a:rPr lang="en-US" b="1" dirty="0">
                <a:solidFill>
                  <a:srgbClr val="CCFFCC"/>
                </a:solidFill>
                <a:latin typeface="Calibri" charset="0"/>
                <a:ea typeface="MS PGothic" charset="0"/>
              </a:rPr>
              <a:t>Chateau-Thierry</a:t>
            </a:r>
            <a:r>
              <a:rPr lang="en-US" dirty="0">
                <a:solidFill>
                  <a:srgbClr val="CCFFCC"/>
                </a:solidFill>
                <a:latin typeface="Calibri" charset="0"/>
                <a:ea typeface="MS PGothic" charset="0"/>
              </a:rPr>
              <a:t>, right in teeth of German advance</a:t>
            </a:r>
          </a:p>
          <a:p>
            <a:pPr lvl="3" eaLnBrk="1" hangingPunct="1"/>
            <a:r>
              <a:rPr lang="en-US" sz="2800" b="1" dirty="0">
                <a:solidFill>
                  <a:srgbClr val="FFFF00"/>
                </a:solidFill>
                <a:latin typeface="Calibri" charset="0"/>
                <a:ea typeface="MS PGothic" charset="0"/>
              </a:rPr>
              <a:t>First significant engagement of American troops in a European war</a:t>
            </a:r>
          </a:p>
          <a:p>
            <a:pPr lvl="3" eaLnBrk="1" hangingPunct="1"/>
            <a:r>
              <a:rPr lang="en-US" dirty="0">
                <a:solidFill>
                  <a:srgbClr val="FFFFFF"/>
                </a:solidFill>
                <a:latin typeface="Calibri" charset="0"/>
                <a:ea typeface="MS PGothic" charset="0"/>
              </a:rPr>
              <a:t>America put decisive weight on scales (see Figure 29.2) to blunt German drive</a:t>
            </a:r>
          </a:p>
          <a:p>
            <a:pPr lvl="3" eaLnBrk="1" hangingPunct="1"/>
            <a:r>
              <a:rPr lang="en-US" dirty="0">
                <a:solidFill>
                  <a:srgbClr val="FFFFFF"/>
                </a:solidFill>
                <a:latin typeface="Calibri" charset="0"/>
                <a:ea typeface="MS PGothic" charset="0"/>
              </a:rPr>
              <a:t>Americans joined in Second Battle of the Marine (July)</a:t>
            </a:r>
          </a:p>
          <a:p>
            <a:pPr lvl="3" eaLnBrk="1" hangingPunct="1"/>
            <a:r>
              <a:rPr lang="en-US" dirty="0">
                <a:solidFill>
                  <a:srgbClr val="FFFFFF"/>
                </a:solidFill>
                <a:latin typeface="Calibri" charset="0"/>
                <a:ea typeface="MS PGothic" charset="0"/>
              </a:rPr>
              <a:t>Marked beginning of German withdrawal</a:t>
            </a:r>
          </a:p>
        </p:txBody>
      </p:sp>
    </p:spTree>
    <p:extLst>
      <p:ext uri="{BB962C8B-B14F-4D97-AF65-F5344CB8AC3E}">
        <p14:creationId xmlns:p14="http://schemas.microsoft.com/office/powerpoint/2010/main" val="252242196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609600" y="152400"/>
            <a:ext cx="8001000" cy="990600"/>
          </a:xfrm>
          <a:noFill/>
        </p:spPr>
        <p:txBody>
          <a:bodyPr/>
          <a:lstStyle/>
          <a:p>
            <a:pPr eaLnBrk="1" hangingPunct="1"/>
            <a:r>
              <a:rPr lang="en-US" sz="4000" dirty="0" smtClean="0">
                <a:solidFill>
                  <a:schemeClr val="tx1"/>
                </a:solidFill>
                <a:latin typeface="Calibri"/>
                <a:cs typeface="Calibri"/>
              </a:rPr>
              <a:t>American Expeditionary Force (AEF)</a:t>
            </a:r>
            <a:endParaRPr lang="en-US" sz="6600" dirty="0" smtClean="0">
              <a:solidFill>
                <a:schemeClr val="tx1"/>
              </a:solidFill>
              <a:latin typeface="Calibri"/>
              <a:cs typeface="Calibri"/>
            </a:endParaRPr>
          </a:p>
        </p:txBody>
      </p:sp>
      <p:pic>
        <p:nvPicPr>
          <p:cNvPr id="50179" name="Picture 3"/>
          <p:cNvPicPr>
            <a:picLocks noChangeAspect="1" noChangeArrowheads="1"/>
          </p:cNvPicPr>
          <p:nvPr/>
        </p:nvPicPr>
        <p:blipFill>
          <a:blip r:embed="rId3"/>
          <a:srcRect/>
          <a:stretch>
            <a:fillRect/>
          </a:stretch>
        </p:blipFill>
        <p:spPr bwMode="auto">
          <a:xfrm>
            <a:off x="685800" y="990600"/>
            <a:ext cx="7772400" cy="482600"/>
          </a:xfrm>
          <a:prstGeom prst="rect">
            <a:avLst/>
          </a:prstGeom>
          <a:noFill/>
          <a:ln w="9525">
            <a:noFill/>
            <a:miter lim="800000"/>
            <a:headEnd/>
            <a:tailEnd/>
          </a:ln>
        </p:spPr>
      </p:pic>
      <p:pic>
        <p:nvPicPr>
          <p:cNvPr id="50180" name="Picture 5" descr="Pershing"/>
          <p:cNvPicPr>
            <a:picLocks noChangeAspect="1" noChangeArrowheads="1"/>
          </p:cNvPicPr>
          <p:nvPr/>
        </p:nvPicPr>
        <p:blipFill>
          <a:blip r:embed="rId4"/>
          <a:srcRect/>
          <a:stretch>
            <a:fillRect/>
          </a:stretch>
        </p:blipFill>
        <p:spPr bwMode="auto">
          <a:xfrm>
            <a:off x="1905000" y="1295400"/>
            <a:ext cx="5410200" cy="3497263"/>
          </a:xfrm>
          <a:prstGeom prst="rect">
            <a:avLst/>
          </a:prstGeom>
          <a:noFill/>
          <a:ln w="9525">
            <a:noFill/>
            <a:miter lim="800000"/>
            <a:headEnd/>
            <a:tailEnd/>
          </a:ln>
        </p:spPr>
      </p:pic>
      <p:sp>
        <p:nvSpPr>
          <p:cNvPr id="50181" name="Text Box 6"/>
          <p:cNvSpPr txBox="1">
            <a:spLocks noChangeArrowheads="1"/>
          </p:cNvSpPr>
          <p:nvPr/>
        </p:nvSpPr>
        <p:spPr bwMode="auto">
          <a:xfrm>
            <a:off x="0" y="4800600"/>
            <a:ext cx="9144000" cy="1587500"/>
          </a:xfrm>
          <a:prstGeom prst="rect">
            <a:avLst/>
          </a:prstGeom>
          <a:noFill/>
          <a:ln w="9525">
            <a:noFill/>
            <a:miter lim="800000"/>
            <a:headEnd/>
            <a:tailEnd/>
          </a:ln>
        </p:spPr>
        <p:txBody>
          <a:bodyPr>
            <a:spAutoFit/>
          </a:bodyPr>
          <a:lstStyle/>
          <a:p>
            <a:pPr>
              <a:spcBef>
                <a:spcPct val="50000"/>
              </a:spcBef>
              <a:buFontTx/>
              <a:buChar char="•"/>
            </a:pPr>
            <a:r>
              <a:rPr lang="en-US" sz="2800" u="sng" dirty="0">
                <a:solidFill>
                  <a:srgbClr val="CCFFCC"/>
                </a:solidFill>
                <a:latin typeface="Calibri"/>
                <a:cs typeface="Calibri"/>
              </a:rPr>
              <a:t>Commanded by General John J. Pershing</a:t>
            </a:r>
          </a:p>
          <a:p>
            <a:pPr>
              <a:spcBef>
                <a:spcPct val="50000"/>
              </a:spcBef>
              <a:buFontTx/>
              <a:buChar char="•"/>
            </a:pPr>
            <a:r>
              <a:rPr lang="en-US" sz="2800" dirty="0">
                <a:solidFill>
                  <a:srgbClr val="CCFFCC"/>
                </a:solidFill>
                <a:latin typeface="Calibri"/>
                <a:cs typeface="Calibri"/>
              </a:rPr>
              <a:t>AEF were originally used as replacements for the other Allied forces, but Pershing fought to change that</a:t>
            </a:r>
          </a:p>
        </p:txBody>
      </p:sp>
    </p:spTree>
    <p:extLst>
      <p:ext uri="{BB962C8B-B14F-4D97-AF65-F5344CB8AC3E}">
        <p14:creationId xmlns:p14="http://schemas.microsoft.com/office/powerpoint/2010/main" val="23246368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p:txBody>
          <a:bodyPr/>
          <a:lstStyle/>
          <a:p>
            <a:r>
              <a:rPr lang="en-US" dirty="0" smtClean="0">
                <a:solidFill>
                  <a:srgbClr val="FFFFFF"/>
                </a:solidFill>
                <a:latin typeface="Calibri" charset="0"/>
                <a:ea typeface="MS PGothic" charset="0"/>
              </a:rPr>
              <a:t>America </a:t>
            </a:r>
            <a:r>
              <a:rPr lang="en-US" dirty="0">
                <a:solidFill>
                  <a:srgbClr val="FFFFFF"/>
                </a:solidFill>
                <a:latin typeface="Calibri" charset="0"/>
                <a:ea typeface="MS PGothic" charset="0"/>
              </a:rPr>
              <a:t>Helps Hammer the </a:t>
            </a:r>
            <a:r>
              <a:rPr lang="ja-JP" altLang="en-US" dirty="0">
                <a:solidFill>
                  <a:srgbClr val="FFFFFF"/>
                </a:solidFill>
                <a:latin typeface="Calibri" charset="0"/>
                <a:ea typeface="MS PGothic" charset="0"/>
              </a:rPr>
              <a:t>“</a:t>
            </a:r>
            <a:r>
              <a:rPr lang="en-US" altLang="ja-JP" dirty="0">
                <a:solidFill>
                  <a:srgbClr val="FFFFFF"/>
                </a:solidFill>
                <a:latin typeface="Calibri" charset="0"/>
                <a:ea typeface="MS PGothic" charset="0"/>
              </a:rPr>
              <a:t>Hun</a:t>
            </a:r>
            <a:r>
              <a:rPr lang="ja-JP" altLang="en-US" dirty="0" smtClean="0">
                <a:solidFill>
                  <a:srgbClr val="FFFFFF"/>
                </a:solidFill>
                <a:latin typeface="Calibri" charset="0"/>
                <a:ea typeface="MS PGothic" charset="0"/>
              </a:rPr>
              <a:t>”</a:t>
            </a:r>
            <a:endParaRPr lang="en-US" dirty="0">
              <a:solidFill>
                <a:srgbClr val="FFFFFF"/>
              </a:solidFill>
              <a:latin typeface="Calibri" charset="0"/>
              <a:ea typeface="MS PGothic" charset="0"/>
            </a:endParaRPr>
          </a:p>
        </p:txBody>
      </p:sp>
      <p:sp>
        <p:nvSpPr>
          <p:cNvPr id="130051" name="Content Placeholder 2"/>
          <p:cNvSpPr>
            <a:spLocks noGrp="1"/>
          </p:cNvSpPr>
          <p:nvPr>
            <p:ph idx="1"/>
          </p:nvPr>
        </p:nvSpPr>
        <p:spPr>
          <a:xfrm>
            <a:off x="673100" y="1676400"/>
            <a:ext cx="8013700" cy="4449763"/>
          </a:xfrm>
        </p:spPr>
        <p:txBody>
          <a:bodyPr/>
          <a:lstStyle/>
          <a:p>
            <a:pPr lvl="2"/>
            <a:r>
              <a:rPr lang="en-US" sz="2800" dirty="0" smtClean="0">
                <a:latin typeface="Calibri" charset="0"/>
                <a:ea typeface="MS PGothic" charset="0"/>
              </a:rPr>
              <a:t>General </a:t>
            </a:r>
            <a:r>
              <a:rPr lang="en-US" sz="2800" dirty="0">
                <a:latin typeface="Calibri" charset="0"/>
                <a:ea typeface="MS PGothic" charset="0"/>
              </a:rPr>
              <a:t>John J. Pershing assigned a front of 85 miles northwestward from Swiss border to French line:</a:t>
            </a:r>
          </a:p>
          <a:p>
            <a:pPr lvl="3"/>
            <a:r>
              <a:rPr lang="en-US" sz="2400" dirty="0">
                <a:latin typeface="Calibri" charset="0"/>
                <a:ea typeface="MS PGothic" charset="0"/>
              </a:rPr>
              <a:t>Pershing</a:t>
            </a:r>
            <a:r>
              <a:rPr lang="fr-FR" altLang="ja-JP" sz="2400" dirty="0">
                <a:latin typeface="Calibri" charset="0"/>
                <a:ea typeface="MS PGothic" charset="0"/>
              </a:rPr>
              <a:t>'</a:t>
            </a:r>
            <a:r>
              <a:rPr lang="en-US" sz="2400" dirty="0">
                <a:latin typeface="Calibri" charset="0"/>
                <a:ea typeface="MS PGothic" charset="0"/>
              </a:rPr>
              <a:t>s army undertook </a:t>
            </a:r>
            <a:r>
              <a:rPr lang="en-US" sz="2400" b="1" dirty="0">
                <a:latin typeface="Calibri" charset="0"/>
                <a:ea typeface="MS PGothic" charset="0"/>
              </a:rPr>
              <a:t>Meuse-Argonne offensive</a:t>
            </a:r>
            <a:r>
              <a:rPr lang="en-US" sz="2400" dirty="0">
                <a:latin typeface="Calibri" charset="0"/>
                <a:ea typeface="MS PGothic" charset="0"/>
              </a:rPr>
              <a:t>:</a:t>
            </a:r>
          </a:p>
          <a:p>
            <a:pPr lvl="4"/>
            <a:r>
              <a:rPr lang="en-US" sz="2400" dirty="0">
                <a:latin typeface="Calibri" charset="0"/>
                <a:ea typeface="MS PGothic" charset="0"/>
              </a:rPr>
              <a:t>From September 26 to November 11, 1918</a:t>
            </a:r>
          </a:p>
          <a:p>
            <a:pPr lvl="4"/>
            <a:r>
              <a:rPr lang="en-US" sz="2400" dirty="0">
                <a:latin typeface="Calibri" charset="0"/>
                <a:ea typeface="MS PGothic" charset="0"/>
              </a:rPr>
              <a:t>Battle lasted 47 days </a:t>
            </a:r>
          </a:p>
          <a:p>
            <a:pPr lvl="4"/>
            <a:r>
              <a:rPr lang="en-US" sz="2400" dirty="0">
                <a:latin typeface="Calibri" charset="0"/>
                <a:ea typeface="MS PGothic" charset="0"/>
              </a:rPr>
              <a:t>Engaged 1.2 million American troops</a:t>
            </a:r>
          </a:p>
          <a:p>
            <a:pPr lvl="4"/>
            <a:r>
              <a:rPr lang="en-US" sz="2400" dirty="0">
                <a:latin typeface="Calibri" charset="0"/>
                <a:ea typeface="MS PGothic" charset="0"/>
              </a:rPr>
              <a:t>120,000 Americans killed or wounded</a:t>
            </a:r>
          </a:p>
          <a:p>
            <a:pPr lvl="4"/>
            <a:r>
              <a:rPr lang="en-US" sz="2400" dirty="0">
                <a:latin typeface="Calibri" charset="0"/>
                <a:ea typeface="MS PGothic" charset="0"/>
              </a:rPr>
              <a:t>Victory in sight</a:t>
            </a:r>
          </a:p>
          <a:p>
            <a:pPr lvl="4"/>
            <a:endParaRPr lang="en-US" dirty="0">
              <a:latin typeface="Calibri" charset="0"/>
              <a:ea typeface="MS PGothic" charset="0"/>
            </a:endParaRPr>
          </a:p>
          <a:p>
            <a:pPr lvl="2"/>
            <a:endParaRPr lang="en-US" dirty="0">
              <a:solidFill>
                <a:srgbClr val="000000"/>
              </a:solidFill>
              <a:latin typeface="Calibri" charset="0"/>
              <a:ea typeface="MS PGothic" charset="0"/>
            </a:endParaRPr>
          </a:p>
          <a:p>
            <a:pPr lvl="3"/>
            <a:endParaRPr lang="en-US" dirty="0">
              <a:solidFill>
                <a:srgbClr val="000000"/>
              </a:solidFill>
              <a:latin typeface="Calibri" charset="0"/>
              <a:ea typeface="MS PGothic" charset="0"/>
            </a:endParaRPr>
          </a:p>
        </p:txBody>
      </p:sp>
    </p:spTree>
    <p:extLst>
      <p:ext uri="{BB962C8B-B14F-4D97-AF65-F5344CB8AC3E}">
        <p14:creationId xmlns:p14="http://schemas.microsoft.com/office/powerpoint/2010/main" val="70200438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p:txBody>
          <a:bodyPr/>
          <a:lstStyle/>
          <a:p>
            <a:pPr eaLnBrk="1" hangingPunct="1"/>
            <a:r>
              <a:rPr lang="en-US" sz="3200" dirty="0" smtClean="0">
                <a:solidFill>
                  <a:srgbClr val="FFFFFF"/>
                </a:solidFill>
                <a:latin typeface="Calibri" charset="0"/>
                <a:ea typeface="MS PGothic" charset="0"/>
              </a:rPr>
              <a:t>America </a:t>
            </a:r>
            <a:r>
              <a:rPr lang="en-US" sz="3200" dirty="0">
                <a:solidFill>
                  <a:srgbClr val="FFFFFF"/>
                </a:solidFill>
                <a:latin typeface="Calibri" charset="0"/>
                <a:ea typeface="MS PGothic" charset="0"/>
              </a:rPr>
              <a:t>Helps Hammer the </a:t>
            </a:r>
            <a:r>
              <a:rPr lang="ja-JP" altLang="en-US" sz="3200" dirty="0">
                <a:solidFill>
                  <a:srgbClr val="FFFFFF"/>
                </a:solidFill>
                <a:latin typeface="Calibri" charset="0"/>
                <a:ea typeface="MS PGothic" charset="0"/>
              </a:rPr>
              <a:t>“</a:t>
            </a:r>
            <a:r>
              <a:rPr lang="en-US" altLang="ja-JP" sz="3200" dirty="0">
                <a:solidFill>
                  <a:srgbClr val="FFFFFF"/>
                </a:solidFill>
                <a:latin typeface="Calibri" charset="0"/>
                <a:ea typeface="MS PGothic" charset="0"/>
              </a:rPr>
              <a:t>Hun</a:t>
            </a:r>
            <a:r>
              <a:rPr lang="ja-JP" altLang="en-US" sz="3200" dirty="0" smtClean="0">
                <a:solidFill>
                  <a:srgbClr val="FFFFFF"/>
                </a:solidFill>
                <a:latin typeface="Calibri" charset="0"/>
                <a:ea typeface="MS PGothic" charset="0"/>
              </a:rPr>
              <a:t>”</a:t>
            </a:r>
            <a:endParaRPr lang="en-US" sz="3200" dirty="0">
              <a:solidFill>
                <a:srgbClr val="FFFFFF"/>
              </a:solidFill>
              <a:latin typeface="Calibri" charset="0"/>
              <a:ea typeface="MS PGothic" charset="0"/>
            </a:endParaRPr>
          </a:p>
        </p:txBody>
      </p:sp>
      <p:sp>
        <p:nvSpPr>
          <p:cNvPr id="131075" name="Content Placeholder 2"/>
          <p:cNvSpPr>
            <a:spLocks noGrp="1"/>
          </p:cNvSpPr>
          <p:nvPr>
            <p:ph idx="1"/>
          </p:nvPr>
        </p:nvSpPr>
        <p:spPr/>
        <p:txBody>
          <a:bodyPr/>
          <a:lstStyle/>
          <a:p>
            <a:pPr eaLnBrk="1" hangingPunct="1"/>
            <a:r>
              <a:rPr lang="en-US" dirty="0">
                <a:solidFill>
                  <a:srgbClr val="FFFFFF"/>
                </a:solidFill>
                <a:latin typeface="Calibri" charset="0"/>
                <a:ea typeface="MS PGothic" charset="0"/>
              </a:rPr>
              <a:t>Berlin ready to hoist white flag:</a:t>
            </a:r>
          </a:p>
          <a:p>
            <a:pPr lvl="1" eaLnBrk="1" hangingPunct="1"/>
            <a:r>
              <a:rPr lang="en-US" dirty="0">
                <a:solidFill>
                  <a:srgbClr val="FFFFFF"/>
                </a:solidFill>
                <a:latin typeface="Calibri" charset="0"/>
                <a:ea typeface="MS PGothic" charset="0"/>
              </a:rPr>
              <a:t>Looked to Wilson in October 1918 for peace based on Fourteen Points:</a:t>
            </a:r>
          </a:p>
          <a:p>
            <a:pPr lvl="2" eaLnBrk="1" hangingPunct="1"/>
            <a:r>
              <a:rPr lang="en-US" dirty="0">
                <a:solidFill>
                  <a:srgbClr val="FFFFFF"/>
                </a:solidFill>
                <a:latin typeface="Calibri" charset="0"/>
                <a:ea typeface="MS PGothic" charset="0"/>
              </a:rPr>
              <a:t>Wilson demanded Kaiser be removed before any armistice could be negotiated</a:t>
            </a:r>
          </a:p>
          <a:p>
            <a:pPr lvl="3" eaLnBrk="1" hangingPunct="1"/>
            <a:r>
              <a:rPr lang="en-US" dirty="0">
                <a:solidFill>
                  <a:srgbClr val="FFFFFF"/>
                </a:solidFill>
                <a:latin typeface="Calibri" charset="0"/>
                <a:ea typeface="MS PGothic" charset="0"/>
              </a:rPr>
              <a:t>War-weary Germans took hint</a:t>
            </a:r>
          </a:p>
          <a:p>
            <a:pPr lvl="3" eaLnBrk="1" hangingPunct="1"/>
            <a:r>
              <a:rPr lang="en-US" dirty="0">
                <a:solidFill>
                  <a:srgbClr val="FFFFFF"/>
                </a:solidFill>
                <a:latin typeface="Calibri" charset="0"/>
                <a:ea typeface="MS PGothic" charset="0"/>
              </a:rPr>
              <a:t>Kaiser fled to Holland, lived for his remaining 23 years </a:t>
            </a:r>
            <a:r>
              <a:rPr lang="ja-JP" altLang="en-US" dirty="0">
                <a:solidFill>
                  <a:srgbClr val="FFFFFF"/>
                </a:solidFill>
                <a:latin typeface="Calibri" charset="0"/>
                <a:ea typeface="MS PGothic" charset="0"/>
              </a:rPr>
              <a:t>“</a:t>
            </a:r>
            <a:r>
              <a:rPr lang="en-US" altLang="ja-JP" dirty="0">
                <a:solidFill>
                  <a:srgbClr val="FFFFFF"/>
                </a:solidFill>
                <a:latin typeface="Calibri" charset="0"/>
                <a:ea typeface="MS PGothic" charset="0"/>
              </a:rPr>
              <a:t>unwept, </a:t>
            </a:r>
            <a:r>
              <a:rPr lang="en-US" altLang="ja-JP" dirty="0" err="1">
                <a:solidFill>
                  <a:srgbClr val="FFFFFF"/>
                </a:solidFill>
                <a:latin typeface="Calibri" charset="0"/>
                <a:ea typeface="MS PGothic" charset="0"/>
              </a:rPr>
              <a:t>unhonored</a:t>
            </a:r>
            <a:r>
              <a:rPr lang="en-US" altLang="ja-JP" dirty="0">
                <a:solidFill>
                  <a:srgbClr val="FFFFFF"/>
                </a:solidFill>
                <a:latin typeface="Calibri" charset="0"/>
                <a:ea typeface="MS PGothic" charset="0"/>
              </a:rPr>
              <a:t>, and unhung</a:t>
            </a:r>
            <a:r>
              <a:rPr lang="ja-JP" altLang="en-US" dirty="0">
                <a:solidFill>
                  <a:srgbClr val="FFFFFF"/>
                </a:solidFill>
                <a:latin typeface="Calibri" charset="0"/>
                <a:ea typeface="MS PGothic" charset="0"/>
              </a:rPr>
              <a:t>”</a:t>
            </a:r>
            <a:endParaRPr lang="en-US" altLang="ja-JP" dirty="0">
              <a:solidFill>
                <a:srgbClr val="FFFFFF"/>
              </a:solidFill>
              <a:latin typeface="Calibri" charset="0"/>
              <a:ea typeface="MS PGothic" charset="0"/>
            </a:endParaRPr>
          </a:p>
          <a:p>
            <a:pPr lvl="1" eaLnBrk="1" hangingPunct="1"/>
            <a:r>
              <a:rPr lang="en-US" dirty="0">
                <a:solidFill>
                  <a:srgbClr val="FFFFFF"/>
                </a:solidFill>
                <a:latin typeface="Calibri" charset="0"/>
                <a:ea typeface="MS PGothic" charset="0"/>
              </a:rPr>
              <a:t>Exhausted Germans laid down arms at 11:00 on 11</a:t>
            </a:r>
            <a:r>
              <a:rPr lang="en-US" baseline="30000" dirty="0">
                <a:solidFill>
                  <a:srgbClr val="FFFFFF"/>
                </a:solidFill>
                <a:latin typeface="Calibri" charset="0"/>
                <a:ea typeface="MS PGothic" charset="0"/>
              </a:rPr>
              <a:t>th</a:t>
            </a:r>
            <a:r>
              <a:rPr lang="en-US" dirty="0">
                <a:solidFill>
                  <a:srgbClr val="FFFFFF"/>
                </a:solidFill>
                <a:latin typeface="Calibri" charset="0"/>
                <a:ea typeface="MS PGothic" charset="0"/>
              </a:rPr>
              <a:t> day of 11</a:t>
            </a:r>
            <a:r>
              <a:rPr lang="en-US" baseline="30000" dirty="0">
                <a:solidFill>
                  <a:srgbClr val="FFFFFF"/>
                </a:solidFill>
                <a:latin typeface="Calibri" charset="0"/>
                <a:ea typeface="MS PGothic" charset="0"/>
              </a:rPr>
              <a:t>th</a:t>
            </a:r>
            <a:r>
              <a:rPr lang="en-US" dirty="0">
                <a:solidFill>
                  <a:srgbClr val="FFFFFF"/>
                </a:solidFill>
                <a:latin typeface="Calibri" charset="0"/>
                <a:ea typeface="MS PGothic" charset="0"/>
              </a:rPr>
              <a:t> month, 1918</a:t>
            </a:r>
          </a:p>
        </p:txBody>
      </p:sp>
    </p:spTree>
    <p:extLst>
      <p:ext uri="{BB962C8B-B14F-4D97-AF65-F5344CB8AC3E}">
        <p14:creationId xmlns:p14="http://schemas.microsoft.com/office/powerpoint/2010/main" val="232882601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xfrm>
            <a:off x="609600" y="152400"/>
            <a:ext cx="8001000" cy="990600"/>
          </a:xfrm>
          <a:noFill/>
        </p:spPr>
        <p:txBody>
          <a:bodyPr/>
          <a:lstStyle/>
          <a:p>
            <a:pPr>
              <a:spcBef>
                <a:spcPct val="50000"/>
              </a:spcBef>
              <a:defRPr/>
            </a:pPr>
            <a:r>
              <a:rPr lang="en-US" sz="4000" b="1" dirty="0">
                <a:solidFill>
                  <a:srgbClr val="CCFFCC"/>
                </a:solidFill>
                <a:latin typeface="Comic Sans MS" pitchFamily="66" charset="0"/>
              </a:rPr>
              <a:t>11 a.m., November 11, 1918</a:t>
            </a:r>
          </a:p>
        </p:txBody>
      </p:sp>
      <p:pic>
        <p:nvPicPr>
          <p:cNvPr id="90115" name="Picture 3"/>
          <p:cNvPicPr>
            <a:picLocks noChangeAspect="1" noChangeArrowheads="1"/>
          </p:cNvPicPr>
          <p:nvPr/>
        </p:nvPicPr>
        <p:blipFill>
          <a:blip r:embed="rId4"/>
          <a:srcRect/>
          <a:stretch>
            <a:fillRect/>
          </a:stretch>
        </p:blipFill>
        <p:spPr bwMode="auto">
          <a:xfrm>
            <a:off x="685800" y="990600"/>
            <a:ext cx="7772400" cy="482600"/>
          </a:xfrm>
          <a:prstGeom prst="rect">
            <a:avLst/>
          </a:prstGeom>
          <a:noFill/>
          <a:ln w="9525">
            <a:noFill/>
            <a:miter lim="800000"/>
            <a:headEnd/>
            <a:tailEnd/>
          </a:ln>
        </p:spPr>
      </p:pic>
      <p:pic>
        <p:nvPicPr>
          <p:cNvPr id="11" name="Picture 3" descr="Armistice signed"/>
          <p:cNvPicPr>
            <a:picLocks noChangeAspect="1" noChangeArrowheads="1"/>
          </p:cNvPicPr>
          <p:nvPr/>
        </p:nvPicPr>
        <p:blipFill>
          <a:blip r:embed="rId5"/>
          <a:srcRect/>
          <a:stretch>
            <a:fillRect/>
          </a:stretch>
        </p:blipFill>
        <p:spPr bwMode="auto">
          <a:xfrm rot="21344799">
            <a:off x="911725" y="1214267"/>
            <a:ext cx="4132263" cy="4191000"/>
          </a:xfrm>
          <a:prstGeom prst="rect">
            <a:avLst/>
          </a:prstGeom>
          <a:noFill/>
          <a:ln w="9525">
            <a:noFill/>
            <a:miter lim="800000"/>
            <a:headEnd/>
            <a:tailEnd/>
          </a:ln>
        </p:spPr>
      </p:pic>
      <p:pic>
        <p:nvPicPr>
          <p:cNvPr id="12" name="Picture 4" descr="soldiers celebrate armistice"/>
          <p:cNvPicPr>
            <a:picLocks noChangeAspect="1" noChangeArrowheads="1"/>
          </p:cNvPicPr>
          <p:nvPr/>
        </p:nvPicPr>
        <p:blipFill>
          <a:blip r:embed="rId6">
            <a:lum bright="-12000" contrast="6000"/>
          </a:blip>
          <a:srcRect/>
          <a:stretch>
            <a:fillRect/>
          </a:stretch>
        </p:blipFill>
        <p:spPr>
          <a:xfrm>
            <a:off x="5778500" y="2133600"/>
            <a:ext cx="3060700" cy="4267200"/>
          </a:xfrm>
          <a:prstGeom prst="rect">
            <a:avLst/>
          </a:prstGeom>
          <a:noFill/>
          <a:ln cap="flat">
            <a:solidFill>
              <a:srgbClr val="664400"/>
            </a:solidFill>
            <a:headEnd type="none" w="med" len="med"/>
            <a:tailEnd type="none" w="med" len="med"/>
          </a:ln>
        </p:spPr>
      </p:pic>
      <p:sp>
        <p:nvSpPr>
          <p:cNvPr id="2" name="Rectangle 1"/>
          <p:cNvSpPr/>
          <p:nvPr/>
        </p:nvSpPr>
        <p:spPr>
          <a:xfrm>
            <a:off x="381000" y="5791200"/>
            <a:ext cx="5486400" cy="584776"/>
          </a:xfrm>
          <a:prstGeom prst="rect">
            <a:avLst/>
          </a:prstGeom>
        </p:spPr>
        <p:txBody>
          <a:bodyPr wrap="square">
            <a:spAutoFit/>
          </a:bodyPr>
          <a:lstStyle/>
          <a:p>
            <a:pPr algn="ctr"/>
            <a:r>
              <a:rPr lang="en-US" sz="3200" b="1" u="sng" dirty="0">
                <a:solidFill>
                  <a:srgbClr val="CCFFCC"/>
                </a:solidFill>
                <a:latin typeface="Comic Sans MS" pitchFamily="66" charset="0"/>
              </a:rPr>
              <a:t>The Armistice is Signed!</a:t>
            </a:r>
          </a:p>
        </p:txBody>
      </p:sp>
    </p:spTree>
    <p:extLst>
      <p:ext uri="{BB962C8B-B14F-4D97-AF65-F5344CB8AC3E}">
        <p14:creationId xmlns:p14="http://schemas.microsoft.com/office/powerpoint/2010/main" val="410831089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30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3" name="Cheeri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74638"/>
            <a:ext cx="8229600" cy="797569"/>
          </a:xfrm>
        </p:spPr>
        <p:txBody>
          <a:bodyPr/>
          <a:lstStyle/>
          <a:p>
            <a:r>
              <a:rPr lang="en-US" dirty="0" smtClean="0">
                <a:solidFill>
                  <a:srgbClr val="FFFFFF"/>
                </a:solidFill>
                <a:latin typeface="Calibri" charset="0"/>
                <a:ea typeface="MS PGothic" charset="0"/>
              </a:rPr>
              <a:t>The </a:t>
            </a:r>
            <a:r>
              <a:rPr lang="en-US" dirty="0">
                <a:solidFill>
                  <a:srgbClr val="FFFFFF"/>
                </a:solidFill>
                <a:latin typeface="Calibri" charset="0"/>
                <a:ea typeface="MS PGothic" charset="0"/>
              </a:rPr>
              <a:t>President Tames the Trusts </a:t>
            </a:r>
          </a:p>
        </p:txBody>
      </p:sp>
      <p:sp>
        <p:nvSpPr>
          <p:cNvPr id="17411" name="Content Placeholder 2"/>
          <p:cNvSpPr>
            <a:spLocks noGrp="1"/>
          </p:cNvSpPr>
          <p:nvPr>
            <p:ph idx="1"/>
          </p:nvPr>
        </p:nvSpPr>
        <p:spPr>
          <a:xfrm>
            <a:off x="230920" y="1417638"/>
            <a:ext cx="8608280" cy="4949621"/>
          </a:xfrm>
        </p:spPr>
        <p:txBody>
          <a:bodyPr/>
          <a:lstStyle/>
          <a:p>
            <a:pPr lvl="1"/>
            <a:r>
              <a:rPr lang="en-US" b="1" dirty="0">
                <a:solidFill>
                  <a:srgbClr val="CCFFCC"/>
                </a:solidFill>
                <a:latin typeface="Calibri" charset="0"/>
                <a:ea typeface="MS PGothic" charset="0"/>
              </a:rPr>
              <a:t>Clayton Anti-Trust</a:t>
            </a:r>
            <a:r>
              <a:rPr lang="en-US" dirty="0">
                <a:solidFill>
                  <a:srgbClr val="CCFFCC"/>
                </a:solidFill>
                <a:latin typeface="Calibri" charset="0"/>
                <a:ea typeface="MS PGothic" charset="0"/>
              </a:rPr>
              <a:t> (1914):</a:t>
            </a:r>
          </a:p>
          <a:p>
            <a:pPr lvl="2"/>
            <a:r>
              <a:rPr lang="en-US" sz="2800" dirty="0">
                <a:solidFill>
                  <a:srgbClr val="FFFFFF"/>
                </a:solidFill>
                <a:latin typeface="Calibri" charset="0"/>
                <a:ea typeface="MS PGothic" charset="0"/>
              </a:rPr>
              <a:t>Increased list of practices deemed objectionable:</a:t>
            </a:r>
          </a:p>
          <a:p>
            <a:pPr lvl="3"/>
            <a:r>
              <a:rPr lang="en-US" sz="2400" dirty="0">
                <a:solidFill>
                  <a:srgbClr val="CCFFCC"/>
                </a:solidFill>
                <a:latin typeface="Calibri" charset="0"/>
                <a:ea typeface="MS PGothic" charset="0"/>
              </a:rPr>
              <a:t>Price discrimination and interlocking directorates (where same individual served as director of supposedly competing firms)</a:t>
            </a:r>
          </a:p>
          <a:p>
            <a:pPr lvl="3"/>
            <a:r>
              <a:rPr lang="en-US" sz="2400" dirty="0">
                <a:solidFill>
                  <a:srgbClr val="FFFFFF"/>
                </a:solidFill>
                <a:latin typeface="Calibri" charset="0"/>
                <a:ea typeface="MS PGothic" charset="0"/>
              </a:rPr>
              <a:t>Achieved through </a:t>
            </a:r>
            <a:r>
              <a:rPr lang="en-US" sz="2400" b="1" dirty="0">
                <a:solidFill>
                  <a:srgbClr val="FFFFFF"/>
                </a:solidFill>
                <a:latin typeface="Calibri" charset="0"/>
                <a:ea typeface="MS PGothic" charset="0"/>
              </a:rPr>
              <a:t>holding </a:t>
            </a:r>
            <a:r>
              <a:rPr lang="en-US" sz="2400" b="1" dirty="0" smtClean="0">
                <a:solidFill>
                  <a:srgbClr val="FFFFFF"/>
                </a:solidFill>
                <a:latin typeface="Calibri" charset="0"/>
                <a:ea typeface="MS PGothic" charset="0"/>
              </a:rPr>
              <a:t>companies</a:t>
            </a:r>
            <a:endParaRPr lang="en-US" sz="2400" dirty="0">
              <a:solidFill>
                <a:srgbClr val="FFFFFF"/>
              </a:solidFill>
              <a:latin typeface="Calibri" charset="0"/>
              <a:ea typeface="MS PGothic" charset="0"/>
            </a:endParaRPr>
          </a:p>
          <a:p>
            <a:pPr lvl="2"/>
            <a:r>
              <a:rPr lang="en-US" sz="2800" dirty="0">
                <a:solidFill>
                  <a:srgbClr val="FFFFFF"/>
                </a:solidFill>
                <a:latin typeface="Calibri" charset="0"/>
                <a:ea typeface="MS PGothic" charset="0"/>
              </a:rPr>
              <a:t>Conferred long-overdue </a:t>
            </a:r>
            <a:r>
              <a:rPr lang="en-US" sz="2800" dirty="0">
                <a:solidFill>
                  <a:srgbClr val="CCFFCC"/>
                </a:solidFill>
                <a:latin typeface="Calibri" charset="0"/>
                <a:ea typeface="MS PGothic" charset="0"/>
              </a:rPr>
              <a:t>benefits on labor</a:t>
            </a:r>
            <a:r>
              <a:rPr lang="en-US" sz="2800" dirty="0">
                <a:solidFill>
                  <a:srgbClr val="FFFFFF"/>
                </a:solidFill>
                <a:latin typeface="Calibri" charset="0"/>
                <a:ea typeface="MS PGothic" charset="0"/>
              </a:rPr>
              <a:t>:</a:t>
            </a:r>
          </a:p>
          <a:p>
            <a:pPr lvl="3"/>
            <a:r>
              <a:rPr lang="en-US" sz="2400" dirty="0">
                <a:solidFill>
                  <a:srgbClr val="CCFFCC"/>
                </a:solidFill>
                <a:latin typeface="Calibri" charset="0"/>
                <a:ea typeface="MS PGothic" charset="0"/>
              </a:rPr>
              <a:t>Exempted labor and agricultural organization from anti-trust prosecution</a:t>
            </a:r>
            <a:r>
              <a:rPr lang="en-US" sz="2400" dirty="0">
                <a:solidFill>
                  <a:srgbClr val="FFFFFF"/>
                </a:solidFill>
                <a:latin typeface="Calibri" charset="0"/>
                <a:ea typeface="MS PGothic" charset="0"/>
              </a:rPr>
              <a:t>, while </a:t>
            </a:r>
            <a:r>
              <a:rPr lang="en-US" sz="2400" dirty="0">
                <a:solidFill>
                  <a:srgbClr val="CCFFCC"/>
                </a:solidFill>
                <a:latin typeface="Calibri" charset="0"/>
                <a:ea typeface="MS PGothic" charset="0"/>
              </a:rPr>
              <a:t>explicitly legalizing strikes and peaceful picketing</a:t>
            </a:r>
          </a:p>
          <a:p>
            <a:pPr lvl="3"/>
            <a:r>
              <a:rPr lang="en-US" sz="2400" dirty="0">
                <a:solidFill>
                  <a:srgbClr val="FFFFFF"/>
                </a:solidFill>
                <a:latin typeface="Calibri" charset="0"/>
                <a:ea typeface="MS PGothic" charset="0"/>
              </a:rPr>
              <a:t>Samuel Gompers, Union leader, hailed act as Magna </a:t>
            </a:r>
            <a:r>
              <a:rPr lang="en-US" sz="2400" dirty="0" err="1">
                <a:solidFill>
                  <a:srgbClr val="FFFFFF"/>
                </a:solidFill>
                <a:latin typeface="Calibri" charset="0"/>
                <a:ea typeface="MS PGothic" charset="0"/>
              </a:rPr>
              <a:t>Carta</a:t>
            </a:r>
            <a:r>
              <a:rPr lang="en-US" sz="2400" dirty="0">
                <a:solidFill>
                  <a:srgbClr val="FFFFFF"/>
                </a:solidFill>
                <a:latin typeface="Calibri" charset="0"/>
                <a:ea typeface="MS PGothic" charset="0"/>
              </a:rPr>
              <a:t> of labor</a:t>
            </a:r>
          </a:p>
          <a:p>
            <a:pPr lvl="3"/>
            <a:endParaRPr lang="en-US" sz="1800" dirty="0">
              <a:solidFill>
                <a:srgbClr val="000000"/>
              </a:solidFill>
              <a:latin typeface="Calibri" charset="0"/>
              <a:ea typeface="MS PGothic" charset="0"/>
            </a:endParaRPr>
          </a:p>
          <a:p>
            <a:pPr lvl="2"/>
            <a:endParaRPr lang="en-US" sz="2000" dirty="0">
              <a:solidFill>
                <a:srgbClr val="000000"/>
              </a:solidFill>
              <a:latin typeface="Calibri" charset="0"/>
              <a:ea typeface="MS PGothic" charset="0"/>
            </a:endParaRPr>
          </a:p>
        </p:txBody>
      </p:sp>
    </p:spTree>
    <p:extLst>
      <p:ext uri="{BB962C8B-B14F-4D97-AF65-F5344CB8AC3E}">
        <p14:creationId xmlns:p14="http://schemas.microsoft.com/office/powerpoint/2010/main" val="1876994163"/>
      </p:ext>
    </p:extLst>
  </p:cSld>
  <p:clrMapOvr>
    <a:masterClrMapping/>
  </p:clrMapOvr>
  <p:timing>
    <p:tnLst>
      <p:par>
        <p:cTn xmlns:p14="http://schemas.microsoft.com/office/powerpoint/2010/mai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r>
              <a:rPr lang="en-US" sz="4000" dirty="0" smtClean="0">
                <a:solidFill>
                  <a:srgbClr val="FFFFFF"/>
                </a:solidFill>
                <a:latin typeface="Calibri" charset="0"/>
                <a:ea typeface="MS PGothic" charset="0"/>
              </a:rPr>
              <a:t>America </a:t>
            </a:r>
            <a:r>
              <a:rPr lang="en-US" sz="4000" dirty="0">
                <a:solidFill>
                  <a:srgbClr val="FFFFFF"/>
                </a:solidFill>
                <a:latin typeface="Calibri" charset="0"/>
                <a:ea typeface="MS PGothic" charset="0"/>
              </a:rPr>
              <a:t>Helps Hammer the </a:t>
            </a:r>
            <a:r>
              <a:rPr lang="ja-JP" altLang="en-US" sz="4000" dirty="0">
                <a:solidFill>
                  <a:srgbClr val="FFFFFF"/>
                </a:solidFill>
                <a:latin typeface="Calibri" charset="0"/>
                <a:ea typeface="MS PGothic" charset="0"/>
              </a:rPr>
              <a:t>“</a:t>
            </a:r>
            <a:r>
              <a:rPr lang="en-US" altLang="ja-JP" sz="4000" dirty="0" smtClean="0">
                <a:solidFill>
                  <a:srgbClr val="FFFFFF"/>
                </a:solidFill>
                <a:latin typeface="Calibri" charset="0"/>
                <a:ea typeface="MS PGothic" charset="0"/>
              </a:rPr>
              <a:t>Hun”</a:t>
            </a:r>
            <a:endParaRPr lang="en-US" dirty="0">
              <a:solidFill>
                <a:srgbClr val="FFFFFF"/>
              </a:solidFill>
              <a:latin typeface="Calibri" charset="0"/>
              <a:ea typeface="MS PGothic" charset="0"/>
            </a:endParaRPr>
          </a:p>
        </p:txBody>
      </p:sp>
      <p:sp>
        <p:nvSpPr>
          <p:cNvPr id="132099" name="Content Placeholder 2"/>
          <p:cNvSpPr>
            <a:spLocks noGrp="1"/>
          </p:cNvSpPr>
          <p:nvPr>
            <p:ph idx="1"/>
          </p:nvPr>
        </p:nvSpPr>
        <p:spPr>
          <a:xfrm>
            <a:off x="673100" y="1524000"/>
            <a:ext cx="8013700" cy="4724400"/>
          </a:xfrm>
        </p:spPr>
        <p:txBody>
          <a:bodyPr/>
          <a:lstStyle/>
          <a:p>
            <a:pPr lvl="2"/>
            <a:r>
              <a:rPr lang="en-US" dirty="0">
                <a:solidFill>
                  <a:srgbClr val="FFFFFF"/>
                </a:solidFill>
                <a:latin typeface="Calibri" charset="0"/>
                <a:ea typeface="MS PGothic" charset="0"/>
              </a:rPr>
              <a:t>Costs exceeded comprehension: </a:t>
            </a:r>
          </a:p>
          <a:p>
            <a:pPr lvl="3"/>
            <a:r>
              <a:rPr lang="en-US" dirty="0">
                <a:solidFill>
                  <a:srgbClr val="FFFFFF"/>
                </a:solidFill>
                <a:latin typeface="Calibri" charset="0"/>
                <a:ea typeface="MS PGothic" charset="0"/>
              </a:rPr>
              <a:t>9 million soldiers died</a:t>
            </a:r>
          </a:p>
          <a:p>
            <a:pPr lvl="3"/>
            <a:r>
              <a:rPr lang="en-US" dirty="0">
                <a:solidFill>
                  <a:srgbClr val="FFFFFF"/>
                </a:solidFill>
                <a:latin typeface="Calibri" charset="0"/>
                <a:ea typeface="MS PGothic" charset="0"/>
              </a:rPr>
              <a:t>20 million suffered grievous wounds</a:t>
            </a:r>
          </a:p>
          <a:p>
            <a:pPr lvl="3"/>
            <a:r>
              <a:rPr lang="en-US" dirty="0">
                <a:solidFill>
                  <a:srgbClr val="FFFFFF"/>
                </a:solidFill>
                <a:latin typeface="Calibri" charset="0"/>
                <a:ea typeface="MS PGothic" charset="0"/>
              </a:rPr>
              <a:t>30 million people died in influenza pandemic of 1918-1919</a:t>
            </a:r>
          </a:p>
          <a:p>
            <a:pPr lvl="3"/>
            <a:r>
              <a:rPr lang="en-US" dirty="0">
                <a:solidFill>
                  <a:srgbClr val="FFFFFF"/>
                </a:solidFill>
                <a:latin typeface="Calibri" charset="0"/>
                <a:ea typeface="MS PGothic" charset="0"/>
              </a:rPr>
              <a:t>more than 550,000 Americans—more than ten times number of U.S. combat casualties—died from </a:t>
            </a:r>
            <a:r>
              <a:rPr lang="en-US" dirty="0" smtClean="0">
                <a:solidFill>
                  <a:srgbClr val="FFFFFF"/>
                </a:solidFill>
                <a:latin typeface="Calibri" charset="0"/>
                <a:ea typeface="MS PGothic" charset="0"/>
              </a:rPr>
              <a:t>flu</a:t>
            </a:r>
          </a:p>
        </p:txBody>
      </p:sp>
    </p:spTree>
    <p:extLst>
      <p:ext uri="{BB962C8B-B14F-4D97-AF65-F5344CB8AC3E}">
        <p14:creationId xmlns:p14="http://schemas.microsoft.com/office/powerpoint/2010/main" val="142131583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54000" y="558800"/>
            <a:ext cx="8636000" cy="574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1" name="TextBox 2"/>
          <p:cNvSpPr txBox="1">
            <a:spLocks noChangeArrowheads="1"/>
          </p:cNvSpPr>
          <p:nvPr/>
        </p:nvSpPr>
        <p:spPr bwMode="auto">
          <a:xfrm>
            <a:off x="7745413" y="6604000"/>
            <a:ext cx="1398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r" eaLnBrk="1" hangingPunct="1"/>
            <a:r>
              <a:rPr lang="en-US" sz="1200" b="1">
                <a:latin typeface="Arial" charset="0"/>
              </a:rPr>
              <a:t>Figure 29-2 p684</a:t>
            </a:r>
          </a:p>
        </p:txBody>
      </p:sp>
    </p:spTree>
    <p:extLst>
      <p:ext uri="{BB962C8B-B14F-4D97-AF65-F5344CB8AC3E}">
        <p14:creationId xmlns:p14="http://schemas.microsoft.com/office/powerpoint/2010/main" val="139883410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457200" y="254000"/>
            <a:ext cx="8216900"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3" name="TextBox 2"/>
          <p:cNvSpPr txBox="1">
            <a:spLocks noChangeArrowheads="1"/>
          </p:cNvSpPr>
          <p:nvPr/>
        </p:nvSpPr>
        <p:spPr bwMode="auto">
          <a:xfrm>
            <a:off x="8609013" y="6604000"/>
            <a:ext cx="5349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r" eaLnBrk="1" hangingPunct="1"/>
            <a:r>
              <a:rPr lang="en-US" sz="1200" b="1">
                <a:latin typeface="Arial" charset="0"/>
              </a:rPr>
              <a:t>p686</a:t>
            </a:r>
          </a:p>
        </p:txBody>
      </p:sp>
    </p:spTree>
    <p:extLst>
      <p:ext uri="{BB962C8B-B14F-4D97-AF65-F5344CB8AC3E}">
        <p14:creationId xmlns:p14="http://schemas.microsoft.com/office/powerpoint/2010/main" val="200307560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092"/>
            <a:ext cx="8229600" cy="1143000"/>
          </a:xfrm>
        </p:spPr>
        <p:txBody>
          <a:bodyPr rtlCol="0">
            <a:normAutofit/>
          </a:bodyPr>
          <a:lstStyle/>
          <a:p>
            <a:pPr eaLnBrk="1" fontAlgn="auto" hangingPunct="1">
              <a:spcAft>
                <a:spcPts val="0"/>
              </a:spcAft>
              <a:defRPr/>
            </a:pPr>
            <a:r>
              <a:rPr lang="en-US" dirty="0" smtClean="0">
                <a:solidFill>
                  <a:srgbClr val="FFFFFF"/>
                </a:solidFill>
                <a:ea typeface="+mj-ea"/>
                <a:cs typeface="+mj-cs"/>
              </a:rPr>
              <a:t>An </a:t>
            </a:r>
            <a:r>
              <a:rPr lang="en-US" dirty="0">
                <a:solidFill>
                  <a:srgbClr val="FFFFFF"/>
                </a:solidFill>
                <a:ea typeface="+mj-ea"/>
                <a:cs typeface="+mj-cs"/>
              </a:rPr>
              <a:t>Idealist Amid the </a:t>
            </a:r>
            <a:r>
              <a:rPr lang="en-US" dirty="0" smtClean="0">
                <a:solidFill>
                  <a:srgbClr val="FFFFFF"/>
                </a:solidFill>
                <a:ea typeface="+mj-ea"/>
                <a:cs typeface="+mj-cs"/>
              </a:rPr>
              <a:t>Imperialists</a:t>
            </a:r>
          </a:p>
        </p:txBody>
      </p:sp>
      <p:sp>
        <p:nvSpPr>
          <p:cNvPr id="148483" name="Content Placeholder 2"/>
          <p:cNvSpPr>
            <a:spLocks noGrp="1"/>
          </p:cNvSpPr>
          <p:nvPr>
            <p:ph idx="1"/>
          </p:nvPr>
        </p:nvSpPr>
        <p:spPr/>
        <p:txBody>
          <a:bodyPr/>
          <a:lstStyle/>
          <a:p>
            <a:pPr eaLnBrk="1" hangingPunct="1"/>
            <a:r>
              <a:rPr lang="en-US" b="1" dirty="0">
                <a:solidFill>
                  <a:srgbClr val="CCFFCC"/>
                </a:solidFill>
                <a:latin typeface="Calibri" charset="0"/>
                <a:ea typeface="MS PGothic" charset="0"/>
              </a:rPr>
              <a:t>Treaty of Versailles </a:t>
            </a:r>
            <a:r>
              <a:rPr lang="en-US" dirty="0">
                <a:solidFill>
                  <a:srgbClr val="CCFFCC"/>
                </a:solidFill>
                <a:latin typeface="Calibri" charset="0"/>
                <a:ea typeface="MS PGothic" charset="0"/>
              </a:rPr>
              <a:t>handed to Germans in June 1919</a:t>
            </a:r>
            <a:r>
              <a:rPr lang="en-US" dirty="0">
                <a:solidFill>
                  <a:srgbClr val="FFFFFF"/>
                </a:solidFill>
                <a:latin typeface="Calibri" charset="0"/>
                <a:ea typeface="MS PGothic" charset="0"/>
              </a:rPr>
              <a:t>:</a:t>
            </a:r>
          </a:p>
          <a:p>
            <a:pPr lvl="2" eaLnBrk="1" hangingPunct="1"/>
            <a:r>
              <a:rPr lang="en-US" dirty="0" smtClean="0">
                <a:solidFill>
                  <a:srgbClr val="CCFFCC"/>
                </a:solidFill>
                <a:latin typeface="Calibri" charset="0"/>
                <a:ea typeface="MS PGothic" charset="0"/>
              </a:rPr>
              <a:t>Germany Had </a:t>
            </a:r>
            <a:r>
              <a:rPr lang="en-US" dirty="0">
                <a:solidFill>
                  <a:srgbClr val="CCFFCC"/>
                </a:solidFill>
                <a:latin typeface="Calibri" charset="0"/>
                <a:ea typeface="MS PGothic" charset="0"/>
              </a:rPr>
              <a:t>been excluded from negotiations in Paris</a:t>
            </a:r>
          </a:p>
          <a:p>
            <a:pPr lvl="2" eaLnBrk="1" hangingPunct="1"/>
            <a:r>
              <a:rPr lang="en-US" dirty="0">
                <a:solidFill>
                  <a:srgbClr val="FFFFFF"/>
                </a:solidFill>
                <a:latin typeface="Calibri" charset="0"/>
                <a:ea typeface="MS PGothic" charset="0"/>
              </a:rPr>
              <a:t>Hoped for peace based on Fourteen Points</a:t>
            </a:r>
          </a:p>
          <a:p>
            <a:pPr lvl="2" eaLnBrk="1" hangingPunct="1"/>
            <a:r>
              <a:rPr lang="en-US" dirty="0">
                <a:solidFill>
                  <a:srgbClr val="CCFFCC"/>
                </a:solidFill>
                <a:latin typeface="Calibri" charset="0"/>
                <a:ea typeface="MS PGothic" charset="0"/>
              </a:rPr>
              <a:t>Vengeance, not reconciliation, was treaty</a:t>
            </a:r>
            <a:r>
              <a:rPr lang="fr-FR" altLang="ja-JP" dirty="0">
                <a:solidFill>
                  <a:srgbClr val="CCFFCC"/>
                </a:solidFill>
                <a:latin typeface="Calibri" charset="0"/>
                <a:ea typeface="MS PGothic" charset="0"/>
              </a:rPr>
              <a:t>'</a:t>
            </a:r>
            <a:r>
              <a:rPr lang="en-US" dirty="0">
                <a:solidFill>
                  <a:srgbClr val="CCFFCC"/>
                </a:solidFill>
                <a:latin typeface="Calibri" charset="0"/>
                <a:ea typeface="MS PGothic" charset="0"/>
              </a:rPr>
              <a:t>s dominant tone</a:t>
            </a:r>
          </a:p>
          <a:p>
            <a:pPr lvl="2" eaLnBrk="1" hangingPunct="1"/>
            <a:r>
              <a:rPr lang="en-US" dirty="0">
                <a:solidFill>
                  <a:srgbClr val="FFFFFF"/>
                </a:solidFill>
                <a:latin typeface="Calibri" charset="0"/>
                <a:ea typeface="MS PGothic" charset="0"/>
              </a:rPr>
              <a:t>Loud and bitter cries of betrayal burst from Germans</a:t>
            </a:r>
          </a:p>
          <a:p>
            <a:pPr lvl="3" eaLnBrk="1" hangingPunct="1"/>
            <a:r>
              <a:rPr lang="en-US" dirty="0">
                <a:solidFill>
                  <a:srgbClr val="FFFFFF"/>
                </a:solidFill>
                <a:latin typeface="Calibri" charset="0"/>
                <a:ea typeface="MS PGothic" charset="0"/>
              </a:rPr>
              <a:t>Charges Adolf Hitler would later use</a:t>
            </a:r>
          </a:p>
          <a:p>
            <a:pPr lvl="2" eaLnBrk="1" hangingPunct="1"/>
            <a:endParaRPr lang="en-US" dirty="0">
              <a:solidFill>
                <a:srgbClr val="000000"/>
              </a:solidFill>
              <a:latin typeface="Calibri" charset="0"/>
              <a:ea typeface="MS PGothic" charset="0"/>
            </a:endParaRPr>
          </a:p>
        </p:txBody>
      </p:sp>
    </p:spTree>
    <p:extLst>
      <p:ext uri="{BB962C8B-B14F-4D97-AF65-F5344CB8AC3E}">
        <p14:creationId xmlns:p14="http://schemas.microsoft.com/office/powerpoint/2010/main" val="291703669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xfrm>
            <a:off x="609600" y="152400"/>
            <a:ext cx="8001000" cy="990600"/>
          </a:xfrm>
          <a:noFill/>
        </p:spPr>
        <p:txBody>
          <a:bodyPr/>
          <a:lstStyle/>
          <a:p>
            <a:pPr eaLnBrk="1" hangingPunct="1"/>
            <a:r>
              <a:rPr lang="en-US" sz="5400" b="1" dirty="0">
                <a:solidFill>
                  <a:srgbClr val="CCFFCC"/>
                </a:solidFill>
              </a:rPr>
              <a:t>Treaty of Versailles</a:t>
            </a:r>
            <a:endParaRPr lang="en-US" sz="5400" dirty="0" smtClean="0">
              <a:solidFill>
                <a:srgbClr val="CCFFCC"/>
              </a:solidFill>
              <a:latin typeface="Baskerville" charset="0"/>
            </a:endParaRPr>
          </a:p>
        </p:txBody>
      </p:sp>
      <p:sp>
        <p:nvSpPr>
          <p:cNvPr id="2" name="Rectangle 1"/>
          <p:cNvSpPr/>
          <p:nvPr/>
        </p:nvSpPr>
        <p:spPr>
          <a:xfrm>
            <a:off x="304800" y="1859340"/>
            <a:ext cx="8686800" cy="5262980"/>
          </a:xfrm>
          <a:prstGeom prst="rect">
            <a:avLst/>
          </a:prstGeom>
        </p:spPr>
        <p:txBody>
          <a:bodyPr wrap="square">
            <a:spAutoFit/>
          </a:bodyPr>
          <a:lstStyle/>
          <a:p>
            <a:pPr marL="285750" indent="-285750">
              <a:buFont typeface="Arial"/>
              <a:buChar char="•"/>
            </a:pPr>
            <a:r>
              <a:rPr lang="en-US" sz="2800" dirty="0">
                <a:solidFill>
                  <a:srgbClr val="CCFFCC"/>
                </a:solidFill>
                <a:latin typeface="Calibri"/>
                <a:cs typeface="Calibri"/>
              </a:rPr>
              <a:t>This peace treaty signed at the Palace of Versailles near Paris ended </a:t>
            </a:r>
            <a:r>
              <a:rPr lang="en-US" sz="2800" dirty="0" smtClean="0">
                <a:solidFill>
                  <a:srgbClr val="CCFFCC"/>
                </a:solidFill>
                <a:latin typeface="Calibri"/>
                <a:cs typeface="Calibri"/>
              </a:rPr>
              <a:t>WWI</a:t>
            </a:r>
          </a:p>
          <a:p>
            <a:pPr marL="285750" indent="-285750">
              <a:buFont typeface="Arial"/>
              <a:buChar char="•"/>
            </a:pPr>
            <a:endParaRPr lang="en-US" sz="2800" dirty="0">
              <a:solidFill>
                <a:srgbClr val="CCFFCC"/>
              </a:solidFill>
              <a:latin typeface="Calibri"/>
              <a:cs typeface="Calibri"/>
            </a:endParaRPr>
          </a:p>
          <a:p>
            <a:pPr marL="285750" indent="-285750">
              <a:buFont typeface="Arial"/>
              <a:buChar char="•"/>
            </a:pPr>
            <a:r>
              <a:rPr lang="en-US" sz="2800" dirty="0">
                <a:solidFill>
                  <a:srgbClr val="CCFFCC"/>
                </a:solidFill>
                <a:latin typeface="Calibri"/>
                <a:cs typeface="Calibri"/>
              </a:rPr>
              <a:t> One of the most important aspects of the treaty was the </a:t>
            </a:r>
            <a:r>
              <a:rPr lang="en-US" sz="2800" u="sng" dirty="0">
                <a:solidFill>
                  <a:srgbClr val="CCFFCC"/>
                </a:solidFill>
                <a:latin typeface="Calibri"/>
                <a:cs typeface="Calibri"/>
              </a:rPr>
              <a:t>reparations</a:t>
            </a:r>
            <a:r>
              <a:rPr lang="en-US" sz="2800" dirty="0">
                <a:solidFill>
                  <a:srgbClr val="CCFFCC"/>
                </a:solidFill>
                <a:latin typeface="Calibri"/>
                <a:cs typeface="Calibri"/>
              </a:rPr>
              <a:t> required of Germany.(required </a:t>
            </a:r>
            <a:r>
              <a:rPr lang="en-US" sz="2800" u="sng" dirty="0">
                <a:solidFill>
                  <a:srgbClr val="CCFFCC"/>
                </a:solidFill>
                <a:latin typeface="Calibri"/>
                <a:cs typeface="Calibri"/>
              </a:rPr>
              <a:t>Germany </a:t>
            </a:r>
            <a:r>
              <a:rPr lang="en-US" sz="2800" u="sng" dirty="0" smtClean="0">
                <a:solidFill>
                  <a:srgbClr val="CCFFCC"/>
                </a:solidFill>
                <a:latin typeface="Calibri"/>
                <a:cs typeface="Calibri"/>
              </a:rPr>
              <a:t>to pay for the damages the war had inflicted on the Allies.</a:t>
            </a:r>
            <a:r>
              <a:rPr lang="en-US" sz="2800" dirty="0" smtClean="0">
                <a:solidFill>
                  <a:srgbClr val="CCFFCC"/>
                </a:solidFill>
                <a:latin typeface="Calibri"/>
                <a:cs typeface="Calibri"/>
              </a:rPr>
              <a:t> </a:t>
            </a:r>
          </a:p>
          <a:p>
            <a:endParaRPr lang="en-US" sz="2800" u="sng" dirty="0">
              <a:solidFill>
                <a:srgbClr val="FFFFFF"/>
              </a:solidFill>
              <a:effectLst>
                <a:outerShdw blurRad="38100" dist="38100" dir="2700000" algn="tl">
                  <a:srgbClr val="C0C0C0"/>
                </a:outerShdw>
              </a:effectLst>
              <a:latin typeface="Calibri"/>
              <a:cs typeface="Calibri"/>
            </a:endParaRPr>
          </a:p>
          <a:p>
            <a:pPr marL="285750" indent="-285750">
              <a:buFont typeface="Arial"/>
              <a:buChar char="•"/>
              <a:defRPr/>
            </a:pPr>
            <a:r>
              <a:rPr lang="en-US" sz="2800" dirty="0" smtClean="0">
                <a:solidFill>
                  <a:srgbClr val="FFFFFF"/>
                </a:solidFill>
                <a:latin typeface="Calibri"/>
                <a:cs typeface="Calibri"/>
              </a:rPr>
              <a:t>This </a:t>
            </a:r>
            <a:r>
              <a:rPr lang="en-US" sz="2800" dirty="0">
                <a:solidFill>
                  <a:srgbClr val="FFFFFF"/>
                </a:solidFill>
                <a:latin typeface="Calibri"/>
                <a:cs typeface="Calibri"/>
              </a:rPr>
              <a:t>provision meant that Germany would have a difficult time recovering economically in the post-war period.</a:t>
            </a:r>
          </a:p>
          <a:p>
            <a:pPr>
              <a:buNone/>
            </a:pPr>
            <a:r>
              <a:rPr lang="en-US" sz="2800" dirty="0"/>
              <a:t> </a:t>
            </a:r>
          </a:p>
        </p:txBody>
      </p:sp>
    </p:spTree>
    <p:extLst>
      <p:ext uri="{BB962C8B-B14F-4D97-AF65-F5344CB8AC3E}">
        <p14:creationId xmlns:p14="http://schemas.microsoft.com/office/powerpoint/2010/main" val="42321970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ctrTitle"/>
          </p:nvPr>
        </p:nvSpPr>
        <p:spPr>
          <a:xfrm>
            <a:off x="609600" y="152400"/>
            <a:ext cx="8001000" cy="990600"/>
          </a:xfrm>
          <a:noFill/>
        </p:spPr>
        <p:txBody>
          <a:bodyPr/>
          <a:lstStyle/>
          <a:p>
            <a:pPr eaLnBrk="1" hangingPunct="1"/>
            <a:r>
              <a:rPr lang="en-US" dirty="0" smtClean="0">
                <a:solidFill>
                  <a:srgbClr val="FFFFFF"/>
                </a:solidFill>
                <a:latin typeface="Calibri"/>
                <a:cs typeface="Calibri"/>
              </a:rPr>
              <a:t>Major Provisions of the Treaty</a:t>
            </a:r>
          </a:p>
        </p:txBody>
      </p:sp>
      <p:pic>
        <p:nvPicPr>
          <p:cNvPr id="103427" name="Picture 3"/>
          <p:cNvPicPr>
            <a:picLocks noChangeAspect="1" noChangeArrowheads="1"/>
          </p:cNvPicPr>
          <p:nvPr/>
        </p:nvPicPr>
        <p:blipFill>
          <a:blip r:embed="rId3"/>
          <a:srcRect/>
          <a:stretch>
            <a:fillRect/>
          </a:stretch>
        </p:blipFill>
        <p:spPr bwMode="auto">
          <a:xfrm>
            <a:off x="685800" y="914400"/>
            <a:ext cx="7772400" cy="482600"/>
          </a:xfrm>
          <a:prstGeom prst="rect">
            <a:avLst/>
          </a:prstGeom>
          <a:noFill/>
          <a:ln w="9525">
            <a:noFill/>
            <a:miter lim="800000"/>
            <a:headEnd/>
            <a:tailEnd/>
          </a:ln>
        </p:spPr>
      </p:pic>
      <p:sp>
        <p:nvSpPr>
          <p:cNvPr id="103428" name="Text Box 4"/>
          <p:cNvSpPr txBox="1">
            <a:spLocks noChangeArrowheads="1"/>
          </p:cNvSpPr>
          <p:nvPr/>
        </p:nvSpPr>
        <p:spPr bwMode="auto">
          <a:xfrm>
            <a:off x="152400" y="1295400"/>
            <a:ext cx="8839200" cy="5535613"/>
          </a:xfrm>
          <a:prstGeom prst="rect">
            <a:avLst/>
          </a:prstGeom>
          <a:noFill/>
          <a:ln w="9525">
            <a:noFill/>
            <a:miter lim="800000"/>
            <a:headEnd/>
            <a:tailEnd/>
          </a:ln>
        </p:spPr>
        <p:txBody>
          <a:bodyPr>
            <a:spAutoFit/>
          </a:bodyPr>
          <a:lstStyle/>
          <a:p>
            <a:pPr>
              <a:spcBef>
                <a:spcPct val="35000"/>
              </a:spcBef>
              <a:buFontTx/>
              <a:buChar char="•"/>
            </a:pPr>
            <a:r>
              <a:rPr lang="en-US" sz="2800" u="sng" dirty="0">
                <a:solidFill>
                  <a:srgbClr val="CCFFCC"/>
                </a:solidFill>
                <a:latin typeface="Calibri"/>
                <a:cs typeface="Calibri"/>
              </a:rPr>
              <a:t>Creates new nations</a:t>
            </a:r>
            <a:r>
              <a:rPr lang="en-US" sz="2800" dirty="0">
                <a:solidFill>
                  <a:srgbClr val="FFFFFF"/>
                </a:solidFill>
                <a:latin typeface="Calibri"/>
                <a:cs typeface="Calibri"/>
              </a:rPr>
              <a:t>-Austria, Hungary (split), Poland, Czechoslovakia, and Yugoslavia</a:t>
            </a:r>
          </a:p>
          <a:p>
            <a:pPr>
              <a:spcBef>
                <a:spcPct val="35000"/>
              </a:spcBef>
              <a:buFontTx/>
              <a:buChar char="•"/>
            </a:pPr>
            <a:r>
              <a:rPr lang="en-US" sz="2800" u="sng" dirty="0">
                <a:solidFill>
                  <a:srgbClr val="CCFFCC"/>
                </a:solidFill>
                <a:latin typeface="Calibri"/>
                <a:cs typeface="Calibri"/>
              </a:rPr>
              <a:t>League of Nations</a:t>
            </a:r>
            <a:r>
              <a:rPr lang="en-US" sz="2800" dirty="0">
                <a:solidFill>
                  <a:srgbClr val="FFFFFF"/>
                </a:solidFill>
                <a:latin typeface="Calibri"/>
                <a:cs typeface="Calibri"/>
              </a:rPr>
              <a:t>-established the peace-keeping organization (the US created, but never joined)</a:t>
            </a:r>
          </a:p>
          <a:p>
            <a:pPr>
              <a:spcBef>
                <a:spcPct val="35000"/>
              </a:spcBef>
              <a:buFontTx/>
              <a:buChar char="•"/>
            </a:pPr>
            <a:r>
              <a:rPr lang="en-US" sz="2800" u="sng" dirty="0">
                <a:solidFill>
                  <a:srgbClr val="CCFFCC"/>
                </a:solidFill>
                <a:latin typeface="Calibri"/>
                <a:cs typeface="Calibri"/>
              </a:rPr>
              <a:t>Demilitarized Germany</a:t>
            </a:r>
            <a:r>
              <a:rPr lang="en-US" sz="2800" dirty="0">
                <a:solidFill>
                  <a:srgbClr val="FFFFFF"/>
                </a:solidFill>
                <a:latin typeface="Calibri"/>
                <a:cs typeface="Calibri"/>
              </a:rPr>
              <a:t>-significantly reduced the size of the army, not allowed a navy or air force</a:t>
            </a:r>
          </a:p>
          <a:p>
            <a:pPr>
              <a:spcBef>
                <a:spcPct val="35000"/>
              </a:spcBef>
              <a:buFontTx/>
              <a:buChar char="•"/>
            </a:pPr>
            <a:r>
              <a:rPr lang="en-US" sz="2800" u="sng" dirty="0">
                <a:solidFill>
                  <a:srgbClr val="CCFFCC"/>
                </a:solidFill>
                <a:latin typeface="Calibri"/>
                <a:cs typeface="Calibri"/>
              </a:rPr>
              <a:t>Colonies</a:t>
            </a:r>
            <a:r>
              <a:rPr lang="en-US" sz="2800" dirty="0">
                <a:solidFill>
                  <a:srgbClr val="FFFFFF"/>
                </a:solidFill>
                <a:latin typeface="Calibri"/>
                <a:cs typeface="Calibri"/>
              </a:rPr>
              <a:t>-Germany lost land and colonies</a:t>
            </a:r>
          </a:p>
          <a:p>
            <a:pPr>
              <a:spcBef>
                <a:spcPct val="35000"/>
              </a:spcBef>
              <a:buFontTx/>
              <a:buChar char="•"/>
            </a:pPr>
            <a:r>
              <a:rPr lang="en-US" sz="2800" u="sng" dirty="0">
                <a:solidFill>
                  <a:srgbClr val="CCFFCC"/>
                </a:solidFill>
                <a:latin typeface="Calibri"/>
                <a:cs typeface="Calibri"/>
              </a:rPr>
              <a:t>War Reparations</a:t>
            </a:r>
            <a:r>
              <a:rPr lang="en-US" sz="2800" dirty="0">
                <a:solidFill>
                  <a:srgbClr val="FFFFFF"/>
                </a:solidFill>
                <a:latin typeface="Calibri"/>
                <a:cs typeface="Calibri"/>
              </a:rPr>
              <a:t>-Germany was forced to pay $33 billion in war damages to the Allies </a:t>
            </a:r>
            <a:r>
              <a:rPr lang="en-US" sz="2400" dirty="0">
                <a:solidFill>
                  <a:srgbClr val="CCFFCC"/>
                </a:solidFill>
                <a:latin typeface="Calibri"/>
                <a:cs typeface="Calibri"/>
              </a:rPr>
              <a:t>(rejected by the US)</a:t>
            </a:r>
          </a:p>
          <a:p>
            <a:pPr>
              <a:spcBef>
                <a:spcPct val="35000"/>
              </a:spcBef>
              <a:buFontTx/>
              <a:buChar char="•"/>
            </a:pPr>
            <a:r>
              <a:rPr lang="en-US" sz="2800" u="sng" dirty="0">
                <a:solidFill>
                  <a:srgbClr val="CCFFCC"/>
                </a:solidFill>
                <a:latin typeface="Calibri"/>
                <a:cs typeface="Calibri"/>
              </a:rPr>
              <a:t>War Guilt </a:t>
            </a:r>
            <a:r>
              <a:rPr lang="en-US" sz="2800" u="sng" dirty="0" smtClean="0">
                <a:solidFill>
                  <a:srgbClr val="CCFFCC"/>
                </a:solidFill>
                <a:latin typeface="Calibri"/>
                <a:cs typeface="Calibri"/>
              </a:rPr>
              <a:t>Clause</a:t>
            </a:r>
            <a:r>
              <a:rPr lang="en-US" sz="2800" dirty="0">
                <a:solidFill>
                  <a:srgbClr val="CCFFCC"/>
                </a:solidFill>
                <a:latin typeface="Calibri"/>
                <a:cs typeface="Calibri"/>
              </a:rPr>
              <a:t>-</a:t>
            </a:r>
            <a:r>
              <a:rPr lang="en-US" sz="2800" dirty="0">
                <a:solidFill>
                  <a:srgbClr val="FFFFFF"/>
                </a:solidFill>
                <a:latin typeface="Calibri"/>
                <a:cs typeface="Calibri"/>
              </a:rPr>
              <a:t>Germany is forced to take full responsibility for the war </a:t>
            </a:r>
            <a:r>
              <a:rPr lang="en-US" sz="2400" dirty="0">
                <a:solidFill>
                  <a:srgbClr val="CCFFCC"/>
                </a:solidFill>
                <a:latin typeface="Calibri"/>
                <a:cs typeface="Calibri"/>
              </a:rPr>
              <a:t>(rejected by the US)</a:t>
            </a:r>
            <a:r>
              <a:rPr lang="en-US" sz="2000" dirty="0">
                <a:solidFill>
                  <a:srgbClr val="CCFFCC"/>
                </a:solidFill>
                <a:latin typeface="Calibri"/>
                <a:cs typeface="Calibri"/>
              </a:rPr>
              <a:t> </a:t>
            </a:r>
          </a:p>
        </p:txBody>
      </p:sp>
    </p:spTree>
    <p:extLst>
      <p:ext uri="{BB962C8B-B14F-4D97-AF65-F5344CB8AC3E}">
        <p14:creationId xmlns:p14="http://schemas.microsoft.com/office/powerpoint/2010/main" val="25511450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ctrTitle"/>
          </p:nvPr>
        </p:nvSpPr>
        <p:spPr>
          <a:xfrm>
            <a:off x="609600" y="152400"/>
            <a:ext cx="8001000" cy="990600"/>
          </a:xfrm>
          <a:noFill/>
        </p:spPr>
        <p:txBody>
          <a:bodyPr/>
          <a:lstStyle/>
          <a:p>
            <a:pPr eaLnBrk="1" hangingPunct="1"/>
            <a:r>
              <a:rPr lang="en-US" dirty="0" smtClean="0">
                <a:solidFill>
                  <a:srgbClr val="FFFFFF"/>
                </a:solidFill>
                <a:latin typeface="Calibri"/>
                <a:cs typeface="Calibri"/>
              </a:rPr>
              <a:t>Will we sign it?</a:t>
            </a:r>
          </a:p>
        </p:txBody>
      </p:sp>
      <p:pic>
        <p:nvPicPr>
          <p:cNvPr id="103427" name="Picture 3"/>
          <p:cNvPicPr>
            <a:picLocks noChangeAspect="1" noChangeArrowheads="1"/>
          </p:cNvPicPr>
          <p:nvPr/>
        </p:nvPicPr>
        <p:blipFill>
          <a:blip r:embed="rId3"/>
          <a:srcRect/>
          <a:stretch>
            <a:fillRect/>
          </a:stretch>
        </p:blipFill>
        <p:spPr bwMode="auto">
          <a:xfrm>
            <a:off x="685800" y="914400"/>
            <a:ext cx="7772400" cy="482600"/>
          </a:xfrm>
          <a:prstGeom prst="rect">
            <a:avLst/>
          </a:prstGeom>
          <a:noFill/>
          <a:ln w="9525">
            <a:noFill/>
            <a:miter lim="800000"/>
            <a:headEnd/>
            <a:tailEnd/>
          </a:ln>
        </p:spPr>
      </p:pic>
      <p:sp>
        <p:nvSpPr>
          <p:cNvPr id="103428" name="Text Box 4"/>
          <p:cNvSpPr txBox="1">
            <a:spLocks noChangeArrowheads="1"/>
          </p:cNvSpPr>
          <p:nvPr/>
        </p:nvSpPr>
        <p:spPr bwMode="auto">
          <a:xfrm>
            <a:off x="152400" y="1295400"/>
            <a:ext cx="8839200" cy="2117503"/>
          </a:xfrm>
          <a:prstGeom prst="rect">
            <a:avLst/>
          </a:prstGeom>
          <a:noFill/>
          <a:ln w="9525">
            <a:noFill/>
            <a:miter lim="800000"/>
            <a:headEnd/>
            <a:tailEnd/>
          </a:ln>
        </p:spPr>
        <p:txBody>
          <a:bodyPr>
            <a:spAutoFit/>
          </a:bodyPr>
          <a:lstStyle/>
          <a:p>
            <a:pPr>
              <a:spcBef>
                <a:spcPct val="35000"/>
              </a:spcBef>
              <a:buFontTx/>
              <a:buChar char="•"/>
            </a:pPr>
            <a:r>
              <a:rPr lang="en-US" sz="2800" u="sng" dirty="0" smtClean="0">
                <a:solidFill>
                  <a:srgbClr val="CCFFCC"/>
                </a:solidFill>
                <a:latin typeface="Calibri"/>
                <a:cs typeface="Calibri"/>
              </a:rPr>
              <a:t>The United States DOES NOT sign the Treaty of Versailles.</a:t>
            </a:r>
          </a:p>
          <a:p>
            <a:pPr>
              <a:spcBef>
                <a:spcPct val="35000"/>
              </a:spcBef>
              <a:buFontTx/>
              <a:buChar char="•"/>
            </a:pPr>
            <a:endParaRPr lang="en-US" sz="2800" u="sng" dirty="0">
              <a:solidFill>
                <a:srgbClr val="CCFFCC"/>
              </a:solidFill>
              <a:latin typeface="Calibri"/>
              <a:cs typeface="Calibri"/>
            </a:endParaRPr>
          </a:p>
          <a:p>
            <a:pPr>
              <a:spcBef>
                <a:spcPct val="35000"/>
              </a:spcBef>
              <a:buFontTx/>
              <a:buChar char="•"/>
            </a:pPr>
            <a:r>
              <a:rPr lang="en-US" sz="2800" u="sng" dirty="0" smtClean="0">
                <a:solidFill>
                  <a:srgbClr val="CCFFCC"/>
                </a:solidFill>
                <a:latin typeface="Calibri"/>
                <a:cs typeface="Calibri"/>
              </a:rPr>
              <a:t>Congress does not approve it because of the League of Nations.</a:t>
            </a:r>
            <a:endParaRPr lang="en-US" sz="2000" dirty="0">
              <a:solidFill>
                <a:srgbClr val="CCFFCC"/>
              </a:solidFill>
              <a:latin typeface="Calibri"/>
              <a:cs typeface="Calibri"/>
            </a:endParaRPr>
          </a:p>
        </p:txBody>
      </p:sp>
    </p:spTree>
    <p:extLst>
      <p:ext uri="{BB962C8B-B14F-4D97-AF65-F5344CB8AC3E}">
        <p14:creationId xmlns:p14="http://schemas.microsoft.com/office/powerpoint/2010/main" val="25874716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ctrTitle"/>
          </p:nvPr>
        </p:nvSpPr>
        <p:spPr>
          <a:xfrm>
            <a:off x="533400" y="152400"/>
            <a:ext cx="8001000" cy="990600"/>
          </a:xfrm>
          <a:noFill/>
        </p:spPr>
        <p:txBody>
          <a:bodyPr/>
          <a:lstStyle/>
          <a:p>
            <a:pPr eaLnBrk="1" hangingPunct="1"/>
            <a:r>
              <a:rPr lang="en-US" sz="4800" dirty="0" smtClean="0">
                <a:solidFill>
                  <a:srgbClr val="FFFFFF"/>
                </a:solidFill>
                <a:latin typeface="Calibri"/>
                <a:cs typeface="Calibri"/>
              </a:rPr>
              <a:t>“Peace Built on Quicksand”</a:t>
            </a:r>
          </a:p>
        </p:txBody>
      </p:sp>
      <p:pic>
        <p:nvPicPr>
          <p:cNvPr id="105475" name="Picture 3"/>
          <p:cNvPicPr>
            <a:picLocks noChangeAspect="1" noChangeArrowheads="1"/>
          </p:cNvPicPr>
          <p:nvPr/>
        </p:nvPicPr>
        <p:blipFill>
          <a:blip r:embed="rId3"/>
          <a:srcRect/>
          <a:stretch>
            <a:fillRect/>
          </a:stretch>
        </p:blipFill>
        <p:spPr bwMode="auto">
          <a:xfrm>
            <a:off x="609600" y="914400"/>
            <a:ext cx="7772400" cy="482600"/>
          </a:xfrm>
          <a:prstGeom prst="rect">
            <a:avLst/>
          </a:prstGeom>
          <a:noFill/>
          <a:ln w="9525">
            <a:noFill/>
            <a:miter lim="800000"/>
            <a:headEnd/>
            <a:tailEnd/>
          </a:ln>
        </p:spPr>
      </p:pic>
      <p:sp>
        <p:nvSpPr>
          <p:cNvPr id="105476" name="Text Box 4"/>
          <p:cNvSpPr txBox="1">
            <a:spLocks noChangeArrowheads="1"/>
          </p:cNvSpPr>
          <p:nvPr/>
        </p:nvSpPr>
        <p:spPr bwMode="auto">
          <a:xfrm>
            <a:off x="152400" y="1295400"/>
            <a:ext cx="8839200" cy="5509200"/>
          </a:xfrm>
          <a:prstGeom prst="rect">
            <a:avLst/>
          </a:prstGeom>
          <a:noFill/>
          <a:ln w="9525">
            <a:noFill/>
            <a:miter lim="800000"/>
            <a:headEnd/>
            <a:tailEnd/>
          </a:ln>
        </p:spPr>
        <p:txBody>
          <a:bodyPr>
            <a:spAutoFit/>
          </a:bodyPr>
          <a:lstStyle/>
          <a:p>
            <a:pPr>
              <a:spcBef>
                <a:spcPct val="50000"/>
              </a:spcBef>
              <a:buFontTx/>
              <a:buChar char="•"/>
            </a:pPr>
            <a:r>
              <a:rPr lang="en-US" sz="3200" b="1" u="sng" dirty="0">
                <a:solidFill>
                  <a:srgbClr val="CCFFCC"/>
                </a:solidFill>
                <a:latin typeface="Calibri"/>
                <a:cs typeface="Calibri"/>
              </a:rPr>
              <a:t>The treaty was supposed to bring peace, but it creates more anger and resentment</a:t>
            </a:r>
          </a:p>
          <a:p>
            <a:pPr>
              <a:spcBef>
                <a:spcPct val="50000"/>
              </a:spcBef>
              <a:buFontTx/>
              <a:buChar char="•"/>
            </a:pPr>
            <a:r>
              <a:rPr lang="en-US" sz="3200" dirty="0">
                <a:solidFill>
                  <a:srgbClr val="FFFFFF"/>
                </a:solidFill>
                <a:latin typeface="Calibri"/>
                <a:cs typeface="Calibri"/>
              </a:rPr>
              <a:t>The treaty became one of the major causes for World War II</a:t>
            </a:r>
          </a:p>
          <a:p>
            <a:pPr lvl="1">
              <a:spcBef>
                <a:spcPct val="50000"/>
              </a:spcBef>
              <a:buFontTx/>
              <a:buChar char="•"/>
            </a:pPr>
            <a:r>
              <a:rPr lang="en-US" sz="3200" dirty="0">
                <a:solidFill>
                  <a:srgbClr val="FFF152"/>
                </a:solidFill>
                <a:latin typeface="Calibri"/>
                <a:cs typeface="Calibri"/>
              </a:rPr>
              <a:t>Italy and Japan felt cheated in the land divisions</a:t>
            </a:r>
          </a:p>
          <a:p>
            <a:pPr lvl="1">
              <a:spcBef>
                <a:spcPct val="50000"/>
              </a:spcBef>
              <a:buFontTx/>
              <a:buChar char="•"/>
            </a:pPr>
            <a:r>
              <a:rPr lang="en-US" sz="3200" dirty="0">
                <a:solidFill>
                  <a:srgbClr val="FFF152"/>
                </a:solidFill>
                <a:latin typeface="Calibri"/>
                <a:cs typeface="Calibri"/>
              </a:rPr>
              <a:t>Russia was ignored (gained nothing from the treaty)</a:t>
            </a:r>
          </a:p>
          <a:p>
            <a:pPr lvl="1">
              <a:spcBef>
                <a:spcPct val="50000"/>
              </a:spcBef>
              <a:buFontTx/>
              <a:buChar char="•"/>
            </a:pPr>
            <a:r>
              <a:rPr lang="en-US" sz="3200" b="1" u="sng" dirty="0">
                <a:solidFill>
                  <a:srgbClr val="FFFFFF"/>
                </a:solidFill>
                <a:latin typeface="Calibri"/>
                <a:cs typeface="Calibri"/>
              </a:rPr>
              <a:t>Too harsh on Germany (led to the rise of Adolf Hitler)</a:t>
            </a:r>
          </a:p>
        </p:txBody>
      </p:sp>
    </p:spTree>
    <p:extLst>
      <p:ext uri="{BB962C8B-B14F-4D97-AF65-F5344CB8AC3E}">
        <p14:creationId xmlns:p14="http://schemas.microsoft.com/office/powerpoint/2010/main" val="4347798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ctrTitle"/>
          </p:nvPr>
        </p:nvSpPr>
        <p:spPr>
          <a:xfrm>
            <a:off x="609600" y="0"/>
            <a:ext cx="8001000" cy="914400"/>
          </a:xfrm>
          <a:noFill/>
        </p:spPr>
        <p:txBody>
          <a:bodyPr/>
          <a:lstStyle/>
          <a:p>
            <a:pPr eaLnBrk="1" hangingPunct="1"/>
            <a:r>
              <a:rPr lang="en-US" dirty="0" smtClean="0">
                <a:solidFill>
                  <a:srgbClr val="FFFFFF"/>
                </a:solidFill>
                <a:latin typeface="Calibri"/>
                <a:cs typeface="Calibri"/>
              </a:rPr>
              <a:t>Post-War Germany</a:t>
            </a:r>
          </a:p>
        </p:txBody>
      </p:sp>
      <p:pic>
        <p:nvPicPr>
          <p:cNvPr id="106499" name="Picture 3"/>
          <p:cNvPicPr>
            <a:picLocks noChangeAspect="1" noChangeArrowheads="1"/>
          </p:cNvPicPr>
          <p:nvPr/>
        </p:nvPicPr>
        <p:blipFill>
          <a:blip r:embed="rId3"/>
          <a:srcRect/>
          <a:stretch>
            <a:fillRect/>
          </a:stretch>
        </p:blipFill>
        <p:spPr bwMode="auto">
          <a:xfrm>
            <a:off x="685800" y="914400"/>
            <a:ext cx="7772400" cy="482600"/>
          </a:xfrm>
          <a:prstGeom prst="rect">
            <a:avLst/>
          </a:prstGeom>
          <a:noFill/>
          <a:ln w="9525">
            <a:noFill/>
            <a:miter lim="800000"/>
            <a:headEnd/>
            <a:tailEnd/>
          </a:ln>
        </p:spPr>
      </p:pic>
      <p:pic>
        <p:nvPicPr>
          <p:cNvPr id="106500" name="Picture 4" descr="map treaty of versailles"/>
          <p:cNvPicPr>
            <a:picLocks noChangeAspect="1" noChangeArrowheads="1"/>
          </p:cNvPicPr>
          <p:nvPr/>
        </p:nvPicPr>
        <p:blipFill>
          <a:blip r:embed="rId4"/>
          <a:srcRect/>
          <a:stretch>
            <a:fillRect/>
          </a:stretch>
        </p:blipFill>
        <p:spPr bwMode="auto">
          <a:xfrm>
            <a:off x="0" y="762000"/>
            <a:ext cx="6324600" cy="4176713"/>
          </a:xfrm>
          <a:prstGeom prst="rect">
            <a:avLst/>
          </a:prstGeom>
          <a:noFill/>
          <a:ln w="9525">
            <a:noFill/>
            <a:miter lim="800000"/>
            <a:headEnd/>
            <a:tailEnd/>
          </a:ln>
        </p:spPr>
      </p:pic>
      <p:sp>
        <p:nvSpPr>
          <p:cNvPr id="106501" name="Text Box 5"/>
          <p:cNvSpPr txBox="1">
            <a:spLocks noChangeArrowheads="1"/>
          </p:cNvSpPr>
          <p:nvPr/>
        </p:nvSpPr>
        <p:spPr bwMode="auto">
          <a:xfrm>
            <a:off x="76200" y="5181600"/>
            <a:ext cx="9144000" cy="1606594"/>
          </a:xfrm>
          <a:prstGeom prst="rect">
            <a:avLst/>
          </a:prstGeom>
          <a:noFill/>
          <a:ln w="9525">
            <a:noFill/>
            <a:miter lim="800000"/>
            <a:headEnd/>
            <a:tailEnd/>
          </a:ln>
        </p:spPr>
        <p:txBody>
          <a:bodyPr>
            <a:spAutoFit/>
          </a:bodyPr>
          <a:lstStyle/>
          <a:p>
            <a:pPr>
              <a:spcBef>
                <a:spcPct val="10000"/>
              </a:spcBef>
              <a:buFontTx/>
              <a:buChar char="•"/>
            </a:pPr>
            <a:r>
              <a:rPr lang="en-US" sz="2400" dirty="0">
                <a:solidFill>
                  <a:srgbClr val="FFFFFF"/>
                </a:solidFill>
                <a:latin typeface="Calibri"/>
                <a:cs typeface="Calibri"/>
              </a:rPr>
              <a:t>Germany’s economy was destroyed, their money worthless</a:t>
            </a:r>
          </a:p>
          <a:p>
            <a:pPr>
              <a:spcBef>
                <a:spcPct val="10000"/>
              </a:spcBef>
              <a:buFontTx/>
              <a:buChar char="•"/>
            </a:pPr>
            <a:r>
              <a:rPr lang="en-US" sz="2400" dirty="0">
                <a:solidFill>
                  <a:srgbClr val="FFFFFF"/>
                </a:solidFill>
                <a:latin typeface="Calibri"/>
                <a:cs typeface="Calibri"/>
              </a:rPr>
              <a:t>Hitler blames the Jews (begins violating treaty soon after taking power and passing legislation to persecute the Jews and other “undesirable” groups)</a:t>
            </a:r>
          </a:p>
        </p:txBody>
      </p:sp>
      <p:pic>
        <p:nvPicPr>
          <p:cNvPr id="106502" name="Picture 6"/>
          <p:cNvPicPr>
            <a:picLocks noChangeAspect="1" noChangeArrowheads="1"/>
          </p:cNvPicPr>
          <p:nvPr/>
        </p:nvPicPr>
        <p:blipFill>
          <a:blip r:embed="rId5"/>
          <a:srcRect/>
          <a:stretch>
            <a:fillRect/>
          </a:stretch>
        </p:blipFill>
        <p:spPr bwMode="auto">
          <a:xfrm>
            <a:off x="6618288" y="1066800"/>
            <a:ext cx="2525712" cy="3581400"/>
          </a:xfrm>
          <a:prstGeom prst="rect">
            <a:avLst/>
          </a:prstGeom>
          <a:noFill/>
          <a:ln w="9525">
            <a:noFill/>
            <a:miter lim="800000"/>
            <a:headEnd/>
            <a:tailEnd/>
          </a:ln>
        </p:spPr>
      </p:pic>
    </p:spTree>
    <p:extLst>
      <p:ext uri="{BB962C8B-B14F-4D97-AF65-F5344CB8AC3E}">
        <p14:creationId xmlns:p14="http://schemas.microsoft.com/office/powerpoint/2010/main" val="16231751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ctrTitle"/>
          </p:nvPr>
        </p:nvSpPr>
        <p:spPr>
          <a:xfrm>
            <a:off x="609600" y="76200"/>
            <a:ext cx="8001000" cy="990600"/>
          </a:xfrm>
          <a:noFill/>
        </p:spPr>
        <p:txBody>
          <a:bodyPr/>
          <a:lstStyle/>
          <a:p>
            <a:pPr eaLnBrk="1" hangingPunct="1"/>
            <a:r>
              <a:rPr lang="en-US" sz="6000" dirty="0" smtClean="0">
                <a:solidFill>
                  <a:srgbClr val="FFFFFF"/>
                </a:solidFill>
                <a:latin typeface="Calibri"/>
                <a:cs typeface="Calibri"/>
              </a:rPr>
              <a:t>Destruction of the War</a:t>
            </a:r>
          </a:p>
        </p:txBody>
      </p:sp>
      <p:pic>
        <p:nvPicPr>
          <p:cNvPr id="107523" name="Picture 3"/>
          <p:cNvPicPr>
            <a:picLocks noChangeAspect="1" noChangeArrowheads="1"/>
          </p:cNvPicPr>
          <p:nvPr/>
        </p:nvPicPr>
        <p:blipFill>
          <a:blip r:embed="rId3"/>
          <a:srcRect/>
          <a:stretch>
            <a:fillRect/>
          </a:stretch>
        </p:blipFill>
        <p:spPr bwMode="auto">
          <a:xfrm>
            <a:off x="685800" y="914400"/>
            <a:ext cx="7772400" cy="482600"/>
          </a:xfrm>
          <a:prstGeom prst="rect">
            <a:avLst/>
          </a:prstGeom>
          <a:noFill/>
          <a:ln w="9525">
            <a:noFill/>
            <a:miter lim="800000"/>
            <a:headEnd/>
            <a:tailEnd/>
          </a:ln>
        </p:spPr>
      </p:pic>
      <p:pic>
        <p:nvPicPr>
          <p:cNvPr id="107524" name="Picture 4" descr="2before1140"/>
          <p:cNvPicPr>
            <a:picLocks noChangeAspect="1" noChangeArrowheads="1"/>
          </p:cNvPicPr>
          <p:nvPr/>
        </p:nvPicPr>
        <p:blipFill>
          <a:blip r:embed="rId4"/>
          <a:srcRect/>
          <a:stretch>
            <a:fillRect/>
          </a:stretch>
        </p:blipFill>
        <p:spPr bwMode="auto">
          <a:xfrm>
            <a:off x="76200" y="1362075"/>
            <a:ext cx="4038600" cy="2905125"/>
          </a:xfrm>
          <a:prstGeom prst="rect">
            <a:avLst/>
          </a:prstGeom>
          <a:noFill/>
          <a:ln w="9525">
            <a:noFill/>
            <a:miter lim="800000"/>
            <a:headEnd/>
            <a:tailEnd/>
          </a:ln>
        </p:spPr>
      </p:pic>
      <p:pic>
        <p:nvPicPr>
          <p:cNvPr id="107525" name="Picture 6" descr="1before1129"/>
          <p:cNvPicPr>
            <a:picLocks noChangeAspect="1" noChangeArrowheads="1"/>
          </p:cNvPicPr>
          <p:nvPr/>
        </p:nvPicPr>
        <p:blipFill>
          <a:blip r:embed="rId5"/>
          <a:srcRect/>
          <a:stretch>
            <a:fillRect/>
          </a:stretch>
        </p:blipFill>
        <p:spPr bwMode="auto">
          <a:xfrm>
            <a:off x="4724400" y="1341438"/>
            <a:ext cx="3810000" cy="2925762"/>
          </a:xfrm>
          <a:prstGeom prst="rect">
            <a:avLst/>
          </a:prstGeom>
          <a:noFill/>
          <a:ln w="9525">
            <a:noFill/>
            <a:miter lim="800000"/>
            <a:headEnd/>
            <a:tailEnd/>
          </a:ln>
        </p:spPr>
      </p:pic>
      <p:pic>
        <p:nvPicPr>
          <p:cNvPr id="107526" name="Picture 7" descr="2afterg1141"/>
          <p:cNvPicPr>
            <a:picLocks noChangeAspect="1" noChangeArrowheads="1"/>
          </p:cNvPicPr>
          <p:nvPr/>
        </p:nvPicPr>
        <p:blipFill>
          <a:blip r:embed="rId6"/>
          <a:srcRect/>
          <a:stretch>
            <a:fillRect/>
          </a:stretch>
        </p:blipFill>
        <p:spPr bwMode="auto">
          <a:xfrm>
            <a:off x="609600" y="3994150"/>
            <a:ext cx="4038600" cy="2787650"/>
          </a:xfrm>
          <a:prstGeom prst="rect">
            <a:avLst/>
          </a:prstGeom>
          <a:noFill/>
          <a:ln w="9525">
            <a:noFill/>
            <a:miter lim="800000"/>
            <a:headEnd/>
            <a:tailEnd/>
          </a:ln>
        </p:spPr>
      </p:pic>
      <p:pic>
        <p:nvPicPr>
          <p:cNvPr id="107527" name="Picture 10" descr="1afterimag1130"/>
          <p:cNvPicPr>
            <a:picLocks noChangeAspect="1" noChangeArrowheads="1"/>
          </p:cNvPicPr>
          <p:nvPr/>
        </p:nvPicPr>
        <p:blipFill>
          <a:blip r:embed="rId7"/>
          <a:srcRect/>
          <a:stretch>
            <a:fillRect/>
          </a:stretch>
        </p:blipFill>
        <p:spPr bwMode="auto">
          <a:xfrm>
            <a:off x="5334000" y="3924300"/>
            <a:ext cx="3733800" cy="2857500"/>
          </a:xfrm>
          <a:prstGeom prst="rect">
            <a:avLst/>
          </a:prstGeom>
          <a:noFill/>
          <a:ln w="9525">
            <a:noFill/>
            <a:miter lim="800000"/>
            <a:headEnd/>
            <a:tailEnd/>
          </a:ln>
        </p:spPr>
      </p:pic>
    </p:spTree>
    <p:extLst>
      <p:ext uri="{BB962C8B-B14F-4D97-AF65-F5344CB8AC3E}">
        <p14:creationId xmlns:p14="http://schemas.microsoft.com/office/powerpoint/2010/main" val="26560944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54000" y="901700"/>
            <a:ext cx="8636000"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Box 2"/>
          <p:cNvSpPr txBox="1">
            <a:spLocks noChangeArrowheads="1"/>
          </p:cNvSpPr>
          <p:nvPr/>
        </p:nvSpPr>
        <p:spPr bwMode="auto">
          <a:xfrm>
            <a:off x="7745413" y="6604000"/>
            <a:ext cx="1398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r" eaLnBrk="1" hangingPunct="1"/>
            <a:r>
              <a:rPr lang="en-US" sz="1200" b="1">
                <a:latin typeface="Arial" charset="0"/>
              </a:rPr>
              <a:t>Figure 29-1 p665</a:t>
            </a:r>
          </a:p>
        </p:txBody>
      </p:sp>
    </p:spTree>
    <p:extLst>
      <p:ext uri="{BB962C8B-B14F-4D97-AF65-F5344CB8AC3E}">
        <p14:creationId xmlns:p14="http://schemas.microsoft.com/office/powerpoint/2010/main" val="42791542"/>
      </p:ext>
    </p:extLst>
  </p:cSld>
  <p:clrMapOvr>
    <a:masterClrMapping/>
  </p:clrMapOvr>
  <p:timing>
    <p:tnLst>
      <p:par>
        <p:cTn xmlns:p14="http://schemas.microsoft.com/office/powerpoint/2010/mai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ctrTitle"/>
          </p:nvPr>
        </p:nvSpPr>
        <p:spPr>
          <a:xfrm>
            <a:off x="609600" y="152400"/>
            <a:ext cx="8001000" cy="990600"/>
          </a:xfrm>
          <a:noFill/>
        </p:spPr>
        <p:txBody>
          <a:bodyPr/>
          <a:lstStyle/>
          <a:p>
            <a:pPr eaLnBrk="1" hangingPunct="1"/>
            <a:r>
              <a:rPr lang="en-US" sz="6000" dirty="0" smtClean="0">
                <a:solidFill>
                  <a:srgbClr val="FFFFFF"/>
                </a:solidFill>
                <a:latin typeface="Calibri"/>
                <a:cs typeface="Calibri"/>
              </a:rPr>
              <a:t>The Division of Europe</a:t>
            </a:r>
            <a:endParaRPr lang="en-US" sz="6600" dirty="0" smtClean="0">
              <a:solidFill>
                <a:srgbClr val="FFFFFF"/>
              </a:solidFill>
              <a:latin typeface="Calibri"/>
              <a:cs typeface="Calibri"/>
            </a:endParaRPr>
          </a:p>
        </p:txBody>
      </p:sp>
      <p:pic>
        <p:nvPicPr>
          <p:cNvPr id="108547" name="Picture 3"/>
          <p:cNvPicPr>
            <a:picLocks noChangeAspect="1" noChangeArrowheads="1"/>
          </p:cNvPicPr>
          <p:nvPr/>
        </p:nvPicPr>
        <p:blipFill>
          <a:blip r:embed="rId3"/>
          <a:srcRect/>
          <a:stretch>
            <a:fillRect/>
          </a:stretch>
        </p:blipFill>
        <p:spPr bwMode="auto">
          <a:xfrm>
            <a:off x="685800" y="990600"/>
            <a:ext cx="7772400" cy="482600"/>
          </a:xfrm>
          <a:prstGeom prst="rect">
            <a:avLst/>
          </a:prstGeom>
          <a:noFill/>
          <a:ln w="9525">
            <a:noFill/>
            <a:miter lim="800000"/>
            <a:headEnd/>
            <a:tailEnd/>
          </a:ln>
        </p:spPr>
      </p:pic>
      <p:pic>
        <p:nvPicPr>
          <p:cNvPr id="108548" name="Picture 10" descr="Europe after Versailles"/>
          <p:cNvPicPr>
            <a:picLocks noChangeAspect="1" noChangeArrowheads="1"/>
          </p:cNvPicPr>
          <p:nvPr/>
        </p:nvPicPr>
        <p:blipFill>
          <a:blip r:embed="rId4"/>
          <a:srcRect l="11214" t="6787" r="11215" b="6868"/>
          <a:stretch>
            <a:fillRect/>
          </a:stretch>
        </p:blipFill>
        <p:spPr bwMode="auto">
          <a:xfrm>
            <a:off x="1371600" y="1524000"/>
            <a:ext cx="6553200" cy="5210175"/>
          </a:xfrm>
          <a:prstGeom prst="rect">
            <a:avLst/>
          </a:prstGeom>
          <a:noFill/>
          <a:ln w="9525">
            <a:noFill/>
            <a:miter lim="800000"/>
            <a:headEnd/>
            <a:tailEnd/>
          </a:ln>
        </p:spPr>
      </p:pic>
    </p:spTree>
    <p:extLst>
      <p:ext uri="{BB962C8B-B14F-4D97-AF65-F5344CB8AC3E}">
        <p14:creationId xmlns:p14="http://schemas.microsoft.com/office/powerpoint/2010/main" val="12274426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ctrTitle"/>
          </p:nvPr>
        </p:nvSpPr>
        <p:spPr>
          <a:xfrm>
            <a:off x="609600" y="76200"/>
            <a:ext cx="8001000" cy="990600"/>
          </a:xfrm>
          <a:noFill/>
        </p:spPr>
        <p:txBody>
          <a:bodyPr/>
          <a:lstStyle/>
          <a:p>
            <a:pPr eaLnBrk="1" hangingPunct="1"/>
            <a:r>
              <a:rPr lang="en-US" sz="6600" dirty="0" smtClean="0">
                <a:solidFill>
                  <a:srgbClr val="FFFFFF"/>
                </a:solidFill>
                <a:latin typeface="Calibri"/>
                <a:cs typeface="Calibri"/>
              </a:rPr>
              <a:t>Legacy of the War</a:t>
            </a:r>
          </a:p>
        </p:txBody>
      </p:sp>
      <p:pic>
        <p:nvPicPr>
          <p:cNvPr id="109571" name="Picture 3"/>
          <p:cNvPicPr>
            <a:picLocks noChangeAspect="1" noChangeArrowheads="1"/>
          </p:cNvPicPr>
          <p:nvPr/>
        </p:nvPicPr>
        <p:blipFill>
          <a:blip r:embed="rId3"/>
          <a:srcRect/>
          <a:stretch>
            <a:fillRect/>
          </a:stretch>
        </p:blipFill>
        <p:spPr bwMode="auto">
          <a:xfrm>
            <a:off x="685800" y="990600"/>
            <a:ext cx="7772400" cy="482600"/>
          </a:xfrm>
          <a:prstGeom prst="rect">
            <a:avLst/>
          </a:prstGeom>
          <a:noFill/>
          <a:ln w="9525">
            <a:noFill/>
            <a:miter lim="800000"/>
            <a:headEnd/>
            <a:tailEnd/>
          </a:ln>
        </p:spPr>
      </p:pic>
      <p:sp>
        <p:nvSpPr>
          <p:cNvPr id="109572" name="Text Box 9"/>
          <p:cNvSpPr txBox="1">
            <a:spLocks noChangeArrowheads="1"/>
          </p:cNvSpPr>
          <p:nvPr/>
        </p:nvSpPr>
        <p:spPr bwMode="auto">
          <a:xfrm>
            <a:off x="152400" y="1519238"/>
            <a:ext cx="8839200" cy="4588949"/>
          </a:xfrm>
          <a:prstGeom prst="rect">
            <a:avLst/>
          </a:prstGeom>
          <a:noFill/>
          <a:ln w="9525">
            <a:noFill/>
            <a:miter lim="800000"/>
            <a:headEnd/>
            <a:tailEnd/>
          </a:ln>
        </p:spPr>
        <p:txBody>
          <a:bodyPr>
            <a:spAutoFit/>
          </a:bodyPr>
          <a:lstStyle/>
          <a:p>
            <a:pPr>
              <a:lnSpc>
                <a:spcPct val="90000"/>
              </a:lnSpc>
              <a:spcBef>
                <a:spcPct val="20000"/>
              </a:spcBef>
              <a:buFontTx/>
              <a:buChar char="•"/>
            </a:pPr>
            <a:r>
              <a:rPr lang="en-US" sz="3200" u="sng" dirty="0">
                <a:solidFill>
                  <a:srgbClr val="FFFFFF"/>
                </a:solidFill>
                <a:latin typeface="Calibri"/>
                <a:cs typeface="Calibri"/>
              </a:rPr>
              <a:t>Worldwide</a:t>
            </a:r>
            <a:r>
              <a:rPr lang="en-US" sz="3200" dirty="0">
                <a:solidFill>
                  <a:srgbClr val="FFFFFF"/>
                </a:solidFill>
                <a:latin typeface="Calibri"/>
                <a:cs typeface="Calibri"/>
              </a:rPr>
              <a:t>:</a:t>
            </a:r>
          </a:p>
          <a:p>
            <a:pPr lvl="1">
              <a:lnSpc>
                <a:spcPct val="90000"/>
              </a:lnSpc>
              <a:spcBef>
                <a:spcPct val="20000"/>
              </a:spcBef>
              <a:buFontTx/>
              <a:buChar char="•"/>
            </a:pPr>
            <a:r>
              <a:rPr lang="en-US" sz="3600" dirty="0">
                <a:solidFill>
                  <a:srgbClr val="FFFFFF"/>
                </a:solidFill>
                <a:latin typeface="Calibri"/>
                <a:cs typeface="Calibri"/>
              </a:rPr>
              <a:t>Lasts 4 years and involved more than 30 nations</a:t>
            </a:r>
          </a:p>
          <a:p>
            <a:pPr lvl="1">
              <a:lnSpc>
                <a:spcPct val="90000"/>
              </a:lnSpc>
              <a:spcBef>
                <a:spcPct val="20000"/>
              </a:spcBef>
              <a:buFontTx/>
              <a:buChar char="•"/>
            </a:pPr>
            <a:r>
              <a:rPr lang="en-US" sz="3600" dirty="0">
                <a:solidFill>
                  <a:srgbClr val="FFF152"/>
                </a:solidFill>
                <a:latin typeface="Calibri"/>
                <a:cs typeface="Calibri"/>
              </a:rPr>
              <a:t>26 million dead (1/2 are civilians), 20 million wounded</a:t>
            </a:r>
          </a:p>
          <a:p>
            <a:pPr lvl="1">
              <a:lnSpc>
                <a:spcPct val="90000"/>
              </a:lnSpc>
              <a:spcBef>
                <a:spcPct val="20000"/>
              </a:spcBef>
              <a:buFontTx/>
              <a:buChar char="•"/>
            </a:pPr>
            <a:r>
              <a:rPr lang="en-US" sz="3600" dirty="0">
                <a:solidFill>
                  <a:srgbClr val="FFFFFF"/>
                </a:solidFill>
                <a:latin typeface="Calibri"/>
                <a:cs typeface="Calibri"/>
              </a:rPr>
              <a:t>10 million refugees</a:t>
            </a:r>
          </a:p>
          <a:p>
            <a:pPr lvl="1">
              <a:lnSpc>
                <a:spcPct val="90000"/>
              </a:lnSpc>
              <a:spcBef>
                <a:spcPct val="20000"/>
              </a:spcBef>
              <a:buFontTx/>
              <a:buChar char="•"/>
            </a:pPr>
            <a:r>
              <a:rPr lang="en-US" sz="3600" dirty="0">
                <a:solidFill>
                  <a:srgbClr val="FFF152"/>
                </a:solidFill>
                <a:latin typeface="Calibri"/>
                <a:cs typeface="Calibri"/>
              </a:rPr>
              <a:t>$350 billion in war damages/debt</a:t>
            </a:r>
          </a:p>
          <a:p>
            <a:pPr lvl="1">
              <a:lnSpc>
                <a:spcPct val="90000"/>
              </a:lnSpc>
              <a:spcBef>
                <a:spcPct val="20000"/>
              </a:spcBef>
              <a:buFontTx/>
              <a:buChar char="•"/>
            </a:pPr>
            <a:r>
              <a:rPr lang="en-US" sz="3600" dirty="0">
                <a:solidFill>
                  <a:srgbClr val="FFFFFF"/>
                </a:solidFill>
                <a:latin typeface="Calibri"/>
                <a:cs typeface="Calibri"/>
              </a:rPr>
              <a:t>European economies/lands are destroyed </a:t>
            </a:r>
          </a:p>
        </p:txBody>
      </p:sp>
    </p:spTree>
    <p:extLst>
      <p:ext uri="{BB962C8B-B14F-4D97-AF65-F5344CB8AC3E}">
        <p14:creationId xmlns:p14="http://schemas.microsoft.com/office/powerpoint/2010/main" val="36703237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ctrTitle"/>
          </p:nvPr>
        </p:nvSpPr>
        <p:spPr>
          <a:xfrm>
            <a:off x="609600" y="76200"/>
            <a:ext cx="8001000" cy="990600"/>
          </a:xfrm>
          <a:noFill/>
        </p:spPr>
        <p:txBody>
          <a:bodyPr/>
          <a:lstStyle/>
          <a:p>
            <a:pPr eaLnBrk="1" hangingPunct="1"/>
            <a:r>
              <a:rPr lang="en-US" sz="6600" dirty="0" smtClean="0">
                <a:solidFill>
                  <a:srgbClr val="FFFFFF"/>
                </a:solidFill>
                <a:latin typeface="Calibri"/>
                <a:cs typeface="Calibri"/>
              </a:rPr>
              <a:t>Legacy of the War</a:t>
            </a:r>
          </a:p>
        </p:txBody>
      </p:sp>
      <p:pic>
        <p:nvPicPr>
          <p:cNvPr id="111619" name="Picture 3"/>
          <p:cNvPicPr>
            <a:picLocks noChangeAspect="1" noChangeArrowheads="1"/>
          </p:cNvPicPr>
          <p:nvPr/>
        </p:nvPicPr>
        <p:blipFill>
          <a:blip r:embed="rId3"/>
          <a:srcRect/>
          <a:stretch>
            <a:fillRect/>
          </a:stretch>
        </p:blipFill>
        <p:spPr bwMode="auto">
          <a:xfrm>
            <a:off x="685800" y="990600"/>
            <a:ext cx="7772400" cy="482600"/>
          </a:xfrm>
          <a:prstGeom prst="rect">
            <a:avLst/>
          </a:prstGeom>
          <a:noFill/>
          <a:ln w="9525">
            <a:noFill/>
            <a:miter lim="800000"/>
            <a:headEnd/>
            <a:tailEnd/>
          </a:ln>
        </p:spPr>
      </p:pic>
      <p:sp>
        <p:nvSpPr>
          <p:cNvPr id="111620" name="Text Box 4"/>
          <p:cNvSpPr txBox="1">
            <a:spLocks noChangeArrowheads="1"/>
          </p:cNvSpPr>
          <p:nvPr/>
        </p:nvSpPr>
        <p:spPr bwMode="auto">
          <a:xfrm>
            <a:off x="304800" y="2082800"/>
            <a:ext cx="8458200" cy="3867726"/>
          </a:xfrm>
          <a:prstGeom prst="rect">
            <a:avLst/>
          </a:prstGeom>
          <a:noFill/>
          <a:ln w="9525">
            <a:noFill/>
            <a:miter lim="800000"/>
            <a:headEnd/>
            <a:tailEnd/>
          </a:ln>
        </p:spPr>
        <p:txBody>
          <a:bodyPr>
            <a:spAutoFit/>
          </a:bodyPr>
          <a:lstStyle/>
          <a:p>
            <a:pPr>
              <a:lnSpc>
                <a:spcPct val="90000"/>
              </a:lnSpc>
              <a:spcBef>
                <a:spcPct val="20000"/>
              </a:spcBef>
              <a:buFontTx/>
              <a:buChar char="•"/>
            </a:pPr>
            <a:r>
              <a:rPr lang="en-US" sz="3600" u="sng" dirty="0">
                <a:solidFill>
                  <a:srgbClr val="CCFFCC"/>
                </a:solidFill>
                <a:latin typeface="Calibri"/>
                <a:cs typeface="Calibri"/>
              </a:rPr>
              <a:t>United States</a:t>
            </a:r>
            <a:endParaRPr lang="en-US" sz="3600" dirty="0">
              <a:solidFill>
                <a:srgbClr val="CCFFCC"/>
              </a:solidFill>
              <a:latin typeface="Calibri"/>
              <a:cs typeface="Calibri"/>
            </a:endParaRPr>
          </a:p>
          <a:p>
            <a:pPr lvl="1">
              <a:lnSpc>
                <a:spcPct val="90000"/>
              </a:lnSpc>
              <a:spcBef>
                <a:spcPct val="20000"/>
              </a:spcBef>
              <a:buFontTx/>
              <a:buChar char="•"/>
            </a:pPr>
            <a:r>
              <a:rPr lang="en-US" sz="3600" u="sng" dirty="0">
                <a:solidFill>
                  <a:srgbClr val="FFFFFF"/>
                </a:solidFill>
                <a:latin typeface="Calibri"/>
                <a:cs typeface="Calibri"/>
              </a:rPr>
              <a:t>Returns to Isolationism</a:t>
            </a:r>
          </a:p>
          <a:p>
            <a:pPr lvl="1">
              <a:lnSpc>
                <a:spcPct val="90000"/>
              </a:lnSpc>
              <a:spcBef>
                <a:spcPct val="20000"/>
              </a:spcBef>
              <a:buFontTx/>
              <a:buChar char="•"/>
            </a:pPr>
            <a:r>
              <a:rPr lang="en-US" sz="3600" u="sng" dirty="0">
                <a:solidFill>
                  <a:srgbClr val="FFFFFF"/>
                </a:solidFill>
                <a:latin typeface="Calibri"/>
                <a:cs typeface="Calibri"/>
              </a:rPr>
              <a:t>Women must give up jobs to returning soldiers</a:t>
            </a:r>
          </a:p>
          <a:p>
            <a:pPr>
              <a:lnSpc>
                <a:spcPct val="90000"/>
              </a:lnSpc>
              <a:spcBef>
                <a:spcPct val="20000"/>
              </a:spcBef>
              <a:buFontTx/>
              <a:buChar char="•"/>
            </a:pPr>
            <a:r>
              <a:rPr lang="en-US" sz="3600" dirty="0">
                <a:solidFill>
                  <a:srgbClr val="CCFFCC"/>
                </a:solidFill>
                <a:latin typeface="Calibri"/>
                <a:cs typeface="Calibri"/>
              </a:rPr>
              <a:t>Becomes one of the </a:t>
            </a:r>
            <a:r>
              <a:rPr lang="en-US" sz="3600" u="sng" dirty="0">
                <a:solidFill>
                  <a:srgbClr val="CCFFCC"/>
                </a:solidFill>
                <a:latin typeface="Calibri"/>
                <a:cs typeface="Calibri"/>
              </a:rPr>
              <a:t>dominant world powers </a:t>
            </a:r>
            <a:r>
              <a:rPr lang="en-US" sz="3200" u="sng" dirty="0">
                <a:solidFill>
                  <a:srgbClr val="CCFFCC"/>
                </a:solidFill>
                <a:latin typeface="Calibri"/>
                <a:cs typeface="Calibri"/>
              </a:rPr>
              <a:t>(and the only nation that profits from the war)</a:t>
            </a:r>
          </a:p>
        </p:txBody>
      </p:sp>
      <p:sp>
        <p:nvSpPr>
          <p:cNvPr id="111621" name="Rectangle 5"/>
          <p:cNvSpPr>
            <a:spLocks noChangeArrowheads="1"/>
          </p:cNvSpPr>
          <p:nvPr/>
        </p:nvSpPr>
        <p:spPr bwMode="auto">
          <a:xfrm>
            <a:off x="9372600" y="5908675"/>
            <a:ext cx="184150" cy="366713"/>
          </a:xfrm>
          <a:prstGeom prst="rect">
            <a:avLst/>
          </a:prstGeom>
          <a:noFill/>
          <a:ln w="9525">
            <a:noFill/>
            <a:miter lim="800000"/>
            <a:headEnd/>
            <a:tailEnd/>
          </a:ln>
        </p:spPr>
        <p:txBody>
          <a:bodyPr wrap="none">
            <a:spAutoFit/>
          </a:bodyPr>
          <a:lstStyle/>
          <a:p>
            <a:endParaRPr lang="en-US"/>
          </a:p>
        </p:txBody>
      </p:sp>
    </p:spTree>
    <p:extLst>
      <p:ext uri="{BB962C8B-B14F-4D97-AF65-F5344CB8AC3E}">
        <p14:creationId xmlns:p14="http://schemas.microsoft.com/office/powerpoint/2010/main" val="15694632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solidFill>
                  <a:schemeClr val="tx1"/>
                </a:solidFill>
                <a:ea typeface="+mj-ea"/>
                <a:cs typeface="+mj-cs"/>
              </a:rPr>
              <a:t>Wilson at the Peak</a:t>
            </a:r>
          </a:p>
        </p:txBody>
      </p:sp>
      <p:sp>
        <p:nvSpPr>
          <p:cNvPr id="20483" name="Content Placeholder 2"/>
          <p:cNvSpPr>
            <a:spLocks noGrp="1"/>
          </p:cNvSpPr>
          <p:nvPr>
            <p:ph idx="1"/>
          </p:nvPr>
        </p:nvSpPr>
        <p:spPr/>
        <p:txBody>
          <a:bodyPr/>
          <a:lstStyle/>
          <a:p>
            <a:pPr eaLnBrk="1" hangingPunct="1"/>
            <a:r>
              <a:rPr lang="en-US" dirty="0">
                <a:solidFill>
                  <a:srgbClr val="FFFFFF"/>
                </a:solidFill>
                <a:latin typeface="Calibri" charset="0"/>
                <a:ea typeface="MS PGothic" charset="0"/>
              </a:rPr>
              <a:t>Other progressive legislation:</a:t>
            </a:r>
          </a:p>
          <a:p>
            <a:pPr lvl="1" eaLnBrk="1" hangingPunct="1"/>
            <a:r>
              <a:rPr lang="en-US" dirty="0">
                <a:solidFill>
                  <a:srgbClr val="CCFFCC"/>
                </a:solidFill>
                <a:latin typeface="Calibri" charset="0"/>
                <a:ea typeface="MS PGothic" charset="0"/>
              </a:rPr>
              <a:t>Federal Farm Loan Act (1916):</a:t>
            </a:r>
          </a:p>
          <a:p>
            <a:pPr lvl="2" eaLnBrk="1" hangingPunct="1"/>
            <a:r>
              <a:rPr lang="en-US" dirty="0" smtClean="0">
                <a:solidFill>
                  <a:srgbClr val="FFFFFF"/>
                </a:solidFill>
                <a:latin typeface="Calibri" charset="0"/>
                <a:ea typeface="MS PGothic" charset="0"/>
              </a:rPr>
              <a:t>Made credit available to farmers at low rates of interest—long demanded by Populists</a:t>
            </a:r>
          </a:p>
          <a:p>
            <a:pPr lvl="1" eaLnBrk="1" hangingPunct="1"/>
            <a:r>
              <a:rPr lang="en-US" dirty="0" smtClean="0">
                <a:solidFill>
                  <a:srgbClr val="CCFFCC"/>
                </a:solidFill>
                <a:latin typeface="Calibri" charset="0"/>
                <a:ea typeface="MS PGothic" charset="0"/>
              </a:rPr>
              <a:t>Warehouse Act (1916):</a:t>
            </a:r>
          </a:p>
          <a:p>
            <a:pPr lvl="2" eaLnBrk="1" hangingPunct="1"/>
            <a:r>
              <a:rPr lang="en-US" dirty="0" smtClean="0">
                <a:solidFill>
                  <a:srgbClr val="FFFFFF"/>
                </a:solidFill>
                <a:latin typeface="Calibri" charset="0"/>
                <a:ea typeface="MS PGothic" charset="0"/>
              </a:rPr>
              <a:t>Authorized </a:t>
            </a:r>
            <a:r>
              <a:rPr lang="en-US" dirty="0">
                <a:solidFill>
                  <a:srgbClr val="FFFFFF"/>
                </a:solidFill>
                <a:latin typeface="Calibri" charset="0"/>
                <a:ea typeface="MS PGothic" charset="0"/>
              </a:rPr>
              <a:t>loans on security of staple crops—another Populist idea</a:t>
            </a:r>
          </a:p>
          <a:p>
            <a:pPr lvl="1" eaLnBrk="1" hangingPunct="1"/>
            <a:r>
              <a:rPr lang="en-US" dirty="0">
                <a:solidFill>
                  <a:srgbClr val="FFFFFF"/>
                </a:solidFill>
                <a:latin typeface="Calibri" charset="0"/>
                <a:ea typeface="MS PGothic" charset="0"/>
              </a:rPr>
              <a:t>Other </a:t>
            </a:r>
            <a:r>
              <a:rPr lang="en-US" u="sng" dirty="0">
                <a:solidFill>
                  <a:srgbClr val="FFFFFF"/>
                </a:solidFill>
                <a:latin typeface="Calibri" charset="0"/>
                <a:ea typeface="MS PGothic" charset="0"/>
              </a:rPr>
              <a:t>laws benefited rural areas</a:t>
            </a:r>
            <a:r>
              <a:rPr lang="en-US" dirty="0">
                <a:solidFill>
                  <a:srgbClr val="FFFFFF"/>
                </a:solidFill>
                <a:latin typeface="Calibri" charset="0"/>
                <a:ea typeface="MS PGothic" charset="0"/>
              </a:rPr>
              <a:t> </a:t>
            </a:r>
            <a:r>
              <a:rPr lang="en-US" dirty="0">
                <a:latin typeface="Calibri" charset="0"/>
                <a:ea typeface="MS PGothic" charset="0"/>
              </a:rPr>
              <a:t>by providing for </a:t>
            </a:r>
            <a:r>
              <a:rPr lang="en-US" dirty="0">
                <a:solidFill>
                  <a:srgbClr val="CCFFCC"/>
                </a:solidFill>
                <a:latin typeface="Calibri" charset="0"/>
                <a:ea typeface="MS PGothic" charset="0"/>
              </a:rPr>
              <a:t>highway construction </a:t>
            </a:r>
            <a:r>
              <a:rPr lang="en-US" dirty="0">
                <a:latin typeface="Calibri" charset="0"/>
                <a:ea typeface="MS PGothic" charset="0"/>
              </a:rPr>
              <a:t>and </a:t>
            </a:r>
            <a:r>
              <a:rPr lang="en-US" dirty="0">
                <a:solidFill>
                  <a:srgbClr val="CCFFCC"/>
                </a:solidFill>
                <a:latin typeface="Calibri" charset="0"/>
                <a:ea typeface="MS PGothic" charset="0"/>
              </a:rPr>
              <a:t>establishment of</a:t>
            </a:r>
            <a:r>
              <a:rPr lang="en-US" dirty="0">
                <a:latin typeface="Calibri" charset="0"/>
                <a:ea typeface="MS PGothic" charset="0"/>
              </a:rPr>
              <a:t> </a:t>
            </a:r>
            <a:r>
              <a:rPr lang="en-US" dirty="0">
                <a:solidFill>
                  <a:srgbClr val="CCFFCC"/>
                </a:solidFill>
                <a:latin typeface="Calibri" charset="0"/>
                <a:ea typeface="MS PGothic" charset="0"/>
              </a:rPr>
              <a:t>agricultural extension</a:t>
            </a:r>
            <a:r>
              <a:rPr lang="en-US" dirty="0">
                <a:latin typeface="Calibri" charset="0"/>
                <a:ea typeface="MS PGothic" charset="0"/>
              </a:rPr>
              <a:t> work in state colleges</a:t>
            </a:r>
          </a:p>
        </p:txBody>
      </p:sp>
    </p:spTree>
    <p:extLst>
      <p:ext uri="{BB962C8B-B14F-4D97-AF65-F5344CB8AC3E}">
        <p14:creationId xmlns:p14="http://schemas.microsoft.com/office/powerpoint/2010/main" val="370159964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smtClean="0">
                <a:solidFill>
                  <a:schemeClr val="tx1"/>
                </a:solidFill>
                <a:latin typeface="Calibri" charset="0"/>
                <a:ea typeface="MS PGothic" charset="0"/>
              </a:rPr>
              <a:t>Wilson </a:t>
            </a:r>
            <a:r>
              <a:rPr lang="en-US" dirty="0">
                <a:solidFill>
                  <a:schemeClr val="tx1"/>
                </a:solidFill>
                <a:latin typeface="Calibri" charset="0"/>
                <a:ea typeface="MS PGothic" charset="0"/>
              </a:rPr>
              <a:t>at the </a:t>
            </a:r>
            <a:r>
              <a:rPr lang="en-US" dirty="0" smtClean="0">
                <a:solidFill>
                  <a:schemeClr val="tx1"/>
                </a:solidFill>
                <a:latin typeface="Calibri" charset="0"/>
                <a:ea typeface="MS PGothic" charset="0"/>
              </a:rPr>
              <a:t>Peak</a:t>
            </a:r>
            <a:endParaRPr lang="en-US" dirty="0">
              <a:solidFill>
                <a:schemeClr val="tx1"/>
              </a:solidFill>
              <a:latin typeface="Calibri" charset="0"/>
              <a:ea typeface="MS PGothic" charset="0"/>
            </a:endParaRPr>
          </a:p>
        </p:txBody>
      </p:sp>
      <p:sp>
        <p:nvSpPr>
          <p:cNvPr id="21507" name="Content Placeholder 2"/>
          <p:cNvSpPr>
            <a:spLocks noGrp="1"/>
          </p:cNvSpPr>
          <p:nvPr>
            <p:ph idx="1"/>
          </p:nvPr>
        </p:nvSpPr>
        <p:spPr/>
        <p:txBody>
          <a:bodyPr/>
          <a:lstStyle/>
          <a:p>
            <a:pPr lvl="1"/>
            <a:r>
              <a:rPr lang="en-US" dirty="0">
                <a:solidFill>
                  <a:srgbClr val="CCFFCC"/>
                </a:solidFill>
                <a:latin typeface="Calibri" charset="0"/>
                <a:ea typeface="MS PGothic" charset="0"/>
              </a:rPr>
              <a:t>La </a:t>
            </a:r>
            <a:r>
              <a:rPr lang="en-US" dirty="0" err="1">
                <a:solidFill>
                  <a:srgbClr val="CCFFCC"/>
                </a:solidFill>
                <a:latin typeface="Calibri" charset="0"/>
                <a:ea typeface="MS PGothic" charset="0"/>
              </a:rPr>
              <a:t>Follette</a:t>
            </a:r>
            <a:r>
              <a:rPr lang="en-US" dirty="0">
                <a:solidFill>
                  <a:srgbClr val="CCFFCC"/>
                </a:solidFill>
                <a:latin typeface="Calibri" charset="0"/>
                <a:ea typeface="MS PGothic" charset="0"/>
              </a:rPr>
              <a:t> Seaman</a:t>
            </a:r>
            <a:r>
              <a:rPr lang="fr-FR" altLang="ja-JP" dirty="0">
                <a:solidFill>
                  <a:srgbClr val="CCFFCC"/>
                </a:solidFill>
                <a:latin typeface="Calibri" charset="0"/>
                <a:ea typeface="MS PGothic" charset="0"/>
              </a:rPr>
              <a:t>'</a:t>
            </a:r>
            <a:r>
              <a:rPr lang="en-US" dirty="0">
                <a:solidFill>
                  <a:srgbClr val="CCFFCC"/>
                </a:solidFill>
                <a:latin typeface="Calibri" charset="0"/>
                <a:ea typeface="MS PGothic" charset="0"/>
              </a:rPr>
              <a:t>s Act (1915)</a:t>
            </a:r>
            <a:r>
              <a:rPr lang="en-US" dirty="0">
                <a:solidFill>
                  <a:srgbClr val="FFFFFF"/>
                </a:solidFill>
                <a:latin typeface="Calibri" charset="0"/>
                <a:ea typeface="MS PGothic" charset="0"/>
              </a:rPr>
              <a:t>:</a:t>
            </a:r>
          </a:p>
          <a:p>
            <a:pPr lvl="2"/>
            <a:r>
              <a:rPr lang="en-US" dirty="0">
                <a:solidFill>
                  <a:srgbClr val="FFFFFF"/>
                </a:solidFill>
                <a:latin typeface="Calibri" charset="0"/>
                <a:ea typeface="MS PGothic" charset="0"/>
              </a:rPr>
              <a:t>Required decent treatment and living wage on American merchant </a:t>
            </a:r>
            <a:r>
              <a:rPr lang="en-US" dirty="0" smtClean="0">
                <a:solidFill>
                  <a:srgbClr val="FFFFFF"/>
                </a:solidFill>
                <a:latin typeface="Calibri" charset="0"/>
                <a:ea typeface="MS PGothic" charset="0"/>
              </a:rPr>
              <a:t>ships</a:t>
            </a:r>
          </a:p>
          <a:p>
            <a:pPr lvl="2"/>
            <a:endParaRPr lang="en-US" dirty="0">
              <a:solidFill>
                <a:srgbClr val="FFFFFF"/>
              </a:solidFill>
              <a:latin typeface="Calibri" charset="0"/>
              <a:ea typeface="MS PGothic" charset="0"/>
            </a:endParaRPr>
          </a:p>
          <a:p>
            <a:pPr lvl="1"/>
            <a:r>
              <a:rPr lang="en-US" b="1" dirty="0">
                <a:solidFill>
                  <a:srgbClr val="CCFFCC"/>
                </a:solidFill>
                <a:latin typeface="Calibri" charset="0"/>
                <a:ea typeface="MS PGothic" charset="0"/>
              </a:rPr>
              <a:t>Workingmen</a:t>
            </a:r>
            <a:r>
              <a:rPr lang="fr-FR" altLang="ja-JP" b="1" dirty="0">
                <a:solidFill>
                  <a:srgbClr val="CCFFCC"/>
                </a:solidFill>
                <a:latin typeface="Calibri" charset="0"/>
                <a:ea typeface="MS PGothic" charset="0"/>
              </a:rPr>
              <a:t>'</a:t>
            </a:r>
            <a:r>
              <a:rPr lang="en-US" b="1" dirty="0">
                <a:solidFill>
                  <a:srgbClr val="CCFFCC"/>
                </a:solidFill>
                <a:latin typeface="Calibri" charset="0"/>
                <a:ea typeface="MS PGothic" charset="0"/>
              </a:rPr>
              <a:t>s Compensation Act </a:t>
            </a:r>
            <a:r>
              <a:rPr lang="en-US" dirty="0">
                <a:solidFill>
                  <a:srgbClr val="CCFFCC"/>
                </a:solidFill>
                <a:latin typeface="Calibri" charset="0"/>
                <a:ea typeface="MS PGothic" charset="0"/>
              </a:rPr>
              <a:t>(1916):</a:t>
            </a:r>
          </a:p>
          <a:p>
            <a:pPr lvl="2"/>
            <a:r>
              <a:rPr lang="en-US" dirty="0">
                <a:solidFill>
                  <a:srgbClr val="FFFFFF"/>
                </a:solidFill>
                <a:latin typeface="Calibri" charset="0"/>
                <a:ea typeface="MS PGothic" charset="0"/>
              </a:rPr>
              <a:t>Granted assistance to federal civil-service employees during periods of </a:t>
            </a:r>
            <a:r>
              <a:rPr lang="en-US" dirty="0" smtClean="0">
                <a:solidFill>
                  <a:srgbClr val="FFFFFF"/>
                </a:solidFill>
                <a:latin typeface="Calibri" charset="0"/>
                <a:ea typeface="MS PGothic" charset="0"/>
              </a:rPr>
              <a:t>disability</a:t>
            </a:r>
          </a:p>
          <a:p>
            <a:pPr lvl="2"/>
            <a:endParaRPr lang="en-US" dirty="0">
              <a:solidFill>
                <a:srgbClr val="FFFFFF"/>
              </a:solidFill>
              <a:latin typeface="Calibri" charset="0"/>
              <a:ea typeface="MS PGothic" charset="0"/>
            </a:endParaRPr>
          </a:p>
          <a:p>
            <a:pPr lvl="1"/>
            <a:r>
              <a:rPr lang="en-US" dirty="0">
                <a:solidFill>
                  <a:srgbClr val="CCFFCC"/>
                </a:solidFill>
                <a:latin typeface="Calibri" charset="0"/>
                <a:ea typeface="MS PGothic" charset="0"/>
              </a:rPr>
              <a:t>1916:  Wilson signed law restricting child labor on products flowing into interstate commerce </a:t>
            </a:r>
            <a:r>
              <a:rPr lang="en-US" dirty="0">
                <a:solidFill>
                  <a:srgbClr val="FFFFFF"/>
                </a:solidFill>
                <a:latin typeface="Calibri" charset="0"/>
                <a:ea typeface="MS PGothic" charset="0"/>
              </a:rPr>
              <a:t>(but Supreme Court later voided it)</a:t>
            </a:r>
          </a:p>
        </p:txBody>
      </p:sp>
    </p:spTree>
    <p:extLst>
      <p:ext uri="{BB962C8B-B14F-4D97-AF65-F5344CB8AC3E}">
        <p14:creationId xmlns:p14="http://schemas.microsoft.com/office/powerpoint/2010/main" val="40609106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274638"/>
            <a:ext cx="8229600" cy="728662"/>
          </a:xfrm>
        </p:spPr>
        <p:txBody>
          <a:bodyPr/>
          <a:lstStyle/>
          <a:p>
            <a:r>
              <a:rPr lang="en-US" dirty="0" smtClean="0">
                <a:solidFill>
                  <a:schemeClr val="tx1"/>
                </a:solidFill>
                <a:latin typeface="Calibri" charset="0"/>
                <a:ea typeface="MS PGothic" charset="0"/>
              </a:rPr>
              <a:t>Wilson </a:t>
            </a:r>
            <a:r>
              <a:rPr lang="en-US" dirty="0">
                <a:solidFill>
                  <a:schemeClr val="tx1"/>
                </a:solidFill>
                <a:latin typeface="Calibri" charset="0"/>
                <a:ea typeface="MS PGothic" charset="0"/>
              </a:rPr>
              <a:t>at the </a:t>
            </a:r>
            <a:r>
              <a:rPr lang="en-US" dirty="0" smtClean="0">
                <a:solidFill>
                  <a:schemeClr val="tx1"/>
                </a:solidFill>
                <a:latin typeface="Calibri" charset="0"/>
                <a:ea typeface="MS PGothic" charset="0"/>
              </a:rPr>
              <a:t>Peak</a:t>
            </a:r>
            <a:endParaRPr lang="en-US" dirty="0">
              <a:solidFill>
                <a:schemeClr val="tx1"/>
              </a:solidFill>
              <a:latin typeface="Calibri" charset="0"/>
              <a:ea typeface="MS PGothic" charset="0"/>
            </a:endParaRPr>
          </a:p>
        </p:txBody>
      </p:sp>
      <p:sp>
        <p:nvSpPr>
          <p:cNvPr id="22531" name="Content Placeholder 2"/>
          <p:cNvSpPr>
            <a:spLocks noGrp="1"/>
          </p:cNvSpPr>
          <p:nvPr>
            <p:ph idx="1"/>
          </p:nvPr>
        </p:nvSpPr>
        <p:spPr>
          <a:xfrm>
            <a:off x="673100" y="1092200"/>
            <a:ext cx="8013700" cy="5033963"/>
          </a:xfrm>
        </p:spPr>
        <p:txBody>
          <a:bodyPr/>
          <a:lstStyle/>
          <a:p>
            <a:r>
              <a:rPr lang="en-US" b="1" dirty="0">
                <a:solidFill>
                  <a:srgbClr val="CCFFCC"/>
                </a:solidFill>
                <a:latin typeface="Calibri" charset="0"/>
                <a:ea typeface="MS PGothic" charset="0"/>
              </a:rPr>
              <a:t>Adamson Act </a:t>
            </a:r>
            <a:r>
              <a:rPr lang="en-US" dirty="0">
                <a:solidFill>
                  <a:srgbClr val="CCFFCC"/>
                </a:solidFill>
                <a:latin typeface="Calibri" charset="0"/>
                <a:ea typeface="MS PGothic" charset="0"/>
              </a:rPr>
              <a:t>(1916):</a:t>
            </a:r>
          </a:p>
          <a:p>
            <a:pPr lvl="1"/>
            <a:r>
              <a:rPr lang="en-US" dirty="0">
                <a:solidFill>
                  <a:srgbClr val="FFFFFF"/>
                </a:solidFill>
                <a:latin typeface="Calibri" charset="0"/>
                <a:ea typeface="MS PGothic" charset="0"/>
              </a:rPr>
              <a:t>Established eight hour day for all employees on trains in interstate commerce, with extra pay for overtime</a:t>
            </a:r>
          </a:p>
          <a:p>
            <a:r>
              <a:rPr lang="en-US" dirty="0">
                <a:solidFill>
                  <a:srgbClr val="CCFFCC"/>
                </a:solidFill>
                <a:latin typeface="Calibri" charset="0"/>
                <a:ea typeface="MS PGothic" charset="0"/>
              </a:rPr>
              <a:t>Supreme Court:</a:t>
            </a:r>
          </a:p>
          <a:p>
            <a:pPr lvl="1"/>
            <a:r>
              <a:rPr lang="en-US" dirty="0">
                <a:solidFill>
                  <a:srgbClr val="FFFFFF"/>
                </a:solidFill>
                <a:latin typeface="Calibri" charset="0"/>
                <a:ea typeface="MS PGothic" charset="0"/>
              </a:rPr>
              <a:t>Wilson endeared himself to progressives when </a:t>
            </a:r>
            <a:r>
              <a:rPr lang="en-US" dirty="0">
                <a:solidFill>
                  <a:srgbClr val="CCFFCC"/>
                </a:solidFill>
                <a:latin typeface="Calibri" charset="0"/>
                <a:ea typeface="MS PGothic" charset="0"/>
              </a:rPr>
              <a:t>he nominated </a:t>
            </a:r>
            <a:r>
              <a:rPr lang="en-US" dirty="0">
                <a:latin typeface="Calibri" charset="0"/>
                <a:ea typeface="MS PGothic" charset="0"/>
              </a:rPr>
              <a:t>prominent reformer </a:t>
            </a:r>
            <a:r>
              <a:rPr lang="en-US" dirty="0">
                <a:solidFill>
                  <a:srgbClr val="CCFFCC"/>
                </a:solidFill>
                <a:latin typeface="Calibri" charset="0"/>
                <a:ea typeface="MS PGothic" charset="0"/>
              </a:rPr>
              <a:t>Louis D. Brandeis—first Jew to high court</a:t>
            </a:r>
          </a:p>
          <a:p>
            <a:r>
              <a:rPr lang="en-US" dirty="0">
                <a:solidFill>
                  <a:srgbClr val="FFFFFF"/>
                </a:solidFill>
                <a:latin typeface="Calibri" charset="0"/>
                <a:ea typeface="MS PGothic" charset="0"/>
              </a:rPr>
              <a:t>Limit on Wilson</a:t>
            </a:r>
            <a:r>
              <a:rPr lang="fr-FR" altLang="ja-JP" dirty="0">
                <a:solidFill>
                  <a:srgbClr val="FFFFFF"/>
                </a:solidFill>
                <a:latin typeface="Calibri" charset="0"/>
                <a:ea typeface="MS PGothic" charset="0"/>
              </a:rPr>
              <a:t>'</a:t>
            </a:r>
            <a:r>
              <a:rPr lang="en-US" dirty="0">
                <a:solidFill>
                  <a:srgbClr val="FFFFFF"/>
                </a:solidFill>
                <a:latin typeface="Calibri" charset="0"/>
                <a:ea typeface="MS PGothic" charset="0"/>
              </a:rPr>
              <a:t>s progressivism:</a:t>
            </a:r>
          </a:p>
          <a:p>
            <a:pPr lvl="1"/>
            <a:r>
              <a:rPr lang="en-US" dirty="0">
                <a:solidFill>
                  <a:srgbClr val="FFFFFF"/>
                </a:solidFill>
                <a:latin typeface="Calibri" charset="0"/>
                <a:ea typeface="MS PGothic" charset="0"/>
              </a:rPr>
              <a:t>Stopped well short of better treatment for blacks</a:t>
            </a:r>
          </a:p>
          <a:p>
            <a:pPr lvl="1"/>
            <a:endParaRPr lang="en-US" dirty="0">
              <a:solidFill>
                <a:srgbClr val="000000"/>
              </a:solidFill>
              <a:latin typeface="Calibri" charset="0"/>
              <a:ea typeface="MS PGothic" charset="0"/>
            </a:endParaRPr>
          </a:p>
          <a:p>
            <a:pPr lvl="1"/>
            <a:endParaRPr lang="en-US" dirty="0">
              <a:solidFill>
                <a:srgbClr val="000000"/>
              </a:solidFill>
              <a:latin typeface="Calibri" charset="0"/>
              <a:ea typeface="MS PGothic" charset="0"/>
            </a:endParaRPr>
          </a:p>
        </p:txBody>
      </p:sp>
    </p:spTree>
    <p:extLst>
      <p:ext uri="{BB962C8B-B14F-4D97-AF65-F5344CB8AC3E}">
        <p14:creationId xmlns:p14="http://schemas.microsoft.com/office/powerpoint/2010/main" val="307159377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solidFill>
                  <a:srgbClr val="FFFFFF"/>
                </a:solidFill>
                <a:ea typeface="+mj-ea"/>
                <a:cs typeface="+mj-cs"/>
              </a:rPr>
              <a:t>New Directions in Foreign Policy</a:t>
            </a:r>
          </a:p>
        </p:txBody>
      </p:sp>
      <p:sp>
        <p:nvSpPr>
          <p:cNvPr id="23555" name="Content Placeholder 2"/>
          <p:cNvSpPr>
            <a:spLocks noGrp="1"/>
          </p:cNvSpPr>
          <p:nvPr>
            <p:ph idx="1"/>
          </p:nvPr>
        </p:nvSpPr>
        <p:spPr>
          <a:xfrm>
            <a:off x="673100" y="1600200"/>
            <a:ext cx="8318500" cy="4774090"/>
          </a:xfrm>
        </p:spPr>
        <p:txBody>
          <a:bodyPr/>
          <a:lstStyle/>
          <a:p>
            <a:pPr lvl="1" eaLnBrk="1" hangingPunct="1"/>
            <a:r>
              <a:rPr lang="en-US" dirty="0">
                <a:solidFill>
                  <a:srgbClr val="FFFFFF"/>
                </a:solidFill>
                <a:latin typeface="Calibri" charset="0"/>
                <a:ea typeface="MS PGothic" charset="0"/>
              </a:rPr>
              <a:t>Wilson</a:t>
            </a:r>
            <a:r>
              <a:rPr lang="fr-FR" altLang="ja-JP" dirty="0">
                <a:solidFill>
                  <a:srgbClr val="FFFFFF"/>
                </a:solidFill>
                <a:latin typeface="Calibri" charset="0"/>
                <a:ea typeface="MS PGothic" charset="0"/>
              </a:rPr>
              <a:t>'</a:t>
            </a:r>
            <a:r>
              <a:rPr lang="en-US" dirty="0">
                <a:solidFill>
                  <a:srgbClr val="FFFFFF"/>
                </a:solidFill>
                <a:latin typeface="Calibri" charset="0"/>
                <a:ea typeface="MS PGothic" charset="0"/>
              </a:rPr>
              <a:t>s reaction to earlier foreign policies:</a:t>
            </a:r>
          </a:p>
          <a:p>
            <a:pPr lvl="2" eaLnBrk="1" hangingPunct="1"/>
            <a:r>
              <a:rPr lang="en-US" dirty="0">
                <a:solidFill>
                  <a:srgbClr val="FFFFFF"/>
                </a:solidFill>
                <a:latin typeface="Calibri" charset="0"/>
                <a:ea typeface="MS PGothic" charset="0"/>
              </a:rPr>
              <a:t>In contrast to Roosevelt and Taft, he recoiled at first from aggressive foreign policy</a:t>
            </a:r>
          </a:p>
          <a:p>
            <a:pPr lvl="2" eaLnBrk="1" hangingPunct="1"/>
            <a:r>
              <a:rPr lang="en-US" dirty="0">
                <a:solidFill>
                  <a:srgbClr val="FFFFFF"/>
                </a:solidFill>
                <a:latin typeface="Calibri" charset="0"/>
                <a:ea typeface="MS PGothic" charset="0"/>
              </a:rPr>
              <a:t>Hating imperialism, he was repelled by TR</a:t>
            </a:r>
            <a:r>
              <a:rPr lang="fr-FR" altLang="ja-JP" dirty="0">
                <a:solidFill>
                  <a:srgbClr val="FFFFFF"/>
                </a:solidFill>
                <a:latin typeface="Calibri" charset="0"/>
                <a:ea typeface="MS PGothic" charset="0"/>
              </a:rPr>
              <a:t>'</a:t>
            </a:r>
            <a:r>
              <a:rPr lang="en-US" dirty="0">
                <a:solidFill>
                  <a:srgbClr val="FFFFFF"/>
                </a:solidFill>
                <a:latin typeface="Calibri" charset="0"/>
                <a:ea typeface="MS PGothic" charset="0"/>
              </a:rPr>
              <a:t>s big-</a:t>
            </a:r>
            <a:r>
              <a:rPr lang="en-US" dirty="0" err="1">
                <a:solidFill>
                  <a:srgbClr val="FFFFFF"/>
                </a:solidFill>
                <a:latin typeface="Calibri" charset="0"/>
                <a:ea typeface="MS PGothic" charset="0"/>
              </a:rPr>
              <a:t>stickism</a:t>
            </a:r>
            <a:r>
              <a:rPr lang="en-US" dirty="0">
                <a:solidFill>
                  <a:srgbClr val="FFFFFF"/>
                </a:solidFill>
                <a:latin typeface="Calibri" charset="0"/>
                <a:ea typeface="MS PGothic" charset="0"/>
              </a:rPr>
              <a:t> </a:t>
            </a:r>
          </a:p>
          <a:p>
            <a:pPr lvl="2" eaLnBrk="1" hangingPunct="1"/>
            <a:r>
              <a:rPr lang="en-US" dirty="0">
                <a:solidFill>
                  <a:srgbClr val="CCFFCC"/>
                </a:solidFill>
                <a:latin typeface="Calibri" charset="0"/>
                <a:ea typeface="MS PGothic" charset="0"/>
              </a:rPr>
              <a:t>Suspicious of Wall Street, he detested Taft</a:t>
            </a:r>
            <a:r>
              <a:rPr lang="fr-FR" altLang="ja-JP" dirty="0">
                <a:solidFill>
                  <a:srgbClr val="CCFFCC"/>
                </a:solidFill>
                <a:latin typeface="Calibri" charset="0"/>
                <a:ea typeface="MS PGothic" charset="0"/>
              </a:rPr>
              <a:t>'</a:t>
            </a:r>
            <a:r>
              <a:rPr lang="en-US" dirty="0">
                <a:solidFill>
                  <a:srgbClr val="CCFFCC"/>
                </a:solidFill>
                <a:latin typeface="Calibri" charset="0"/>
                <a:ea typeface="MS PGothic" charset="0"/>
              </a:rPr>
              <a:t>s dollar diplomacy</a:t>
            </a:r>
          </a:p>
          <a:p>
            <a:pPr lvl="2" eaLnBrk="1" hangingPunct="1"/>
            <a:r>
              <a:rPr lang="en-US" dirty="0">
                <a:solidFill>
                  <a:srgbClr val="CCFFCC"/>
                </a:solidFill>
                <a:latin typeface="Calibri" charset="0"/>
                <a:ea typeface="MS PGothic" charset="0"/>
              </a:rPr>
              <a:t>In office only a week, he declared war on dollar diplomacy:</a:t>
            </a:r>
          </a:p>
          <a:p>
            <a:pPr lvl="3" eaLnBrk="1" hangingPunct="1"/>
            <a:r>
              <a:rPr lang="en-US" dirty="0">
                <a:solidFill>
                  <a:srgbClr val="CCFFCC"/>
                </a:solidFill>
                <a:latin typeface="Calibri" charset="0"/>
                <a:ea typeface="MS PGothic" charset="0"/>
              </a:rPr>
              <a:t>Proclaimed  government would not support American investors in Latin America and China</a:t>
            </a:r>
          </a:p>
          <a:p>
            <a:pPr lvl="1" eaLnBrk="1" hangingPunct="1"/>
            <a:endParaRPr lang="en-US" dirty="0">
              <a:solidFill>
                <a:srgbClr val="000000"/>
              </a:solidFill>
              <a:latin typeface="Calibri" charset="0"/>
              <a:ea typeface="MS PGothic" charset="0"/>
            </a:endParaRPr>
          </a:p>
        </p:txBody>
      </p:sp>
    </p:spTree>
    <p:extLst>
      <p:ext uri="{BB962C8B-B14F-4D97-AF65-F5344CB8AC3E}">
        <p14:creationId xmlns:p14="http://schemas.microsoft.com/office/powerpoint/2010/main" val="237538764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Review:</a:t>
            </a:r>
            <a:br>
              <a:rPr lang="en-US" sz="4000" dirty="0" smtClean="0"/>
            </a:br>
            <a:r>
              <a:rPr lang="en-US" sz="4000" dirty="0" smtClean="0"/>
              <a:t>PRESIDENTIAL DIPLOMACIES</a:t>
            </a:r>
            <a:endParaRPr lang="en-US" sz="4000" dirty="0"/>
          </a:p>
        </p:txBody>
      </p:sp>
      <p:sp>
        <p:nvSpPr>
          <p:cNvPr id="3" name="Content Placeholder 2"/>
          <p:cNvSpPr>
            <a:spLocks noGrp="1"/>
          </p:cNvSpPr>
          <p:nvPr>
            <p:ph idx="1"/>
          </p:nvPr>
        </p:nvSpPr>
        <p:spPr/>
        <p:txBody>
          <a:bodyPr/>
          <a:lstStyle/>
          <a:p>
            <a:r>
              <a:rPr lang="en-US" dirty="0" smtClean="0"/>
              <a:t>Roosevelt Corollary – US would intervene in Latin American Affairs when necessary to maintain economic &amp; political stability</a:t>
            </a:r>
          </a:p>
          <a:p>
            <a:endParaRPr lang="en-US" dirty="0"/>
          </a:p>
          <a:p>
            <a:r>
              <a:rPr lang="en-US" dirty="0" smtClean="0"/>
              <a:t>Big Stick Diplomacy – “Speak Softly and carry a big stick.”  US did not intend to be a threatening presence, but it would not hesitate to forcefully protect its own interests</a:t>
            </a:r>
          </a:p>
        </p:txBody>
      </p:sp>
    </p:spTree>
    <p:extLst>
      <p:ext uri="{BB962C8B-B14F-4D97-AF65-F5344CB8AC3E}">
        <p14:creationId xmlns:p14="http://schemas.microsoft.com/office/powerpoint/2010/main" val="16382165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Woodrow Wilson</a:t>
            </a:r>
            <a:endParaRPr lang="en-US" dirty="0"/>
          </a:p>
        </p:txBody>
      </p:sp>
      <p:pic>
        <p:nvPicPr>
          <p:cNvPr id="4" name="Picture 3"/>
          <p:cNvPicPr>
            <a:picLocks noChangeAspect="1"/>
          </p:cNvPicPr>
          <p:nvPr/>
        </p:nvPicPr>
        <p:blipFill>
          <a:blip r:embed="rId2"/>
          <a:stretch>
            <a:fillRect/>
          </a:stretch>
        </p:blipFill>
        <p:spPr>
          <a:xfrm>
            <a:off x="2652986" y="1703302"/>
            <a:ext cx="3755498" cy="4587998"/>
          </a:xfrm>
          <a:prstGeom prst="rect">
            <a:avLst/>
          </a:prstGeom>
        </p:spPr>
      </p:pic>
    </p:spTree>
    <p:extLst>
      <p:ext uri="{BB962C8B-B14F-4D97-AF65-F5344CB8AC3E}">
        <p14:creationId xmlns:p14="http://schemas.microsoft.com/office/powerpoint/2010/main" val="391720341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Review:</a:t>
            </a:r>
            <a:br>
              <a:rPr lang="en-US" sz="4000" dirty="0" smtClean="0"/>
            </a:br>
            <a:r>
              <a:rPr lang="en-US" sz="4000" dirty="0" smtClean="0"/>
              <a:t>PRESIDENTIAL </a:t>
            </a:r>
            <a:r>
              <a:rPr lang="en-US" sz="4000" dirty="0"/>
              <a:t>DIPLOMACIES</a:t>
            </a:r>
          </a:p>
        </p:txBody>
      </p:sp>
      <p:sp>
        <p:nvSpPr>
          <p:cNvPr id="3" name="Content Placeholder 2"/>
          <p:cNvSpPr>
            <a:spLocks noGrp="1"/>
          </p:cNvSpPr>
          <p:nvPr>
            <p:ph idx="1"/>
          </p:nvPr>
        </p:nvSpPr>
        <p:spPr/>
        <p:txBody>
          <a:bodyPr/>
          <a:lstStyle/>
          <a:p>
            <a:r>
              <a:rPr lang="en-US" dirty="0" smtClean="0"/>
              <a:t>Dollar Diplomacy – a policy of joining the business interests of a country with its diplomatic interests abroad</a:t>
            </a:r>
          </a:p>
          <a:p>
            <a:endParaRPr lang="en-US" dirty="0"/>
          </a:p>
          <a:p>
            <a:r>
              <a:rPr lang="en-US" dirty="0" smtClean="0"/>
              <a:t>Moral diplomacy - </a:t>
            </a:r>
            <a:r>
              <a:rPr lang="en-US" dirty="0"/>
              <a:t>the system in which support is given only to countries whose </a:t>
            </a:r>
            <a:r>
              <a:rPr lang="en-US" b="1" dirty="0"/>
              <a:t>moral</a:t>
            </a:r>
            <a:r>
              <a:rPr lang="en-US" dirty="0"/>
              <a:t> beliefs are </a:t>
            </a:r>
            <a:r>
              <a:rPr lang="en-US" dirty="0" smtClean="0"/>
              <a:t>the same as ours.</a:t>
            </a:r>
            <a:endParaRPr lang="en-US" dirty="0"/>
          </a:p>
        </p:txBody>
      </p:sp>
    </p:spTree>
    <p:extLst>
      <p:ext uri="{BB962C8B-B14F-4D97-AF65-F5344CB8AC3E}">
        <p14:creationId xmlns:p14="http://schemas.microsoft.com/office/powerpoint/2010/main" val="252232478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74638"/>
            <a:ext cx="8229600" cy="703262"/>
          </a:xfrm>
        </p:spPr>
        <p:txBody>
          <a:bodyPr/>
          <a:lstStyle/>
          <a:p>
            <a:r>
              <a:rPr lang="en-US" dirty="0" smtClean="0">
                <a:solidFill>
                  <a:srgbClr val="FFFFFF"/>
                </a:solidFill>
                <a:latin typeface="Calibri" charset="0"/>
                <a:ea typeface="MS PGothic" charset="0"/>
              </a:rPr>
              <a:t>New </a:t>
            </a:r>
            <a:r>
              <a:rPr lang="en-US" dirty="0">
                <a:solidFill>
                  <a:srgbClr val="FFFFFF"/>
                </a:solidFill>
                <a:latin typeface="Calibri" charset="0"/>
                <a:ea typeface="MS PGothic" charset="0"/>
              </a:rPr>
              <a:t>Directions in Foreign </a:t>
            </a:r>
            <a:r>
              <a:rPr lang="en-US" dirty="0" smtClean="0">
                <a:solidFill>
                  <a:srgbClr val="FFFFFF"/>
                </a:solidFill>
                <a:latin typeface="Calibri" charset="0"/>
                <a:ea typeface="MS PGothic" charset="0"/>
              </a:rPr>
              <a:t>Policy</a:t>
            </a:r>
            <a:endParaRPr lang="en-US" dirty="0">
              <a:solidFill>
                <a:srgbClr val="FFFFFF"/>
              </a:solidFill>
              <a:latin typeface="Calibri" charset="0"/>
              <a:ea typeface="MS PGothic" charset="0"/>
            </a:endParaRPr>
          </a:p>
        </p:txBody>
      </p:sp>
      <p:sp>
        <p:nvSpPr>
          <p:cNvPr id="24579" name="Content Placeholder 2"/>
          <p:cNvSpPr>
            <a:spLocks noGrp="1"/>
          </p:cNvSpPr>
          <p:nvPr>
            <p:ph idx="1"/>
          </p:nvPr>
        </p:nvSpPr>
        <p:spPr>
          <a:xfrm>
            <a:off x="457200" y="1143000"/>
            <a:ext cx="8229600" cy="4983163"/>
          </a:xfrm>
        </p:spPr>
        <p:txBody>
          <a:bodyPr/>
          <a:lstStyle/>
          <a:p>
            <a:pPr lvl="2"/>
            <a:r>
              <a:rPr lang="en-US" dirty="0">
                <a:solidFill>
                  <a:srgbClr val="CCFFCC"/>
                </a:solidFill>
                <a:latin typeface="Calibri" charset="0"/>
                <a:ea typeface="MS PGothic" charset="0"/>
              </a:rPr>
              <a:t>Persuaded Congress to repeal Panama Canal Tolls Act of 1912 </a:t>
            </a:r>
            <a:r>
              <a:rPr lang="en-US" dirty="0">
                <a:latin typeface="Calibri" charset="0"/>
                <a:ea typeface="MS PGothic" charset="0"/>
              </a:rPr>
              <a:t>–</a:t>
            </a:r>
          </a:p>
          <a:p>
            <a:pPr lvl="3"/>
            <a:r>
              <a:rPr lang="en-US" dirty="0">
                <a:latin typeface="Calibri" charset="0"/>
                <a:ea typeface="MS PGothic" charset="0"/>
              </a:rPr>
              <a:t>It had exempted American </a:t>
            </a:r>
            <a:r>
              <a:rPr lang="en-US" dirty="0" err="1">
                <a:latin typeface="Calibri" charset="0"/>
                <a:ea typeface="MS PGothic" charset="0"/>
              </a:rPr>
              <a:t>coastwide</a:t>
            </a:r>
            <a:r>
              <a:rPr lang="en-US" dirty="0">
                <a:latin typeface="Calibri" charset="0"/>
                <a:ea typeface="MS PGothic" charset="0"/>
              </a:rPr>
              <a:t> shipping from tolls </a:t>
            </a:r>
          </a:p>
          <a:p>
            <a:pPr lvl="3"/>
            <a:r>
              <a:rPr lang="en-US" dirty="0">
                <a:latin typeface="Calibri" charset="0"/>
                <a:ea typeface="MS PGothic" charset="0"/>
              </a:rPr>
              <a:t>Thereby provoked sharp protests from injured </a:t>
            </a:r>
            <a:r>
              <a:rPr lang="en-US" dirty="0" smtClean="0">
                <a:latin typeface="Calibri" charset="0"/>
                <a:ea typeface="MS PGothic" charset="0"/>
              </a:rPr>
              <a:t>Britain</a:t>
            </a:r>
          </a:p>
          <a:p>
            <a:pPr lvl="3"/>
            <a:endParaRPr lang="en-US" dirty="0">
              <a:latin typeface="Calibri" charset="0"/>
              <a:ea typeface="MS PGothic" charset="0"/>
            </a:endParaRPr>
          </a:p>
          <a:p>
            <a:pPr lvl="2"/>
            <a:r>
              <a:rPr lang="en-US" b="1" dirty="0">
                <a:solidFill>
                  <a:srgbClr val="CCFFCC"/>
                </a:solidFill>
                <a:latin typeface="Calibri" charset="0"/>
                <a:ea typeface="MS PGothic" charset="0"/>
              </a:rPr>
              <a:t>Jones Act</a:t>
            </a:r>
            <a:r>
              <a:rPr lang="en-US" dirty="0">
                <a:solidFill>
                  <a:srgbClr val="CCFFCC"/>
                </a:solidFill>
                <a:latin typeface="Calibri" charset="0"/>
                <a:ea typeface="MS PGothic" charset="0"/>
              </a:rPr>
              <a:t> (1916)</a:t>
            </a:r>
            <a:r>
              <a:rPr lang="en-US" dirty="0">
                <a:latin typeface="Calibri" charset="0"/>
                <a:ea typeface="MS PGothic" charset="0"/>
              </a:rPr>
              <a:t>:</a:t>
            </a:r>
          </a:p>
          <a:p>
            <a:pPr lvl="3"/>
            <a:r>
              <a:rPr lang="en-US" dirty="0">
                <a:solidFill>
                  <a:srgbClr val="CCFFCC"/>
                </a:solidFill>
                <a:latin typeface="Calibri" charset="0"/>
                <a:ea typeface="MS PGothic" charset="0"/>
              </a:rPr>
              <a:t>Granted Philippines territorial status and promised independence as soon as a </a:t>
            </a:r>
            <a:r>
              <a:rPr lang="ja-JP" altLang="en-US" dirty="0">
                <a:solidFill>
                  <a:srgbClr val="CCFFCC"/>
                </a:solidFill>
                <a:latin typeface="Calibri" charset="0"/>
                <a:ea typeface="MS PGothic" charset="0"/>
              </a:rPr>
              <a:t>“</a:t>
            </a:r>
            <a:r>
              <a:rPr lang="en-US" altLang="ja-JP" dirty="0">
                <a:solidFill>
                  <a:srgbClr val="CCFFCC"/>
                </a:solidFill>
                <a:latin typeface="Calibri" charset="0"/>
                <a:ea typeface="MS PGothic" charset="0"/>
              </a:rPr>
              <a:t>stable government</a:t>
            </a:r>
            <a:r>
              <a:rPr lang="ja-JP" altLang="en-US" dirty="0">
                <a:solidFill>
                  <a:srgbClr val="CCFFCC"/>
                </a:solidFill>
                <a:latin typeface="Calibri" charset="0"/>
                <a:ea typeface="MS PGothic" charset="0"/>
              </a:rPr>
              <a:t>”</a:t>
            </a:r>
            <a:r>
              <a:rPr lang="en-US" altLang="ja-JP" dirty="0">
                <a:solidFill>
                  <a:srgbClr val="CCFFCC"/>
                </a:solidFill>
                <a:latin typeface="Calibri" charset="0"/>
                <a:ea typeface="MS PGothic" charset="0"/>
              </a:rPr>
              <a:t> could be established</a:t>
            </a:r>
          </a:p>
          <a:p>
            <a:pPr lvl="3"/>
            <a:r>
              <a:rPr lang="en-US" dirty="0">
                <a:latin typeface="Calibri" charset="0"/>
                <a:ea typeface="MS PGothic" charset="0"/>
              </a:rPr>
              <a:t>Wilson</a:t>
            </a:r>
            <a:r>
              <a:rPr lang="fr-FR" altLang="ja-JP" dirty="0">
                <a:latin typeface="Calibri" charset="0"/>
                <a:ea typeface="MS PGothic" charset="0"/>
              </a:rPr>
              <a:t>'</a:t>
            </a:r>
            <a:r>
              <a:rPr lang="en-US" dirty="0">
                <a:latin typeface="Calibri" charset="0"/>
                <a:ea typeface="MS PGothic" charset="0"/>
              </a:rPr>
              <a:t>s racial prejudices did not expect this to happen for a long time</a:t>
            </a:r>
          </a:p>
          <a:p>
            <a:pPr lvl="3"/>
            <a:r>
              <a:rPr lang="en-US" dirty="0">
                <a:solidFill>
                  <a:srgbClr val="CCFFCC"/>
                </a:solidFill>
                <a:latin typeface="Calibri" charset="0"/>
                <a:ea typeface="MS PGothic" charset="0"/>
              </a:rPr>
              <a:t>On July 4, 1946—30 years later—United States accepted Philippine independence</a:t>
            </a:r>
          </a:p>
        </p:txBody>
      </p:sp>
    </p:spTree>
    <p:extLst>
      <p:ext uri="{BB962C8B-B14F-4D97-AF65-F5344CB8AC3E}">
        <p14:creationId xmlns:p14="http://schemas.microsoft.com/office/powerpoint/2010/main" val="132012885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dirty="0" smtClean="0">
                <a:solidFill>
                  <a:schemeClr val="tx1"/>
                </a:solidFill>
                <a:latin typeface="Calibri" charset="0"/>
                <a:ea typeface="MS PGothic" charset="0"/>
              </a:rPr>
              <a:t>New </a:t>
            </a:r>
            <a:r>
              <a:rPr lang="en-US" dirty="0">
                <a:solidFill>
                  <a:schemeClr val="tx1"/>
                </a:solidFill>
                <a:latin typeface="Calibri" charset="0"/>
                <a:ea typeface="MS PGothic" charset="0"/>
              </a:rPr>
              <a:t>Directions in Foreign </a:t>
            </a:r>
            <a:r>
              <a:rPr lang="en-US" dirty="0" smtClean="0">
                <a:solidFill>
                  <a:schemeClr val="tx1"/>
                </a:solidFill>
                <a:latin typeface="Calibri" charset="0"/>
                <a:ea typeface="MS PGothic" charset="0"/>
              </a:rPr>
              <a:t>Policy</a:t>
            </a:r>
            <a:endParaRPr lang="en-US" dirty="0">
              <a:solidFill>
                <a:schemeClr val="tx1"/>
              </a:solidFill>
              <a:latin typeface="Calibri" charset="0"/>
              <a:ea typeface="MS PGothic" charset="0"/>
            </a:endParaRPr>
          </a:p>
        </p:txBody>
      </p:sp>
      <p:sp>
        <p:nvSpPr>
          <p:cNvPr id="25603" name="Content Placeholder 2"/>
          <p:cNvSpPr>
            <a:spLocks noGrp="1"/>
          </p:cNvSpPr>
          <p:nvPr>
            <p:ph idx="1"/>
          </p:nvPr>
        </p:nvSpPr>
        <p:spPr/>
        <p:txBody>
          <a:bodyPr/>
          <a:lstStyle/>
          <a:p>
            <a:pPr lvl="2"/>
            <a:r>
              <a:rPr lang="en-US" dirty="0">
                <a:solidFill>
                  <a:srgbClr val="FFFFFF"/>
                </a:solidFill>
                <a:latin typeface="Calibri" charset="0"/>
                <a:ea typeface="MS PGothic" charset="0"/>
              </a:rPr>
              <a:t>Haiti</a:t>
            </a:r>
            <a:r>
              <a:rPr lang="fr-FR" altLang="ja-JP" dirty="0">
                <a:solidFill>
                  <a:srgbClr val="FFFFFF"/>
                </a:solidFill>
                <a:latin typeface="Calibri" charset="0"/>
                <a:ea typeface="MS PGothic" charset="0"/>
              </a:rPr>
              <a:t>'</a:t>
            </a:r>
            <a:r>
              <a:rPr lang="en-US" dirty="0">
                <a:solidFill>
                  <a:srgbClr val="FFFFFF"/>
                </a:solidFill>
                <a:latin typeface="Calibri" charset="0"/>
                <a:ea typeface="MS PGothic" charset="0"/>
              </a:rPr>
              <a:t>s chaotic political situation caused Wilson to assume more active stance </a:t>
            </a:r>
            <a:r>
              <a:rPr lang="en-US" dirty="0" smtClean="0">
                <a:solidFill>
                  <a:srgbClr val="FFFFFF"/>
                </a:solidFill>
                <a:latin typeface="Calibri" charset="0"/>
                <a:ea typeface="MS PGothic" charset="0"/>
              </a:rPr>
              <a:t>abroad</a:t>
            </a:r>
          </a:p>
          <a:p>
            <a:pPr lvl="2"/>
            <a:endParaRPr lang="en-US" dirty="0">
              <a:solidFill>
                <a:srgbClr val="FFFFFF"/>
              </a:solidFill>
              <a:latin typeface="Calibri" charset="0"/>
              <a:ea typeface="MS PGothic" charset="0"/>
            </a:endParaRPr>
          </a:p>
          <a:p>
            <a:pPr lvl="2"/>
            <a:r>
              <a:rPr lang="en-US" dirty="0">
                <a:solidFill>
                  <a:srgbClr val="FFFFFF"/>
                </a:solidFill>
                <a:latin typeface="Calibri" charset="0"/>
                <a:ea typeface="MS PGothic" charset="0"/>
              </a:rPr>
              <a:t>Political turmoil climaxed in 1914-1915 when outraged  populace literally tore to pieces brutal Haitian </a:t>
            </a:r>
            <a:r>
              <a:rPr lang="en-US" dirty="0" smtClean="0">
                <a:solidFill>
                  <a:srgbClr val="FFFFFF"/>
                </a:solidFill>
                <a:latin typeface="Calibri" charset="0"/>
                <a:ea typeface="MS PGothic" charset="0"/>
              </a:rPr>
              <a:t>president</a:t>
            </a:r>
          </a:p>
          <a:p>
            <a:pPr lvl="2"/>
            <a:endParaRPr lang="en-US" dirty="0">
              <a:solidFill>
                <a:srgbClr val="FFFFFF"/>
              </a:solidFill>
              <a:latin typeface="Calibri" charset="0"/>
              <a:ea typeface="MS PGothic" charset="0"/>
            </a:endParaRPr>
          </a:p>
          <a:p>
            <a:pPr lvl="2"/>
            <a:r>
              <a:rPr lang="en-US" dirty="0">
                <a:solidFill>
                  <a:srgbClr val="FFFFFF"/>
                </a:solidFill>
                <a:latin typeface="Calibri" charset="0"/>
                <a:ea typeface="MS PGothic" charset="0"/>
              </a:rPr>
              <a:t>Wilson dispatched marines to protect American lives and </a:t>
            </a:r>
            <a:r>
              <a:rPr lang="en-US" dirty="0" smtClean="0">
                <a:solidFill>
                  <a:srgbClr val="FFFFFF"/>
                </a:solidFill>
                <a:latin typeface="Calibri" charset="0"/>
                <a:ea typeface="MS PGothic" charset="0"/>
              </a:rPr>
              <a:t>property</a:t>
            </a:r>
          </a:p>
          <a:p>
            <a:pPr marL="914400" lvl="2" indent="0">
              <a:buNone/>
            </a:pPr>
            <a:endParaRPr lang="en-US" dirty="0">
              <a:solidFill>
                <a:srgbClr val="FFFFFF"/>
              </a:solidFill>
              <a:latin typeface="Calibri" charset="0"/>
              <a:ea typeface="MS PGothic" charset="0"/>
            </a:endParaRPr>
          </a:p>
        </p:txBody>
      </p:sp>
    </p:spTree>
    <p:extLst>
      <p:ext uri="{BB962C8B-B14F-4D97-AF65-F5344CB8AC3E}">
        <p14:creationId xmlns:p14="http://schemas.microsoft.com/office/powerpoint/2010/main" val="231554087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762000" y="254000"/>
            <a:ext cx="7607300"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Box 2"/>
          <p:cNvSpPr txBox="1">
            <a:spLocks noChangeArrowheads="1"/>
          </p:cNvSpPr>
          <p:nvPr/>
        </p:nvSpPr>
        <p:spPr bwMode="auto">
          <a:xfrm>
            <a:off x="8609013" y="6604000"/>
            <a:ext cx="5349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r" eaLnBrk="1" hangingPunct="1"/>
            <a:r>
              <a:rPr lang="en-US" sz="1200" b="1">
                <a:latin typeface="Arial" charset="0"/>
              </a:rPr>
              <a:t>p666</a:t>
            </a:r>
          </a:p>
        </p:txBody>
      </p:sp>
    </p:spTree>
    <p:extLst>
      <p:ext uri="{BB962C8B-B14F-4D97-AF65-F5344CB8AC3E}">
        <p14:creationId xmlns:p14="http://schemas.microsoft.com/office/powerpoint/2010/main" val="243949925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dirty="0" smtClean="0">
                <a:solidFill>
                  <a:schemeClr val="tx1"/>
                </a:solidFill>
                <a:latin typeface="Calibri" charset="0"/>
                <a:ea typeface="MS PGothic" charset="0"/>
              </a:rPr>
              <a:t>New </a:t>
            </a:r>
            <a:r>
              <a:rPr lang="en-US" dirty="0">
                <a:solidFill>
                  <a:schemeClr val="tx1"/>
                </a:solidFill>
                <a:latin typeface="Calibri" charset="0"/>
                <a:ea typeface="MS PGothic" charset="0"/>
              </a:rPr>
              <a:t>Directions in Foreign </a:t>
            </a:r>
            <a:r>
              <a:rPr lang="en-US" dirty="0" smtClean="0">
                <a:solidFill>
                  <a:schemeClr val="tx1"/>
                </a:solidFill>
                <a:latin typeface="Calibri" charset="0"/>
                <a:ea typeface="MS PGothic" charset="0"/>
              </a:rPr>
              <a:t>Policy</a:t>
            </a:r>
            <a:endParaRPr lang="en-US" dirty="0">
              <a:solidFill>
                <a:schemeClr val="tx1"/>
              </a:solidFill>
              <a:latin typeface="Calibri" charset="0"/>
              <a:ea typeface="MS PGothic" charset="0"/>
            </a:endParaRPr>
          </a:p>
        </p:txBody>
      </p:sp>
      <p:sp>
        <p:nvSpPr>
          <p:cNvPr id="28675" name="Content Placeholder 2"/>
          <p:cNvSpPr>
            <a:spLocks noGrp="1"/>
          </p:cNvSpPr>
          <p:nvPr>
            <p:ph idx="1"/>
          </p:nvPr>
        </p:nvSpPr>
        <p:spPr>
          <a:xfrm>
            <a:off x="673100" y="1676400"/>
            <a:ext cx="8013700" cy="4449763"/>
          </a:xfrm>
        </p:spPr>
        <p:txBody>
          <a:bodyPr/>
          <a:lstStyle/>
          <a:p>
            <a:pPr lvl="2"/>
            <a:r>
              <a:rPr lang="en-US" dirty="0">
                <a:solidFill>
                  <a:srgbClr val="CCFFCC"/>
                </a:solidFill>
                <a:latin typeface="Calibri" charset="0"/>
                <a:ea typeface="MS PGothic" charset="0"/>
              </a:rPr>
              <a:t>Marines remained in Haiti for nineteen years</a:t>
            </a:r>
            <a:r>
              <a:rPr lang="en-US" dirty="0">
                <a:latin typeface="Calibri" charset="0"/>
                <a:ea typeface="MS PGothic" charset="0"/>
              </a:rPr>
              <a:t> making Haiti an American </a:t>
            </a:r>
            <a:r>
              <a:rPr lang="en-US" dirty="0" smtClean="0">
                <a:latin typeface="Calibri" charset="0"/>
                <a:ea typeface="MS PGothic" charset="0"/>
              </a:rPr>
              <a:t>protectorate</a:t>
            </a:r>
          </a:p>
          <a:p>
            <a:pPr lvl="2"/>
            <a:endParaRPr lang="en-US" dirty="0" smtClean="0">
              <a:solidFill>
                <a:srgbClr val="FFFFFF"/>
              </a:solidFill>
              <a:latin typeface="Calibri" charset="0"/>
              <a:ea typeface="MS PGothic" charset="0"/>
            </a:endParaRPr>
          </a:p>
          <a:p>
            <a:pPr lvl="3"/>
            <a:r>
              <a:rPr lang="en-US" dirty="0" smtClean="0">
                <a:solidFill>
                  <a:srgbClr val="CCFFCC"/>
                </a:solidFill>
                <a:latin typeface="Calibri" charset="0"/>
                <a:ea typeface="MS PGothic" charset="0"/>
              </a:rPr>
              <a:t>In </a:t>
            </a:r>
            <a:r>
              <a:rPr lang="en-US" dirty="0">
                <a:solidFill>
                  <a:srgbClr val="CCFFCC"/>
                </a:solidFill>
                <a:latin typeface="Calibri" charset="0"/>
                <a:ea typeface="MS PGothic" charset="0"/>
              </a:rPr>
              <a:t>1916, Wilson used Roosevelt</a:t>
            </a:r>
            <a:r>
              <a:rPr lang="fr-FR" altLang="ja-JP" dirty="0">
                <a:solidFill>
                  <a:srgbClr val="CCFFCC"/>
                </a:solidFill>
                <a:latin typeface="Calibri" charset="0"/>
                <a:ea typeface="MS PGothic" charset="0"/>
              </a:rPr>
              <a:t>'</a:t>
            </a:r>
            <a:r>
              <a:rPr lang="en-US" dirty="0">
                <a:solidFill>
                  <a:srgbClr val="CCFFCC"/>
                </a:solidFill>
                <a:latin typeface="Calibri" charset="0"/>
                <a:ea typeface="MS PGothic" charset="0"/>
              </a:rPr>
              <a:t>s corollary to Monroe Doctrine and concluded treaty with Haiti</a:t>
            </a:r>
            <a:r>
              <a:rPr lang="en-US" dirty="0">
                <a:solidFill>
                  <a:srgbClr val="FFFFFF"/>
                </a:solidFill>
                <a:latin typeface="Calibri" charset="0"/>
                <a:ea typeface="MS PGothic" charset="0"/>
              </a:rPr>
              <a:t>:</a:t>
            </a:r>
          </a:p>
          <a:p>
            <a:pPr lvl="4"/>
            <a:r>
              <a:rPr lang="en-US" dirty="0">
                <a:solidFill>
                  <a:srgbClr val="FFFFFF"/>
                </a:solidFill>
                <a:latin typeface="Calibri" charset="0"/>
                <a:ea typeface="MS PGothic" charset="0"/>
              </a:rPr>
              <a:t>Provided for U.S. supervision of finances and police</a:t>
            </a:r>
          </a:p>
          <a:p>
            <a:pPr lvl="3"/>
            <a:r>
              <a:rPr lang="en-US" dirty="0">
                <a:solidFill>
                  <a:srgbClr val="FFFFFF"/>
                </a:solidFill>
                <a:latin typeface="Calibri" charset="0"/>
                <a:ea typeface="MS PGothic" charset="0"/>
              </a:rPr>
              <a:t>In 1916, he sent marines to debt-cursed Dominican Republic</a:t>
            </a:r>
          </a:p>
          <a:p>
            <a:pPr lvl="4"/>
            <a:r>
              <a:rPr lang="en-US" dirty="0">
                <a:solidFill>
                  <a:srgbClr val="FFFFFF"/>
                </a:solidFill>
                <a:latin typeface="Calibri" charset="0"/>
                <a:ea typeface="MS PGothic" charset="0"/>
              </a:rPr>
              <a:t>Came under American control for eight years</a:t>
            </a:r>
          </a:p>
          <a:p>
            <a:pPr lvl="3"/>
            <a:r>
              <a:rPr lang="en-US" dirty="0">
                <a:solidFill>
                  <a:srgbClr val="CCFFCC"/>
                </a:solidFill>
                <a:latin typeface="Calibri" charset="0"/>
                <a:ea typeface="MS PGothic" charset="0"/>
              </a:rPr>
              <a:t>In 1917, United States purchased the Virgin Islands from </a:t>
            </a:r>
            <a:r>
              <a:rPr lang="en-US" dirty="0" smtClean="0">
                <a:solidFill>
                  <a:srgbClr val="CCFFCC"/>
                </a:solidFill>
                <a:latin typeface="Calibri" charset="0"/>
                <a:ea typeface="MS PGothic" charset="0"/>
              </a:rPr>
              <a:t>Denmark</a:t>
            </a:r>
          </a:p>
          <a:p>
            <a:pPr lvl="3"/>
            <a:endParaRPr lang="en-US" b="1" dirty="0" smtClean="0">
              <a:solidFill>
                <a:srgbClr val="CCFFCC"/>
              </a:solidFill>
              <a:latin typeface="Calibri" charset="0"/>
              <a:ea typeface="MS PGothic" charset="0"/>
            </a:endParaRPr>
          </a:p>
          <a:p>
            <a:pPr marL="514350" lvl="1" indent="0">
              <a:buNone/>
            </a:pPr>
            <a:r>
              <a:rPr lang="en-US" sz="2000" b="1" dirty="0" smtClean="0">
                <a:solidFill>
                  <a:srgbClr val="FFFFFF"/>
                </a:solidFill>
                <a:latin typeface="Calibri" charset="0"/>
                <a:ea typeface="MS PGothic" charset="0"/>
              </a:rPr>
              <a:t>*Uncle </a:t>
            </a:r>
            <a:r>
              <a:rPr lang="en-US" sz="2000" b="1" dirty="0">
                <a:solidFill>
                  <a:srgbClr val="FFFFFF"/>
                </a:solidFill>
                <a:latin typeface="Calibri" charset="0"/>
                <a:ea typeface="MS PGothic" charset="0"/>
              </a:rPr>
              <a:t>Sam tightening its grip in Caribbean Sea, with its </a:t>
            </a:r>
            <a:r>
              <a:rPr lang="en-US" sz="2000" b="1" dirty="0" smtClean="0">
                <a:solidFill>
                  <a:srgbClr val="FFFFFF"/>
                </a:solidFill>
                <a:latin typeface="Calibri" charset="0"/>
                <a:ea typeface="MS PGothic" charset="0"/>
              </a:rPr>
              <a:t>vital approaches </a:t>
            </a:r>
            <a:r>
              <a:rPr lang="en-US" sz="2000" b="1" dirty="0">
                <a:solidFill>
                  <a:srgbClr val="FFFFFF"/>
                </a:solidFill>
                <a:latin typeface="Calibri" charset="0"/>
                <a:ea typeface="MS PGothic" charset="0"/>
              </a:rPr>
              <a:t>to Panama </a:t>
            </a:r>
            <a:r>
              <a:rPr lang="en-US" sz="2000" b="1" dirty="0" smtClean="0">
                <a:solidFill>
                  <a:srgbClr val="FFFFFF"/>
                </a:solidFill>
                <a:latin typeface="Calibri" charset="0"/>
                <a:ea typeface="MS PGothic" charset="0"/>
              </a:rPr>
              <a:t>Canal</a:t>
            </a:r>
            <a:endParaRPr lang="en-US" sz="2000" b="1" dirty="0">
              <a:solidFill>
                <a:srgbClr val="FFFFFF"/>
              </a:solidFill>
              <a:latin typeface="Calibri" charset="0"/>
              <a:ea typeface="MS PGothic" charset="0"/>
            </a:endParaRPr>
          </a:p>
        </p:txBody>
      </p:sp>
    </p:spTree>
    <p:extLst>
      <p:ext uri="{BB962C8B-B14F-4D97-AF65-F5344CB8AC3E}">
        <p14:creationId xmlns:p14="http://schemas.microsoft.com/office/powerpoint/2010/main" val="408155450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54000" y="685800"/>
            <a:ext cx="8636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Box 2"/>
          <p:cNvSpPr txBox="1">
            <a:spLocks noChangeArrowheads="1"/>
          </p:cNvSpPr>
          <p:nvPr/>
        </p:nvSpPr>
        <p:spPr bwMode="auto">
          <a:xfrm>
            <a:off x="7907338" y="6604000"/>
            <a:ext cx="12366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r" eaLnBrk="1" hangingPunct="1"/>
            <a:r>
              <a:rPr lang="en-US" sz="1200" b="1">
                <a:latin typeface="Arial" charset="0"/>
              </a:rPr>
              <a:t>Map 29-1 p667</a:t>
            </a:r>
          </a:p>
        </p:txBody>
      </p:sp>
    </p:spTree>
    <p:extLst>
      <p:ext uri="{BB962C8B-B14F-4D97-AF65-F5344CB8AC3E}">
        <p14:creationId xmlns:p14="http://schemas.microsoft.com/office/powerpoint/2010/main" val="403064366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dirty="0" smtClean="0">
                <a:solidFill>
                  <a:srgbClr val="FFFFFF"/>
                </a:solidFill>
                <a:latin typeface="Calibri" charset="0"/>
                <a:ea typeface="MS PGothic" charset="0"/>
              </a:rPr>
              <a:t>Moralistic </a:t>
            </a:r>
            <a:r>
              <a:rPr lang="en-US" dirty="0">
                <a:solidFill>
                  <a:srgbClr val="FFFFFF"/>
                </a:solidFill>
                <a:latin typeface="Calibri" charset="0"/>
                <a:ea typeface="MS PGothic" charset="0"/>
              </a:rPr>
              <a:t>Diplomacy in Mexico</a:t>
            </a:r>
          </a:p>
        </p:txBody>
      </p:sp>
      <p:sp>
        <p:nvSpPr>
          <p:cNvPr id="29699" name="Content Placeholder 2"/>
          <p:cNvSpPr>
            <a:spLocks noGrp="1"/>
          </p:cNvSpPr>
          <p:nvPr>
            <p:ph idx="1"/>
          </p:nvPr>
        </p:nvSpPr>
        <p:spPr>
          <a:xfrm>
            <a:off x="457200" y="1600200"/>
            <a:ext cx="8229600" cy="5003800"/>
          </a:xfrm>
        </p:spPr>
        <p:txBody>
          <a:bodyPr/>
          <a:lstStyle/>
          <a:p>
            <a:pPr eaLnBrk="1" hangingPunct="1"/>
            <a:r>
              <a:rPr lang="en-US" dirty="0">
                <a:solidFill>
                  <a:srgbClr val="CCFFCC"/>
                </a:solidFill>
                <a:latin typeface="Calibri" charset="0"/>
                <a:ea typeface="MS PGothic" charset="0"/>
              </a:rPr>
              <a:t>Mexican revolution (1913):</a:t>
            </a:r>
          </a:p>
          <a:p>
            <a:pPr lvl="3" eaLnBrk="1" hangingPunct="1"/>
            <a:r>
              <a:rPr lang="en-US" dirty="0">
                <a:solidFill>
                  <a:srgbClr val="FFFFFF"/>
                </a:solidFill>
                <a:latin typeface="Calibri" charset="0"/>
                <a:ea typeface="MS PGothic" charset="0"/>
              </a:rPr>
              <a:t>Mexicans resented exploitation by foreign investors</a:t>
            </a:r>
          </a:p>
          <a:p>
            <a:pPr lvl="3" eaLnBrk="1" hangingPunct="1"/>
            <a:r>
              <a:rPr lang="en-US" dirty="0">
                <a:solidFill>
                  <a:srgbClr val="FFFFFF"/>
                </a:solidFill>
                <a:latin typeface="Calibri" charset="0"/>
                <a:ea typeface="MS PGothic" charset="0"/>
              </a:rPr>
              <a:t>In 1913 new revolutionary president murdered and replaced by General </a:t>
            </a:r>
            <a:r>
              <a:rPr lang="en-US" dirty="0" err="1">
                <a:solidFill>
                  <a:srgbClr val="FFFFFF"/>
                </a:solidFill>
                <a:latin typeface="Calibri" charset="0"/>
                <a:ea typeface="MS PGothic" charset="0"/>
              </a:rPr>
              <a:t>Victoriano</a:t>
            </a:r>
            <a:r>
              <a:rPr lang="en-US" dirty="0">
                <a:solidFill>
                  <a:srgbClr val="FFFFFF"/>
                </a:solidFill>
                <a:latin typeface="Calibri" charset="0"/>
                <a:ea typeface="MS PGothic" charset="0"/>
              </a:rPr>
              <a:t> Huerta:</a:t>
            </a:r>
          </a:p>
          <a:p>
            <a:pPr lvl="3" eaLnBrk="1" hangingPunct="1"/>
            <a:r>
              <a:rPr lang="en-US" dirty="0">
                <a:solidFill>
                  <a:srgbClr val="CCFFCC"/>
                </a:solidFill>
                <a:latin typeface="Calibri" charset="0"/>
                <a:ea typeface="MS PGothic" charset="0"/>
              </a:rPr>
              <a:t>Caused massive migration of Mexicans to United States</a:t>
            </a:r>
          </a:p>
          <a:p>
            <a:pPr lvl="3" eaLnBrk="1" hangingPunct="1"/>
            <a:r>
              <a:rPr lang="en-US" dirty="0">
                <a:solidFill>
                  <a:srgbClr val="FFFFFF"/>
                </a:solidFill>
                <a:latin typeface="Calibri" charset="0"/>
                <a:ea typeface="MS PGothic" charset="0"/>
              </a:rPr>
              <a:t>More than a million Spanish-speaking newcomers came and settled in Texas, New Mexico, Arizona, California</a:t>
            </a:r>
          </a:p>
          <a:p>
            <a:pPr lvl="3" eaLnBrk="1" hangingPunct="1"/>
            <a:r>
              <a:rPr lang="en-US" dirty="0">
                <a:solidFill>
                  <a:srgbClr val="FFFFFF"/>
                </a:solidFill>
                <a:latin typeface="Calibri" charset="0"/>
                <a:ea typeface="MS PGothic" charset="0"/>
              </a:rPr>
              <a:t>Built highways and railroads, followed fruit harvests as pickers</a:t>
            </a:r>
          </a:p>
          <a:p>
            <a:pPr lvl="3" eaLnBrk="1" hangingPunct="1"/>
            <a:r>
              <a:rPr lang="en-US" dirty="0">
                <a:solidFill>
                  <a:srgbClr val="FFFFFF"/>
                </a:solidFill>
                <a:latin typeface="Calibri" charset="0"/>
                <a:ea typeface="MS PGothic" charset="0"/>
              </a:rPr>
              <a:t>Segregated in Spanish-speaking enclaves:</a:t>
            </a:r>
          </a:p>
          <a:p>
            <a:pPr lvl="4" eaLnBrk="1" hangingPunct="1"/>
            <a:r>
              <a:rPr lang="en-US" dirty="0">
                <a:solidFill>
                  <a:srgbClr val="FFFFFF"/>
                </a:solidFill>
                <a:latin typeface="Calibri" charset="0"/>
                <a:ea typeface="MS PGothic" charset="0"/>
              </a:rPr>
              <a:t>Helped create unique borderland culture that blended Mexican and American folkways</a:t>
            </a:r>
          </a:p>
          <a:p>
            <a:pPr lvl="2" eaLnBrk="1" hangingPunct="1"/>
            <a:endParaRPr lang="en-US" dirty="0">
              <a:solidFill>
                <a:srgbClr val="FFFFFF"/>
              </a:solidFill>
              <a:latin typeface="Calibri" charset="0"/>
              <a:ea typeface="MS PGothic" charset="0"/>
            </a:endParaRPr>
          </a:p>
        </p:txBody>
      </p:sp>
    </p:spTree>
    <p:extLst>
      <p:ext uri="{BB962C8B-B14F-4D97-AF65-F5344CB8AC3E}">
        <p14:creationId xmlns:p14="http://schemas.microsoft.com/office/powerpoint/2010/main" val="271257061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smtClean="0">
                <a:solidFill>
                  <a:schemeClr val="tx1"/>
                </a:solidFill>
                <a:latin typeface="Calibri" charset="0"/>
                <a:ea typeface="MS PGothic" charset="0"/>
              </a:rPr>
              <a:t>Moralistic </a:t>
            </a:r>
            <a:r>
              <a:rPr lang="en-US" dirty="0">
                <a:solidFill>
                  <a:schemeClr val="tx1"/>
                </a:solidFill>
                <a:latin typeface="Calibri" charset="0"/>
                <a:ea typeface="MS PGothic" charset="0"/>
              </a:rPr>
              <a:t>Diplomacy in </a:t>
            </a:r>
            <a:r>
              <a:rPr lang="en-US" dirty="0" smtClean="0">
                <a:solidFill>
                  <a:schemeClr val="tx1"/>
                </a:solidFill>
                <a:latin typeface="Calibri" charset="0"/>
                <a:ea typeface="MS PGothic" charset="0"/>
              </a:rPr>
              <a:t>Mexico</a:t>
            </a:r>
            <a:endParaRPr lang="en-US" dirty="0">
              <a:solidFill>
                <a:schemeClr val="tx1"/>
              </a:solidFill>
              <a:latin typeface="Calibri" charset="0"/>
              <a:ea typeface="MS PGothic" charset="0"/>
            </a:endParaRPr>
          </a:p>
        </p:txBody>
      </p:sp>
      <p:sp>
        <p:nvSpPr>
          <p:cNvPr id="32771" name="Content Placeholder 2"/>
          <p:cNvSpPr>
            <a:spLocks noGrp="1"/>
          </p:cNvSpPr>
          <p:nvPr>
            <p:ph idx="1"/>
          </p:nvPr>
        </p:nvSpPr>
        <p:spPr>
          <a:xfrm>
            <a:off x="762000" y="1676400"/>
            <a:ext cx="7924800" cy="4449763"/>
          </a:xfrm>
        </p:spPr>
        <p:txBody>
          <a:bodyPr/>
          <a:lstStyle/>
          <a:p>
            <a:pPr lvl="2"/>
            <a:r>
              <a:rPr lang="en-US" dirty="0">
                <a:solidFill>
                  <a:srgbClr val="FFFFFF"/>
                </a:solidFill>
                <a:latin typeface="Calibri" charset="0"/>
                <a:ea typeface="MS PGothic" charset="0"/>
              </a:rPr>
              <a:t>Revolutionary bloodshed menaced American lives and property in Mexico:</a:t>
            </a:r>
          </a:p>
          <a:p>
            <a:pPr lvl="3"/>
            <a:r>
              <a:rPr lang="en-US" dirty="0">
                <a:solidFill>
                  <a:srgbClr val="FFFF00"/>
                </a:solidFill>
                <a:latin typeface="Calibri" charset="0"/>
                <a:ea typeface="MS PGothic" charset="0"/>
              </a:rPr>
              <a:t>Hearst called for intervention in Mexico</a:t>
            </a:r>
          </a:p>
          <a:p>
            <a:pPr lvl="3"/>
            <a:r>
              <a:rPr lang="en-US" dirty="0">
                <a:solidFill>
                  <a:srgbClr val="FFFFFF"/>
                </a:solidFill>
                <a:latin typeface="Calibri" charset="0"/>
                <a:ea typeface="MS PGothic" charset="0"/>
              </a:rPr>
              <a:t>Wilson again refused to practice diplomacy of his predecessors:</a:t>
            </a:r>
          </a:p>
          <a:p>
            <a:pPr lvl="4"/>
            <a:r>
              <a:rPr lang="en-US" dirty="0">
                <a:solidFill>
                  <a:srgbClr val="FFFFFF"/>
                </a:solidFill>
                <a:latin typeface="Calibri" charset="0"/>
                <a:ea typeface="MS PGothic" charset="0"/>
              </a:rPr>
              <a:t>Deemed it </a:t>
            </a:r>
            <a:r>
              <a:rPr lang="ja-JP" altLang="en-US" dirty="0">
                <a:solidFill>
                  <a:srgbClr val="FFFFFF"/>
                </a:solidFill>
                <a:latin typeface="Calibri" charset="0"/>
                <a:ea typeface="MS PGothic" charset="0"/>
              </a:rPr>
              <a:t>“</a:t>
            </a:r>
            <a:r>
              <a:rPr lang="en-US" altLang="ja-JP" dirty="0">
                <a:solidFill>
                  <a:srgbClr val="FFFFFF"/>
                </a:solidFill>
                <a:latin typeface="Calibri" charset="0"/>
                <a:ea typeface="MS PGothic" charset="0"/>
              </a:rPr>
              <a:t>perilous</a:t>
            </a:r>
            <a:r>
              <a:rPr lang="ja-JP" altLang="en-US" dirty="0">
                <a:solidFill>
                  <a:srgbClr val="FFFFFF"/>
                </a:solidFill>
                <a:latin typeface="Calibri" charset="0"/>
                <a:ea typeface="MS PGothic" charset="0"/>
              </a:rPr>
              <a:t>”</a:t>
            </a:r>
            <a:r>
              <a:rPr lang="en-US" altLang="ja-JP" dirty="0">
                <a:solidFill>
                  <a:srgbClr val="FFFFFF"/>
                </a:solidFill>
                <a:latin typeface="Calibri" charset="0"/>
                <a:ea typeface="MS PGothic" charset="0"/>
              </a:rPr>
              <a:t> to determine foreign policy </a:t>
            </a:r>
            <a:r>
              <a:rPr lang="ja-JP" altLang="en-US" dirty="0">
                <a:solidFill>
                  <a:srgbClr val="FFFFFF"/>
                </a:solidFill>
                <a:latin typeface="Calibri" charset="0"/>
                <a:ea typeface="MS PGothic" charset="0"/>
              </a:rPr>
              <a:t>“</a:t>
            </a:r>
            <a:r>
              <a:rPr lang="en-US" altLang="ja-JP" dirty="0">
                <a:solidFill>
                  <a:srgbClr val="FFFFFF"/>
                </a:solidFill>
                <a:latin typeface="Calibri" charset="0"/>
                <a:ea typeface="MS PGothic" charset="0"/>
              </a:rPr>
              <a:t>in terms of material interest</a:t>
            </a:r>
            <a:r>
              <a:rPr lang="ja-JP" altLang="en-US" dirty="0">
                <a:solidFill>
                  <a:srgbClr val="FFFFFF"/>
                </a:solidFill>
                <a:latin typeface="Calibri" charset="0"/>
                <a:ea typeface="MS PGothic" charset="0"/>
              </a:rPr>
              <a:t>”</a:t>
            </a:r>
            <a:endParaRPr lang="en-US" altLang="ja-JP" dirty="0">
              <a:solidFill>
                <a:srgbClr val="FFFFFF"/>
              </a:solidFill>
              <a:latin typeface="Calibri" charset="0"/>
              <a:ea typeface="MS PGothic" charset="0"/>
            </a:endParaRPr>
          </a:p>
          <a:p>
            <a:pPr lvl="3"/>
            <a:r>
              <a:rPr lang="en-US" dirty="0">
                <a:solidFill>
                  <a:srgbClr val="CCFFCC"/>
                </a:solidFill>
                <a:latin typeface="Calibri" charset="0"/>
                <a:ea typeface="MS PGothic" charset="0"/>
              </a:rPr>
              <a:t>Wilson tried to steer a moral course in Mexico</a:t>
            </a:r>
          </a:p>
          <a:p>
            <a:pPr lvl="3"/>
            <a:r>
              <a:rPr lang="en-US" dirty="0">
                <a:solidFill>
                  <a:srgbClr val="FFFFFF"/>
                </a:solidFill>
                <a:latin typeface="Calibri" charset="0"/>
                <a:ea typeface="MS PGothic" charset="0"/>
              </a:rPr>
              <a:t>Refused to recognize Huerta</a:t>
            </a:r>
            <a:r>
              <a:rPr lang="fr-FR" altLang="ja-JP" dirty="0">
                <a:solidFill>
                  <a:srgbClr val="FFFFFF"/>
                </a:solidFill>
                <a:latin typeface="Calibri" charset="0"/>
                <a:ea typeface="MS PGothic" charset="0"/>
              </a:rPr>
              <a:t>'</a:t>
            </a:r>
            <a:r>
              <a:rPr lang="en-US" dirty="0">
                <a:solidFill>
                  <a:srgbClr val="FFFFFF"/>
                </a:solidFill>
                <a:latin typeface="Calibri" charset="0"/>
                <a:ea typeface="MS PGothic" charset="0"/>
              </a:rPr>
              <a:t>s bloody-handed regime</a:t>
            </a:r>
          </a:p>
          <a:p>
            <a:pPr lvl="3"/>
            <a:r>
              <a:rPr lang="en-US" dirty="0">
                <a:solidFill>
                  <a:srgbClr val="FFFFFF"/>
                </a:solidFill>
                <a:latin typeface="Calibri" charset="0"/>
                <a:ea typeface="MS PGothic" charset="0"/>
              </a:rPr>
              <a:t>In 1914 he allowed American arms to flow to Huerta</a:t>
            </a:r>
            <a:r>
              <a:rPr lang="fr-FR" altLang="ja-JP" dirty="0">
                <a:solidFill>
                  <a:srgbClr val="FFFFFF"/>
                </a:solidFill>
                <a:latin typeface="Calibri" charset="0"/>
                <a:ea typeface="MS PGothic" charset="0"/>
              </a:rPr>
              <a:t>'</a:t>
            </a:r>
            <a:r>
              <a:rPr lang="en-US" dirty="0">
                <a:solidFill>
                  <a:srgbClr val="FFFFFF"/>
                </a:solidFill>
                <a:latin typeface="Calibri" charset="0"/>
                <a:ea typeface="MS PGothic" charset="0"/>
              </a:rPr>
              <a:t>s principal rivals, </a:t>
            </a:r>
            <a:r>
              <a:rPr lang="en-US" dirty="0" err="1">
                <a:solidFill>
                  <a:srgbClr val="FFFFFF"/>
                </a:solidFill>
                <a:latin typeface="Calibri" charset="0"/>
                <a:ea typeface="MS PGothic" charset="0"/>
              </a:rPr>
              <a:t>Venustiano</a:t>
            </a:r>
            <a:r>
              <a:rPr lang="en-US" dirty="0">
                <a:solidFill>
                  <a:srgbClr val="FFFFFF"/>
                </a:solidFill>
                <a:latin typeface="Calibri" charset="0"/>
                <a:ea typeface="MS PGothic" charset="0"/>
              </a:rPr>
              <a:t> Carranza and firebrand Francisco (</a:t>
            </a:r>
            <a:r>
              <a:rPr lang="ja-JP" altLang="en-US" dirty="0">
                <a:solidFill>
                  <a:srgbClr val="FFFFFF"/>
                </a:solidFill>
                <a:latin typeface="Calibri" charset="0"/>
                <a:ea typeface="MS PGothic" charset="0"/>
              </a:rPr>
              <a:t>“</a:t>
            </a:r>
            <a:r>
              <a:rPr lang="en-US" altLang="ja-JP" dirty="0" err="1">
                <a:solidFill>
                  <a:srgbClr val="FFFFFF"/>
                </a:solidFill>
                <a:latin typeface="Calibri" charset="0"/>
                <a:ea typeface="MS PGothic" charset="0"/>
              </a:rPr>
              <a:t>Pancho</a:t>
            </a:r>
            <a:r>
              <a:rPr lang="ja-JP" altLang="en-US" dirty="0">
                <a:solidFill>
                  <a:srgbClr val="FFFFFF"/>
                </a:solidFill>
                <a:latin typeface="Calibri" charset="0"/>
                <a:ea typeface="MS PGothic" charset="0"/>
              </a:rPr>
              <a:t>”</a:t>
            </a:r>
            <a:r>
              <a:rPr lang="en-US" altLang="ja-JP" dirty="0">
                <a:solidFill>
                  <a:srgbClr val="FFFFFF"/>
                </a:solidFill>
                <a:latin typeface="Calibri" charset="0"/>
                <a:ea typeface="MS PGothic" charset="0"/>
              </a:rPr>
              <a:t>) Villa</a:t>
            </a:r>
            <a:endParaRPr lang="en-US" dirty="0">
              <a:solidFill>
                <a:srgbClr val="FFFFFF"/>
              </a:solidFill>
              <a:latin typeface="Calibri" charset="0"/>
              <a:ea typeface="MS PGothic" charset="0"/>
            </a:endParaRPr>
          </a:p>
        </p:txBody>
      </p:sp>
      <p:sp>
        <p:nvSpPr>
          <p:cNvPr id="2" name="Cloud 1"/>
          <p:cNvSpPr/>
          <p:nvPr/>
        </p:nvSpPr>
        <p:spPr>
          <a:xfrm>
            <a:off x="88900" y="1962150"/>
            <a:ext cx="1765300" cy="1739900"/>
          </a:xfrm>
          <a:prstGeom prst="cloud">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Oval 2"/>
          <p:cNvSpPr/>
          <p:nvPr/>
        </p:nvSpPr>
        <p:spPr>
          <a:xfrm>
            <a:off x="1524000" y="3962400"/>
            <a:ext cx="190500" cy="215900"/>
          </a:xfrm>
          <a:prstGeom prst="ellipse">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1333500" y="3702050"/>
            <a:ext cx="190500" cy="215900"/>
          </a:xfrm>
          <a:prstGeom prst="ellipse">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1854200" y="4165600"/>
            <a:ext cx="190500" cy="215900"/>
          </a:xfrm>
          <a:prstGeom prst="ellipse">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79400" y="2400300"/>
            <a:ext cx="1435100" cy="923330"/>
          </a:xfrm>
          <a:prstGeom prst="rect">
            <a:avLst/>
          </a:prstGeom>
          <a:noFill/>
        </p:spPr>
        <p:txBody>
          <a:bodyPr wrap="square" rtlCol="0">
            <a:spAutoFit/>
          </a:bodyPr>
          <a:lstStyle/>
          <a:p>
            <a:pPr algn="ctr"/>
            <a:r>
              <a:rPr lang="en-US" dirty="0" smtClean="0">
                <a:solidFill>
                  <a:schemeClr val="bg2"/>
                </a:solidFill>
              </a:rPr>
              <a:t>What do we call this policy?</a:t>
            </a:r>
            <a:endParaRPr lang="en-US" dirty="0">
              <a:solidFill>
                <a:schemeClr val="bg2"/>
              </a:solidFill>
            </a:endParaRPr>
          </a:p>
        </p:txBody>
      </p:sp>
      <p:pic>
        <p:nvPicPr>
          <p:cNvPr id="6" name="Picture 5"/>
          <p:cNvPicPr>
            <a:picLocks noChangeAspect="1"/>
          </p:cNvPicPr>
          <p:nvPr/>
        </p:nvPicPr>
        <p:blipFill>
          <a:blip r:embed="rId2"/>
          <a:stretch>
            <a:fillRect/>
          </a:stretch>
        </p:blipFill>
        <p:spPr>
          <a:xfrm>
            <a:off x="7939470" y="2159000"/>
            <a:ext cx="975930" cy="694730"/>
          </a:xfrm>
          <a:prstGeom prst="rect">
            <a:avLst/>
          </a:prstGeom>
        </p:spPr>
      </p:pic>
      <p:cxnSp>
        <p:nvCxnSpPr>
          <p:cNvPr id="10" name="Straight Arrow Connector 9"/>
          <p:cNvCxnSpPr/>
          <p:nvPr/>
        </p:nvCxnSpPr>
        <p:spPr>
          <a:xfrm flipV="1">
            <a:off x="3086100" y="2400300"/>
            <a:ext cx="4686300" cy="342900"/>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9210725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134938"/>
            <a:ext cx="8229600" cy="1143000"/>
          </a:xfrm>
        </p:spPr>
        <p:txBody>
          <a:bodyPr/>
          <a:lstStyle/>
          <a:p>
            <a:r>
              <a:rPr lang="en-US" dirty="0" smtClean="0">
                <a:solidFill>
                  <a:schemeClr val="tx1"/>
                </a:solidFill>
                <a:latin typeface="Calibri" charset="0"/>
                <a:ea typeface="MS PGothic" charset="0"/>
              </a:rPr>
              <a:t>Moralistic </a:t>
            </a:r>
            <a:r>
              <a:rPr lang="en-US" dirty="0">
                <a:solidFill>
                  <a:schemeClr val="tx1"/>
                </a:solidFill>
                <a:latin typeface="Calibri" charset="0"/>
                <a:ea typeface="MS PGothic" charset="0"/>
              </a:rPr>
              <a:t>Diplomacy in </a:t>
            </a:r>
            <a:r>
              <a:rPr lang="en-US" dirty="0" smtClean="0">
                <a:solidFill>
                  <a:schemeClr val="tx1"/>
                </a:solidFill>
                <a:latin typeface="Calibri" charset="0"/>
                <a:ea typeface="MS PGothic" charset="0"/>
              </a:rPr>
              <a:t>Mexico</a:t>
            </a:r>
            <a:endParaRPr lang="en-US" dirty="0">
              <a:solidFill>
                <a:schemeClr val="tx1"/>
              </a:solidFill>
              <a:latin typeface="Calibri" charset="0"/>
              <a:ea typeface="MS PGothic" charset="0"/>
            </a:endParaRPr>
          </a:p>
        </p:txBody>
      </p:sp>
      <p:sp>
        <p:nvSpPr>
          <p:cNvPr id="35843" name="Content Placeholder 2"/>
          <p:cNvSpPr>
            <a:spLocks noGrp="1"/>
          </p:cNvSpPr>
          <p:nvPr>
            <p:ph idx="1"/>
          </p:nvPr>
        </p:nvSpPr>
        <p:spPr/>
        <p:txBody>
          <a:bodyPr/>
          <a:lstStyle/>
          <a:p>
            <a:r>
              <a:rPr lang="en-US" b="1" dirty="0">
                <a:solidFill>
                  <a:srgbClr val="CCFFCC"/>
                </a:solidFill>
                <a:latin typeface="Calibri" charset="0"/>
                <a:ea typeface="MS PGothic" charset="0"/>
              </a:rPr>
              <a:t>Tampico Incident:</a:t>
            </a:r>
          </a:p>
          <a:p>
            <a:pPr lvl="1"/>
            <a:r>
              <a:rPr lang="en-US" dirty="0">
                <a:solidFill>
                  <a:srgbClr val="FFFFFF"/>
                </a:solidFill>
                <a:latin typeface="Calibri" charset="0"/>
                <a:ea typeface="MS PGothic" charset="0"/>
              </a:rPr>
              <a:t>Mexico volcano erupted at Atlantic seaport of Tampico in April, 1914:</a:t>
            </a:r>
          </a:p>
          <a:p>
            <a:pPr lvl="2"/>
            <a:r>
              <a:rPr lang="en-US" dirty="0">
                <a:solidFill>
                  <a:srgbClr val="FFFFFF"/>
                </a:solidFill>
                <a:latin typeface="Calibri" charset="0"/>
                <a:ea typeface="MS PGothic" charset="0"/>
              </a:rPr>
              <a:t>Small party of American sailors arrested</a:t>
            </a:r>
          </a:p>
          <a:p>
            <a:pPr lvl="2"/>
            <a:r>
              <a:rPr lang="en-US" dirty="0">
                <a:solidFill>
                  <a:srgbClr val="FFFFFF"/>
                </a:solidFill>
                <a:latin typeface="Calibri" charset="0"/>
                <a:ea typeface="MS PGothic" charset="0"/>
              </a:rPr>
              <a:t>Mexicans released captives and apologized</a:t>
            </a:r>
          </a:p>
          <a:p>
            <a:pPr lvl="2"/>
            <a:r>
              <a:rPr lang="en-US" dirty="0">
                <a:solidFill>
                  <a:srgbClr val="FFFFFF"/>
                </a:solidFill>
                <a:latin typeface="Calibri" charset="0"/>
                <a:ea typeface="MS PGothic" charset="0"/>
              </a:rPr>
              <a:t>Refused demand by U.S. admiral for 21-gun salute</a:t>
            </a:r>
          </a:p>
          <a:p>
            <a:pPr lvl="2"/>
            <a:r>
              <a:rPr lang="en-US" dirty="0">
                <a:solidFill>
                  <a:srgbClr val="FFFFFF"/>
                </a:solidFill>
                <a:latin typeface="Calibri" charset="0"/>
                <a:ea typeface="MS PGothic" charset="0"/>
              </a:rPr>
              <a:t>Determined to eliminate Huerta, Wilson asked Congress for authority to use force against Mexico</a:t>
            </a:r>
          </a:p>
          <a:p>
            <a:pPr lvl="2"/>
            <a:r>
              <a:rPr lang="en-US" dirty="0">
                <a:solidFill>
                  <a:srgbClr val="FFFFFF"/>
                </a:solidFill>
                <a:latin typeface="Calibri" charset="0"/>
                <a:ea typeface="MS PGothic" charset="0"/>
              </a:rPr>
              <a:t>Before Congress could act, Wilson had navy seize port of Veracruz to block arrival of German weapons</a:t>
            </a:r>
          </a:p>
        </p:txBody>
      </p:sp>
    </p:spTree>
    <p:extLst>
      <p:ext uri="{BB962C8B-B14F-4D97-AF65-F5344CB8AC3E}">
        <p14:creationId xmlns:p14="http://schemas.microsoft.com/office/powerpoint/2010/main" val="165438038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dirty="0" smtClean="0">
                <a:solidFill>
                  <a:schemeClr val="tx1"/>
                </a:solidFill>
                <a:latin typeface="Calibri" charset="0"/>
                <a:ea typeface="MS PGothic" charset="0"/>
              </a:rPr>
              <a:t>Moralistic </a:t>
            </a:r>
            <a:r>
              <a:rPr lang="en-US" dirty="0">
                <a:solidFill>
                  <a:schemeClr val="tx1"/>
                </a:solidFill>
                <a:latin typeface="Calibri" charset="0"/>
                <a:ea typeface="MS PGothic" charset="0"/>
              </a:rPr>
              <a:t>Diplomacy in </a:t>
            </a:r>
            <a:r>
              <a:rPr lang="en-US" dirty="0" smtClean="0">
                <a:solidFill>
                  <a:schemeClr val="tx1"/>
                </a:solidFill>
                <a:latin typeface="Calibri" charset="0"/>
                <a:ea typeface="MS PGothic" charset="0"/>
              </a:rPr>
              <a:t>Mexico</a:t>
            </a:r>
            <a:endParaRPr lang="en-US" dirty="0">
              <a:solidFill>
                <a:schemeClr val="tx1"/>
              </a:solidFill>
              <a:latin typeface="Calibri" charset="0"/>
              <a:ea typeface="MS PGothic" charset="0"/>
            </a:endParaRPr>
          </a:p>
        </p:txBody>
      </p:sp>
      <p:sp>
        <p:nvSpPr>
          <p:cNvPr id="36867" name="Content Placeholder 2"/>
          <p:cNvSpPr>
            <a:spLocks noGrp="1"/>
          </p:cNvSpPr>
          <p:nvPr>
            <p:ph idx="1"/>
          </p:nvPr>
        </p:nvSpPr>
        <p:spPr/>
        <p:txBody>
          <a:bodyPr/>
          <a:lstStyle/>
          <a:p>
            <a:pPr lvl="2"/>
            <a:r>
              <a:rPr lang="en-US" dirty="0">
                <a:solidFill>
                  <a:srgbClr val="FFFFFF"/>
                </a:solidFill>
                <a:latin typeface="Calibri" charset="0"/>
                <a:ea typeface="MS PGothic" charset="0"/>
              </a:rPr>
              <a:t>Shooting conflict avoided by offer of mediation from ABC powers—Argentina, Brazil, and Chile</a:t>
            </a:r>
          </a:p>
          <a:p>
            <a:pPr lvl="2"/>
            <a:r>
              <a:rPr lang="en-US" dirty="0">
                <a:solidFill>
                  <a:srgbClr val="FFFFFF"/>
                </a:solidFill>
                <a:latin typeface="Calibri" charset="0"/>
                <a:ea typeface="MS PGothic" charset="0"/>
              </a:rPr>
              <a:t>Huerta collapsed in July 1914 under pressure from within and without</a:t>
            </a:r>
          </a:p>
          <a:p>
            <a:pPr lvl="2"/>
            <a:r>
              <a:rPr lang="en-US" dirty="0">
                <a:solidFill>
                  <a:srgbClr val="FFFFFF"/>
                </a:solidFill>
                <a:latin typeface="Calibri" charset="0"/>
                <a:ea typeface="MS PGothic" charset="0"/>
              </a:rPr>
              <a:t>Succeeded by his archival, </a:t>
            </a:r>
            <a:r>
              <a:rPr lang="en-US" dirty="0" err="1">
                <a:solidFill>
                  <a:srgbClr val="FFFFFF"/>
                </a:solidFill>
                <a:latin typeface="Calibri" charset="0"/>
                <a:ea typeface="MS PGothic" charset="0"/>
              </a:rPr>
              <a:t>Venustiano</a:t>
            </a:r>
            <a:r>
              <a:rPr lang="en-US" dirty="0">
                <a:solidFill>
                  <a:srgbClr val="FFFFFF"/>
                </a:solidFill>
                <a:latin typeface="Calibri" charset="0"/>
                <a:ea typeface="MS PGothic" charset="0"/>
              </a:rPr>
              <a:t> Carranza who resented Wilson</a:t>
            </a:r>
            <a:r>
              <a:rPr lang="fr-FR" altLang="ja-JP" dirty="0">
                <a:solidFill>
                  <a:srgbClr val="FFFFFF"/>
                </a:solidFill>
                <a:latin typeface="Calibri" charset="0"/>
                <a:ea typeface="MS PGothic" charset="0"/>
              </a:rPr>
              <a:t>'</a:t>
            </a:r>
            <a:r>
              <a:rPr lang="en-US" dirty="0">
                <a:solidFill>
                  <a:srgbClr val="FFFFFF"/>
                </a:solidFill>
                <a:latin typeface="Calibri" charset="0"/>
                <a:ea typeface="MS PGothic" charset="0"/>
              </a:rPr>
              <a:t>s military meddling</a:t>
            </a:r>
          </a:p>
          <a:p>
            <a:pPr lvl="2"/>
            <a:r>
              <a:rPr lang="ja-JP" altLang="en-US" dirty="0">
                <a:solidFill>
                  <a:srgbClr val="FFFFFF"/>
                </a:solidFill>
                <a:latin typeface="Calibri" charset="0"/>
                <a:ea typeface="MS PGothic" charset="0"/>
              </a:rPr>
              <a:t>“</a:t>
            </a:r>
            <a:r>
              <a:rPr lang="en-US" altLang="ja-JP" dirty="0" err="1">
                <a:solidFill>
                  <a:srgbClr val="FFFFFF"/>
                </a:solidFill>
                <a:latin typeface="Calibri" charset="0"/>
                <a:ea typeface="MS PGothic" charset="0"/>
              </a:rPr>
              <a:t>Pancho</a:t>
            </a:r>
            <a:r>
              <a:rPr lang="ja-JP" altLang="en-US" dirty="0">
                <a:solidFill>
                  <a:srgbClr val="FFFFFF"/>
                </a:solidFill>
                <a:latin typeface="Calibri" charset="0"/>
                <a:ea typeface="MS PGothic" charset="0"/>
              </a:rPr>
              <a:t>”</a:t>
            </a:r>
            <a:r>
              <a:rPr lang="en-US" altLang="ja-JP" dirty="0">
                <a:solidFill>
                  <a:srgbClr val="FFFFFF"/>
                </a:solidFill>
                <a:latin typeface="Calibri" charset="0"/>
                <a:ea typeface="MS PGothic" charset="0"/>
              </a:rPr>
              <a:t> Villa, chief rival to President Carranza,</a:t>
            </a:r>
          </a:p>
          <a:p>
            <a:pPr lvl="3"/>
            <a:r>
              <a:rPr lang="en-US" dirty="0">
                <a:solidFill>
                  <a:srgbClr val="FFFFFF"/>
                </a:solidFill>
                <a:latin typeface="Calibri" charset="0"/>
                <a:ea typeface="MS PGothic" charset="0"/>
              </a:rPr>
              <a:t>Killed 16 American mining engineers traveling through northern Mexico in January 1916</a:t>
            </a:r>
          </a:p>
          <a:p>
            <a:pPr lvl="3"/>
            <a:r>
              <a:rPr lang="en-US" dirty="0">
                <a:solidFill>
                  <a:srgbClr val="FFFFFF"/>
                </a:solidFill>
                <a:latin typeface="Calibri" charset="0"/>
                <a:ea typeface="MS PGothic" charset="0"/>
              </a:rPr>
              <a:t>One month later, Villa and his followers crossed border into Columbus, New Mexico and murdered another 19 Americans</a:t>
            </a:r>
          </a:p>
        </p:txBody>
      </p:sp>
    </p:spTree>
    <p:extLst>
      <p:ext uri="{BB962C8B-B14F-4D97-AF65-F5344CB8AC3E}">
        <p14:creationId xmlns:p14="http://schemas.microsoft.com/office/powerpoint/2010/main" val="100921360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dirty="0" smtClean="0">
                <a:solidFill>
                  <a:schemeClr val="tx1"/>
                </a:solidFill>
                <a:latin typeface="Calibri" charset="0"/>
                <a:ea typeface="MS PGothic" charset="0"/>
              </a:rPr>
              <a:t>Wilson</a:t>
            </a:r>
            <a:r>
              <a:rPr lang="en-US" dirty="0">
                <a:solidFill>
                  <a:schemeClr val="tx1"/>
                </a:solidFill>
                <a:latin typeface="Calibri" charset="0"/>
                <a:ea typeface="MS PGothic" charset="0"/>
              </a:rPr>
              <a:t>: The Idealist in Politics</a:t>
            </a:r>
          </a:p>
        </p:txBody>
      </p:sp>
      <p:sp>
        <p:nvSpPr>
          <p:cNvPr id="5123" name="Content Placeholder 2"/>
          <p:cNvSpPr>
            <a:spLocks noGrp="1"/>
          </p:cNvSpPr>
          <p:nvPr>
            <p:ph idx="1"/>
          </p:nvPr>
        </p:nvSpPr>
        <p:spPr/>
        <p:txBody>
          <a:bodyPr/>
          <a:lstStyle/>
          <a:p>
            <a:pPr eaLnBrk="1" hangingPunct="1"/>
            <a:r>
              <a:rPr lang="en-US" dirty="0">
                <a:solidFill>
                  <a:srgbClr val="FFFFFF"/>
                </a:solidFill>
                <a:latin typeface="Calibri" charset="0"/>
                <a:ea typeface="MS PGothic" charset="0"/>
              </a:rPr>
              <a:t>(Thomas) </a:t>
            </a:r>
            <a:r>
              <a:rPr lang="en-US" dirty="0">
                <a:solidFill>
                  <a:srgbClr val="CCFFCC"/>
                </a:solidFill>
                <a:latin typeface="Calibri" charset="0"/>
                <a:ea typeface="MS PGothic" charset="0"/>
              </a:rPr>
              <a:t>Woodrow Wilson:</a:t>
            </a:r>
          </a:p>
          <a:p>
            <a:pPr lvl="1" eaLnBrk="1" hangingPunct="1"/>
            <a:r>
              <a:rPr lang="en-US" dirty="0">
                <a:solidFill>
                  <a:srgbClr val="CCFFCC"/>
                </a:solidFill>
                <a:latin typeface="Calibri" charset="0"/>
                <a:ea typeface="MS PGothic" charset="0"/>
              </a:rPr>
              <a:t>Second Democratic president since 1861</a:t>
            </a:r>
          </a:p>
          <a:p>
            <a:pPr lvl="2" eaLnBrk="1" hangingPunct="1"/>
            <a:r>
              <a:rPr lang="en-US" dirty="0">
                <a:solidFill>
                  <a:srgbClr val="CCFFCC"/>
                </a:solidFill>
                <a:latin typeface="Calibri" charset="0"/>
                <a:ea typeface="MS PGothic" charset="0"/>
              </a:rPr>
              <a:t>First president from one of seceded southern states since Zachary Taylor, 64 years </a:t>
            </a:r>
            <a:r>
              <a:rPr lang="en-US" dirty="0" smtClean="0">
                <a:solidFill>
                  <a:srgbClr val="CCFFCC"/>
                </a:solidFill>
                <a:latin typeface="Calibri" charset="0"/>
                <a:ea typeface="MS PGothic" charset="0"/>
              </a:rPr>
              <a:t>earlier</a:t>
            </a:r>
          </a:p>
          <a:p>
            <a:pPr lvl="2" eaLnBrk="1" hangingPunct="1"/>
            <a:endParaRPr lang="en-US" dirty="0">
              <a:solidFill>
                <a:srgbClr val="FFFFFF"/>
              </a:solidFill>
              <a:latin typeface="Calibri" charset="0"/>
              <a:ea typeface="MS PGothic" charset="0"/>
            </a:endParaRPr>
          </a:p>
          <a:p>
            <a:pPr lvl="2" eaLnBrk="1" hangingPunct="1"/>
            <a:r>
              <a:rPr lang="en-US" dirty="0">
                <a:solidFill>
                  <a:srgbClr val="FFFFFF"/>
                </a:solidFill>
                <a:latin typeface="Calibri" charset="0"/>
                <a:ea typeface="MS PGothic" charset="0"/>
              </a:rPr>
              <a:t>Wilson</a:t>
            </a:r>
            <a:r>
              <a:rPr lang="fr-FR" altLang="ja-JP" dirty="0">
                <a:solidFill>
                  <a:srgbClr val="FFFFFF"/>
                </a:solidFill>
                <a:latin typeface="Calibri" charset="0"/>
                <a:ea typeface="MS PGothic" charset="0"/>
              </a:rPr>
              <a:t>'</a:t>
            </a:r>
            <a:r>
              <a:rPr lang="en-US" dirty="0">
                <a:solidFill>
                  <a:srgbClr val="FFFFFF"/>
                </a:solidFill>
                <a:latin typeface="Calibri" charset="0"/>
                <a:ea typeface="MS PGothic" charset="0"/>
              </a:rPr>
              <a:t>s admiration for Confederate attempt at  independence inspired his ideal of self-determination </a:t>
            </a:r>
          </a:p>
          <a:p>
            <a:pPr lvl="2" eaLnBrk="1" hangingPunct="1"/>
            <a:r>
              <a:rPr lang="en-US" dirty="0">
                <a:solidFill>
                  <a:srgbClr val="CCFFCC"/>
                </a:solidFill>
                <a:latin typeface="Calibri" charset="0"/>
                <a:ea typeface="MS PGothic" charset="0"/>
              </a:rPr>
              <a:t>His ideal of faith in masses—if they were properly informed—came from Jeffersonian democracy</a:t>
            </a:r>
          </a:p>
          <a:p>
            <a:pPr lvl="2" eaLnBrk="1" hangingPunct="1"/>
            <a:r>
              <a:rPr lang="en-US" dirty="0">
                <a:solidFill>
                  <a:srgbClr val="FFFFFF"/>
                </a:solidFill>
                <a:latin typeface="Calibri" charset="0"/>
                <a:ea typeface="MS PGothic" charset="0"/>
              </a:rPr>
              <a:t>His inspirational political sermons reflected influence of his Presbyterian minster-father</a:t>
            </a:r>
          </a:p>
        </p:txBody>
      </p:sp>
    </p:spTree>
    <p:extLst>
      <p:ext uri="{BB962C8B-B14F-4D97-AF65-F5344CB8AC3E}">
        <p14:creationId xmlns:p14="http://schemas.microsoft.com/office/powerpoint/2010/main" val="421903696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dirty="0" smtClean="0">
                <a:solidFill>
                  <a:srgbClr val="FFFFFF"/>
                </a:solidFill>
                <a:latin typeface="Calibri" charset="0"/>
                <a:ea typeface="MS PGothic" charset="0"/>
              </a:rPr>
              <a:t>Moralistic </a:t>
            </a:r>
            <a:r>
              <a:rPr lang="en-US" dirty="0">
                <a:solidFill>
                  <a:srgbClr val="FFFFFF"/>
                </a:solidFill>
                <a:latin typeface="Calibri" charset="0"/>
                <a:ea typeface="MS PGothic" charset="0"/>
              </a:rPr>
              <a:t>Diplomacy in </a:t>
            </a:r>
            <a:r>
              <a:rPr lang="en-US" dirty="0" smtClean="0">
                <a:solidFill>
                  <a:srgbClr val="FFFFFF"/>
                </a:solidFill>
                <a:latin typeface="Calibri" charset="0"/>
                <a:ea typeface="MS PGothic" charset="0"/>
              </a:rPr>
              <a:t>Mexico</a:t>
            </a:r>
            <a:endParaRPr lang="en-US" dirty="0">
              <a:solidFill>
                <a:srgbClr val="FFFFFF"/>
              </a:solidFill>
              <a:latin typeface="Calibri" charset="0"/>
              <a:ea typeface="MS PGothic" charset="0"/>
            </a:endParaRPr>
          </a:p>
        </p:txBody>
      </p:sp>
      <p:sp>
        <p:nvSpPr>
          <p:cNvPr id="39939" name="Content Placeholder 2"/>
          <p:cNvSpPr>
            <a:spLocks noGrp="1"/>
          </p:cNvSpPr>
          <p:nvPr>
            <p:ph idx="1"/>
          </p:nvPr>
        </p:nvSpPr>
        <p:spPr/>
        <p:txBody>
          <a:bodyPr/>
          <a:lstStyle/>
          <a:p>
            <a:pPr lvl="1"/>
            <a:r>
              <a:rPr lang="en-US" dirty="0">
                <a:solidFill>
                  <a:srgbClr val="FFFFFF"/>
                </a:solidFill>
                <a:latin typeface="Calibri" charset="0"/>
                <a:ea typeface="MS PGothic" charset="0"/>
              </a:rPr>
              <a:t>General John J. (</a:t>
            </a:r>
            <a:r>
              <a:rPr lang="ja-JP" altLang="en-US" dirty="0">
                <a:solidFill>
                  <a:srgbClr val="FFFFFF"/>
                </a:solidFill>
                <a:latin typeface="Calibri" charset="0"/>
                <a:ea typeface="MS PGothic" charset="0"/>
              </a:rPr>
              <a:t>“</a:t>
            </a:r>
            <a:r>
              <a:rPr lang="en-US" altLang="ja-JP" dirty="0">
                <a:solidFill>
                  <a:srgbClr val="FFFFFF"/>
                </a:solidFill>
                <a:latin typeface="Calibri" charset="0"/>
                <a:ea typeface="MS PGothic" charset="0"/>
              </a:rPr>
              <a:t>Black Jack</a:t>
            </a:r>
            <a:r>
              <a:rPr lang="ja-JP" altLang="en-US" dirty="0">
                <a:solidFill>
                  <a:srgbClr val="FFFFFF"/>
                </a:solidFill>
                <a:latin typeface="Calibri" charset="0"/>
                <a:ea typeface="MS PGothic" charset="0"/>
              </a:rPr>
              <a:t>”</a:t>
            </a:r>
            <a:r>
              <a:rPr lang="en-US" altLang="ja-JP" dirty="0">
                <a:solidFill>
                  <a:srgbClr val="FFFFFF"/>
                </a:solidFill>
                <a:latin typeface="Calibri" charset="0"/>
                <a:ea typeface="MS PGothic" charset="0"/>
              </a:rPr>
              <a:t>) Pershing ordered to break up bandit band</a:t>
            </a:r>
          </a:p>
          <a:p>
            <a:pPr lvl="2"/>
            <a:r>
              <a:rPr lang="en-US" dirty="0">
                <a:solidFill>
                  <a:srgbClr val="FFFFFF"/>
                </a:solidFill>
                <a:latin typeface="Calibri" charset="0"/>
                <a:ea typeface="MS PGothic" charset="0"/>
              </a:rPr>
              <a:t>His hastily organized force of several thousand mounted troops penetrated deep into Mexico</a:t>
            </a:r>
          </a:p>
          <a:p>
            <a:pPr lvl="2"/>
            <a:r>
              <a:rPr lang="en-US" dirty="0">
                <a:solidFill>
                  <a:srgbClr val="FFFFFF"/>
                </a:solidFill>
                <a:latin typeface="Calibri" charset="0"/>
                <a:ea typeface="MS PGothic" charset="0"/>
              </a:rPr>
              <a:t>Clashed with Carranza</a:t>
            </a:r>
            <a:r>
              <a:rPr lang="fr-FR" altLang="ja-JP" dirty="0">
                <a:solidFill>
                  <a:srgbClr val="FFFFFF"/>
                </a:solidFill>
                <a:latin typeface="Calibri" charset="0"/>
                <a:ea typeface="MS PGothic" charset="0"/>
              </a:rPr>
              <a:t>'</a:t>
            </a:r>
            <a:r>
              <a:rPr lang="en-US" dirty="0">
                <a:solidFill>
                  <a:srgbClr val="FFFFFF"/>
                </a:solidFill>
                <a:latin typeface="Calibri" charset="0"/>
                <a:ea typeface="MS PGothic" charset="0"/>
              </a:rPr>
              <a:t>s forces</a:t>
            </a:r>
          </a:p>
          <a:p>
            <a:pPr lvl="2"/>
            <a:r>
              <a:rPr lang="en-US" dirty="0">
                <a:solidFill>
                  <a:srgbClr val="FFFFFF"/>
                </a:solidFill>
                <a:latin typeface="Calibri" charset="0"/>
                <a:ea typeface="MS PGothic" charset="0"/>
              </a:rPr>
              <a:t>Mauled </a:t>
            </a:r>
            <a:r>
              <a:rPr lang="en-US" dirty="0" err="1">
                <a:solidFill>
                  <a:srgbClr val="FFFFFF"/>
                </a:solidFill>
                <a:latin typeface="Calibri" charset="0"/>
                <a:ea typeface="MS PGothic" charset="0"/>
              </a:rPr>
              <a:t>Villistas</a:t>
            </a:r>
            <a:r>
              <a:rPr lang="en-US" dirty="0">
                <a:solidFill>
                  <a:srgbClr val="FFFFFF"/>
                </a:solidFill>
                <a:latin typeface="Calibri" charset="0"/>
                <a:ea typeface="MS PGothic" charset="0"/>
              </a:rPr>
              <a:t> but missed capturing Villa</a:t>
            </a:r>
          </a:p>
          <a:p>
            <a:pPr lvl="2"/>
            <a:r>
              <a:rPr lang="en-US" dirty="0">
                <a:solidFill>
                  <a:srgbClr val="CCFFCC"/>
                </a:solidFill>
                <a:latin typeface="Calibri" charset="0"/>
                <a:ea typeface="MS PGothic" charset="0"/>
              </a:rPr>
              <a:t>As tensions with Germany mounted, Wilson withdrew </a:t>
            </a:r>
            <a:r>
              <a:rPr lang="en-US" dirty="0">
                <a:latin typeface="Calibri" charset="0"/>
                <a:ea typeface="MS PGothic" charset="0"/>
              </a:rPr>
              <a:t>Pershing</a:t>
            </a:r>
            <a:r>
              <a:rPr lang="en-US" dirty="0">
                <a:solidFill>
                  <a:srgbClr val="CCFFCC"/>
                </a:solidFill>
                <a:latin typeface="Calibri" charset="0"/>
                <a:ea typeface="MS PGothic" charset="0"/>
              </a:rPr>
              <a:t> from Mexico in January 1917</a:t>
            </a:r>
          </a:p>
        </p:txBody>
      </p:sp>
    </p:spTree>
    <p:extLst>
      <p:ext uri="{BB962C8B-B14F-4D97-AF65-F5344CB8AC3E}">
        <p14:creationId xmlns:p14="http://schemas.microsoft.com/office/powerpoint/2010/main" val="60150783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5794995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Wilson &amp; WWI</a:t>
            </a:r>
            <a:endParaRPr lang="en-US" dirty="0"/>
          </a:p>
        </p:txBody>
      </p:sp>
    </p:spTree>
    <p:extLst>
      <p:ext uri="{BB962C8B-B14F-4D97-AF65-F5344CB8AC3E}">
        <p14:creationId xmlns:p14="http://schemas.microsoft.com/office/powerpoint/2010/main" val="50129473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2"/>
          <p:cNvSpPr>
            <a:spLocks noGrp="1" noChangeArrowheads="1"/>
          </p:cNvSpPr>
          <p:nvPr>
            <p:ph type="ctrTitle"/>
          </p:nvPr>
        </p:nvSpPr>
        <p:spPr>
          <a:xfrm>
            <a:off x="609600" y="152400"/>
            <a:ext cx="8001000" cy="1371600"/>
          </a:xfrm>
          <a:noFill/>
        </p:spPr>
        <p:txBody>
          <a:bodyPr/>
          <a:lstStyle/>
          <a:p>
            <a:pPr eaLnBrk="1" hangingPunct="1"/>
            <a:r>
              <a:rPr lang="en-US" sz="4800" dirty="0" smtClean="0">
                <a:solidFill>
                  <a:schemeClr val="tx1"/>
                </a:solidFill>
                <a:latin typeface="Baskerville" charset="0"/>
              </a:rPr>
              <a:t>The Great War</a:t>
            </a:r>
          </a:p>
        </p:txBody>
      </p:sp>
      <p:pic>
        <p:nvPicPr>
          <p:cNvPr id="5123" name="Picture 13"/>
          <p:cNvPicPr>
            <a:picLocks noChangeAspect="1" noChangeArrowheads="1"/>
          </p:cNvPicPr>
          <p:nvPr/>
        </p:nvPicPr>
        <p:blipFill>
          <a:blip r:embed="rId3"/>
          <a:srcRect/>
          <a:stretch>
            <a:fillRect/>
          </a:stretch>
        </p:blipFill>
        <p:spPr bwMode="auto">
          <a:xfrm>
            <a:off x="609600" y="1295400"/>
            <a:ext cx="7772400" cy="482600"/>
          </a:xfrm>
          <a:prstGeom prst="rect">
            <a:avLst/>
          </a:prstGeom>
          <a:noFill/>
          <a:ln w="9525">
            <a:noFill/>
            <a:miter lim="800000"/>
            <a:headEnd/>
            <a:tailEnd/>
          </a:ln>
        </p:spPr>
      </p:pic>
      <p:pic>
        <p:nvPicPr>
          <p:cNvPr id="5124" name="Picture 14"/>
          <p:cNvPicPr>
            <a:picLocks noChangeAspect="1" noChangeArrowheads="1"/>
          </p:cNvPicPr>
          <p:nvPr/>
        </p:nvPicPr>
        <p:blipFill>
          <a:blip r:embed="rId3"/>
          <a:srcRect/>
          <a:stretch>
            <a:fillRect/>
          </a:stretch>
        </p:blipFill>
        <p:spPr bwMode="auto">
          <a:xfrm>
            <a:off x="685800" y="5638800"/>
            <a:ext cx="7772400" cy="482600"/>
          </a:xfrm>
          <a:prstGeom prst="rect">
            <a:avLst/>
          </a:prstGeom>
          <a:noFill/>
          <a:ln w="9525">
            <a:noFill/>
            <a:miter lim="800000"/>
            <a:headEnd/>
            <a:tailEnd/>
          </a:ln>
        </p:spPr>
      </p:pic>
      <p:pic>
        <p:nvPicPr>
          <p:cNvPr id="5125" name="Picture 15"/>
          <p:cNvPicPr>
            <a:picLocks noChangeAspect="1" noChangeArrowheads="1"/>
          </p:cNvPicPr>
          <p:nvPr/>
        </p:nvPicPr>
        <p:blipFill>
          <a:blip r:embed="rId4"/>
          <a:srcRect/>
          <a:stretch>
            <a:fillRect/>
          </a:stretch>
        </p:blipFill>
        <p:spPr bwMode="auto">
          <a:xfrm>
            <a:off x="990600" y="1828800"/>
            <a:ext cx="7158038" cy="3795713"/>
          </a:xfrm>
          <a:prstGeom prst="rect">
            <a:avLst/>
          </a:prstGeom>
          <a:noFill/>
          <a:ln w="9525">
            <a:noFill/>
            <a:miter lim="800000"/>
            <a:headEnd/>
            <a:tailEnd/>
          </a:ln>
        </p:spPr>
      </p:pic>
      <p:sp>
        <p:nvSpPr>
          <p:cNvPr id="5126" name="Rectangle 16"/>
          <p:cNvSpPr>
            <a:spLocks noChangeArrowheads="1"/>
          </p:cNvSpPr>
          <p:nvPr/>
        </p:nvSpPr>
        <p:spPr bwMode="auto">
          <a:xfrm>
            <a:off x="3215759" y="6115050"/>
            <a:ext cx="2648982" cy="646331"/>
          </a:xfrm>
          <a:prstGeom prst="rect">
            <a:avLst/>
          </a:prstGeom>
          <a:noFill/>
          <a:ln w="9525">
            <a:noFill/>
            <a:miter lim="800000"/>
            <a:headEnd/>
            <a:tailEnd/>
          </a:ln>
        </p:spPr>
        <p:txBody>
          <a:bodyPr wrap="none">
            <a:spAutoFit/>
          </a:bodyPr>
          <a:lstStyle/>
          <a:p>
            <a:pPr algn="ctr" eaLnBrk="0" hangingPunct="0"/>
            <a:r>
              <a:rPr lang="en-US" sz="3600" u="sng" dirty="0" smtClean="0">
                <a:solidFill>
                  <a:srgbClr val="FFFFFF"/>
                </a:solidFill>
              </a:rPr>
              <a:t>1914 - 1919</a:t>
            </a:r>
            <a:endParaRPr lang="en-US" sz="3600" u="sng" dirty="0">
              <a:solidFill>
                <a:srgbClr val="FFFFFF"/>
              </a:solidFill>
            </a:endParaRPr>
          </a:p>
        </p:txBody>
      </p:sp>
    </p:spTree>
    <p:extLst>
      <p:ext uri="{BB962C8B-B14F-4D97-AF65-F5344CB8AC3E}">
        <p14:creationId xmlns:p14="http://schemas.microsoft.com/office/powerpoint/2010/main" val="17138654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09600" y="152400"/>
            <a:ext cx="8001000" cy="990600"/>
          </a:xfrm>
          <a:noFill/>
        </p:spPr>
        <p:txBody>
          <a:bodyPr/>
          <a:lstStyle/>
          <a:p>
            <a:pPr eaLnBrk="1" hangingPunct="1"/>
            <a:r>
              <a:rPr lang="en-US" sz="6600" dirty="0" smtClean="0">
                <a:solidFill>
                  <a:schemeClr val="tx1"/>
                </a:solidFill>
                <a:latin typeface="Baskerville" charset="0"/>
              </a:rPr>
              <a:t>Long Term Causes</a:t>
            </a:r>
          </a:p>
        </p:txBody>
      </p:sp>
      <p:pic>
        <p:nvPicPr>
          <p:cNvPr id="6147" name="Picture 3"/>
          <p:cNvPicPr>
            <a:picLocks noChangeAspect="1" noChangeArrowheads="1"/>
          </p:cNvPicPr>
          <p:nvPr/>
        </p:nvPicPr>
        <p:blipFill>
          <a:blip r:embed="rId3"/>
          <a:srcRect/>
          <a:stretch>
            <a:fillRect/>
          </a:stretch>
        </p:blipFill>
        <p:spPr bwMode="auto">
          <a:xfrm>
            <a:off x="685800" y="990600"/>
            <a:ext cx="7772400" cy="482600"/>
          </a:xfrm>
          <a:prstGeom prst="rect">
            <a:avLst/>
          </a:prstGeom>
          <a:noFill/>
          <a:ln w="9525">
            <a:noFill/>
            <a:miter lim="800000"/>
            <a:headEnd/>
            <a:tailEnd/>
          </a:ln>
        </p:spPr>
      </p:pic>
      <p:sp>
        <p:nvSpPr>
          <p:cNvPr id="6148" name="Text Box 6"/>
          <p:cNvSpPr txBox="1">
            <a:spLocks noChangeArrowheads="1"/>
          </p:cNvSpPr>
          <p:nvPr/>
        </p:nvSpPr>
        <p:spPr bwMode="auto">
          <a:xfrm>
            <a:off x="152400" y="1143000"/>
            <a:ext cx="8839200" cy="5466111"/>
          </a:xfrm>
          <a:prstGeom prst="rect">
            <a:avLst/>
          </a:prstGeom>
          <a:noFill/>
          <a:ln w="9525">
            <a:noFill/>
            <a:miter lim="800000"/>
            <a:headEnd/>
            <a:tailEnd/>
          </a:ln>
        </p:spPr>
        <p:txBody>
          <a:bodyPr>
            <a:spAutoFit/>
          </a:bodyPr>
          <a:lstStyle/>
          <a:p>
            <a:pPr algn="ctr">
              <a:spcBef>
                <a:spcPct val="20000"/>
              </a:spcBef>
            </a:pPr>
            <a:r>
              <a:rPr lang="en-US" sz="4000" u="sng" dirty="0">
                <a:solidFill>
                  <a:srgbClr val="CCFFCC"/>
                </a:solidFill>
              </a:rPr>
              <a:t>The 3-“isms”</a:t>
            </a:r>
          </a:p>
          <a:p>
            <a:pPr>
              <a:spcBef>
                <a:spcPct val="20000"/>
              </a:spcBef>
            </a:pPr>
            <a:r>
              <a:rPr lang="en-US" sz="3600" dirty="0" smtClean="0">
                <a:solidFill>
                  <a:srgbClr val="CCFFCC"/>
                </a:solidFill>
                <a:latin typeface="Calibri"/>
                <a:cs typeface="Calibri"/>
              </a:rPr>
              <a:t>Nationalism </a:t>
            </a:r>
            <a:r>
              <a:rPr lang="en-US" sz="2800" dirty="0" smtClean="0">
                <a:solidFill>
                  <a:srgbClr val="CCFFCC"/>
                </a:solidFill>
                <a:latin typeface="Calibri"/>
                <a:cs typeface="Calibri"/>
              </a:rPr>
              <a:t>-</a:t>
            </a:r>
            <a:r>
              <a:rPr lang="en-US" sz="2800" dirty="0">
                <a:solidFill>
                  <a:srgbClr val="CCFFCC"/>
                </a:solidFill>
                <a:latin typeface="Calibri"/>
                <a:cs typeface="Calibri"/>
              </a:rPr>
              <a:t>the belief that national concerns are more important than global ones</a:t>
            </a:r>
          </a:p>
          <a:p>
            <a:pPr>
              <a:spcBef>
                <a:spcPct val="50000"/>
              </a:spcBef>
            </a:pPr>
            <a:r>
              <a:rPr lang="en-US" sz="3600" dirty="0" smtClean="0">
                <a:solidFill>
                  <a:srgbClr val="CCFFCC"/>
                </a:solidFill>
                <a:latin typeface="Calibri"/>
                <a:cs typeface="Calibri"/>
              </a:rPr>
              <a:t>Imperialism </a:t>
            </a:r>
            <a:r>
              <a:rPr lang="en-US" sz="2800" dirty="0" smtClean="0">
                <a:solidFill>
                  <a:srgbClr val="CCFFCC"/>
                </a:solidFill>
                <a:latin typeface="Calibri"/>
                <a:cs typeface="Calibri"/>
              </a:rPr>
              <a:t>-</a:t>
            </a:r>
            <a:r>
              <a:rPr lang="en-US" sz="2800" dirty="0">
                <a:solidFill>
                  <a:srgbClr val="CCFFCC"/>
                </a:solidFill>
                <a:latin typeface="Calibri"/>
                <a:cs typeface="Calibri"/>
              </a:rPr>
              <a:t>nations compete for control of colonies, raw materials, and markets</a:t>
            </a:r>
          </a:p>
          <a:p>
            <a:pPr>
              <a:spcBef>
                <a:spcPct val="30000"/>
              </a:spcBef>
            </a:pPr>
            <a:r>
              <a:rPr lang="en-US" sz="3600" dirty="0" smtClean="0">
                <a:solidFill>
                  <a:srgbClr val="CCFFCC"/>
                </a:solidFill>
                <a:latin typeface="Calibri"/>
                <a:cs typeface="Calibri"/>
              </a:rPr>
              <a:t>Militarism </a:t>
            </a:r>
            <a:r>
              <a:rPr lang="en-US" sz="2800" dirty="0" smtClean="0">
                <a:solidFill>
                  <a:srgbClr val="CCFFCC"/>
                </a:solidFill>
                <a:latin typeface="Calibri"/>
                <a:cs typeface="Calibri"/>
              </a:rPr>
              <a:t>-</a:t>
            </a:r>
            <a:r>
              <a:rPr lang="en-US" sz="2800" dirty="0">
                <a:solidFill>
                  <a:srgbClr val="CCFFCC"/>
                </a:solidFill>
                <a:latin typeface="Calibri"/>
                <a:cs typeface="Calibri"/>
              </a:rPr>
              <a:t>buildup of the military, aggression of nations</a:t>
            </a:r>
            <a:endParaRPr lang="en-US" sz="4000" dirty="0">
              <a:solidFill>
                <a:srgbClr val="CCFFCC"/>
              </a:solidFill>
              <a:latin typeface="Calibri"/>
              <a:cs typeface="Calibri"/>
            </a:endParaRPr>
          </a:p>
          <a:p>
            <a:pPr algn="ctr">
              <a:spcBef>
                <a:spcPct val="30000"/>
              </a:spcBef>
            </a:pPr>
            <a:r>
              <a:rPr lang="en-US" sz="4400" dirty="0">
                <a:solidFill>
                  <a:srgbClr val="FFF152"/>
                </a:solidFill>
                <a:latin typeface="Calibri"/>
                <a:cs typeface="Calibri"/>
              </a:rPr>
              <a:t>and…</a:t>
            </a:r>
          </a:p>
          <a:p>
            <a:pPr algn="ctr">
              <a:spcBef>
                <a:spcPct val="30000"/>
              </a:spcBef>
            </a:pPr>
            <a:r>
              <a:rPr lang="en-US" sz="4000" b="1" u="sng" dirty="0">
                <a:solidFill>
                  <a:srgbClr val="CCFFCC"/>
                </a:solidFill>
                <a:latin typeface="Calibri"/>
                <a:cs typeface="Calibri"/>
              </a:rPr>
              <a:t>The Alliance System</a:t>
            </a:r>
          </a:p>
        </p:txBody>
      </p:sp>
    </p:spTree>
    <p:extLst>
      <p:ext uri="{BB962C8B-B14F-4D97-AF65-F5344CB8AC3E}">
        <p14:creationId xmlns:p14="http://schemas.microsoft.com/office/powerpoint/2010/main" val="14087130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smtClean="0"/>
              <a:t>Militarism</a:t>
            </a:r>
          </a:p>
        </p:txBody>
      </p:sp>
      <p:sp>
        <p:nvSpPr>
          <p:cNvPr id="7171" name="Rectangle 3"/>
          <p:cNvSpPr>
            <a:spLocks noGrp="1" noChangeArrowheads="1"/>
          </p:cNvSpPr>
          <p:nvPr>
            <p:ph type="body" idx="1"/>
          </p:nvPr>
        </p:nvSpPr>
        <p:spPr/>
        <p:txBody>
          <a:bodyPr/>
          <a:lstStyle/>
          <a:p>
            <a:pPr>
              <a:lnSpc>
                <a:spcPct val="90000"/>
              </a:lnSpc>
            </a:pPr>
            <a:r>
              <a:rPr lang="en-US" sz="2800" dirty="0" smtClean="0">
                <a:latin typeface="Calibri"/>
                <a:cs typeface="Calibri"/>
              </a:rPr>
              <a:t>In the late 1800s and early 1900s, European countries like France, Germany, and Great Britain were engaged in an arms race.</a:t>
            </a:r>
          </a:p>
          <a:p>
            <a:pPr>
              <a:lnSpc>
                <a:spcPct val="90000"/>
              </a:lnSpc>
            </a:pPr>
            <a:endParaRPr lang="en-US" sz="2800" dirty="0" smtClean="0">
              <a:latin typeface="Calibri"/>
              <a:cs typeface="Calibri"/>
            </a:endParaRPr>
          </a:p>
          <a:p>
            <a:pPr>
              <a:lnSpc>
                <a:spcPct val="90000"/>
              </a:lnSpc>
            </a:pPr>
            <a:r>
              <a:rPr lang="en-US" sz="2800" dirty="0">
                <a:latin typeface="Calibri"/>
                <a:cs typeface="Calibri"/>
              </a:rPr>
              <a:t>France and Germany doubled the size of their armies during this period.</a:t>
            </a:r>
          </a:p>
          <a:p>
            <a:pPr marL="0" indent="0">
              <a:lnSpc>
                <a:spcPct val="90000"/>
              </a:lnSpc>
              <a:buNone/>
            </a:pPr>
            <a:endParaRPr lang="en-US" sz="2800" dirty="0" smtClean="0">
              <a:latin typeface="Calibri"/>
              <a:cs typeface="Calibri"/>
            </a:endParaRPr>
          </a:p>
          <a:p>
            <a:pPr>
              <a:lnSpc>
                <a:spcPct val="90000"/>
              </a:lnSpc>
            </a:pPr>
            <a:r>
              <a:rPr lang="en-US" sz="2800" dirty="0" smtClean="0">
                <a:latin typeface="Calibri"/>
                <a:cs typeface="Calibri"/>
              </a:rPr>
              <a:t>Great Britain and Germany fought for naval dominance by introducing battleships to the seas. </a:t>
            </a:r>
          </a:p>
        </p:txBody>
      </p:sp>
    </p:spTree>
    <p:extLst>
      <p:ext uri="{BB962C8B-B14F-4D97-AF65-F5344CB8AC3E}">
        <p14:creationId xmlns:p14="http://schemas.microsoft.com/office/powerpoint/2010/main" val="219393893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smtClean="0">
                <a:latin typeface="Calibri"/>
                <a:cs typeface="Calibri"/>
              </a:rPr>
              <a:t>Entangling alliances</a:t>
            </a:r>
          </a:p>
        </p:txBody>
      </p:sp>
      <p:sp>
        <p:nvSpPr>
          <p:cNvPr id="8195" name="Rectangle 3"/>
          <p:cNvSpPr>
            <a:spLocks noGrp="1" noChangeArrowheads="1"/>
          </p:cNvSpPr>
          <p:nvPr>
            <p:ph type="body" idx="1"/>
          </p:nvPr>
        </p:nvSpPr>
        <p:spPr/>
        <p:txBody>
          <a:bodyPr/>
          <a:lstStyle/>
          <a:p>
            <a:r>
              <a:rPr lang="en-US" dirty="0" smtClean="0"/>
              <a:t>In the late 1800s and early 1900s, many European nations made alliances with each other to end conflicts.</a:t>
            </a:r>
          </a:p>
          <a:p>
            <a:endParaRPr lang="en-US" dirty="0" smtClean="0"/>
          </a:p>
          <a:p>
            <a:r>
              <a:rPr lang="en-US" dirty="0" smtClean="0"/>
              <a:t> Unfortunately, the alliance system caused some countries to feel an obligation to aid their allies in the event of war. </a:t>
            </a:r>
          </a:p>
        </p:txBody>
      </p:sp>
    </p:spTree>
    <p:extLst>
      <p:ext uri="{BB962C8B-B14F-4D97-AF65-F5344CB8AC3E}">
        <p14:creationId xmlns:p14="http://schemas.microsoft.com/office/powerpoint/2010/main" val="275593601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609600" y="152400"/>
            <a:ext cx="8001000" cy="990600"/>
          </a:xfrm>
          <a:noFill/>
        </p:spPr>
        <p:txBody>
          <a:bodyPr/>
          <a:lstStyle/>
          <a:p>
            <a:pPr eaLnBrk="1" hangingPunct="1"/>
            <a:r>
              <a:rPr lang="en-US" sz="4800" dirty="0" smtClean="0">
                <a:solidFill>
                  <a:srgbClr val="FFFFFF"/>
                </a:solidFill>
                <a:latin typeface="Baskerville" charset="0"/>
              </a:rPr>
              <a:t>Alliances Before the War</a:t>
            </a:r>
          </a:p>
        </p:txBody>
      </p:sp>
      <p:pic>
        <p:nvPicPr>
          <p:cNvPr id="9219" name="Picture 3"/>
          <p:cNvPicPr>
            <a:picLocks noChangeAspect="1" noChangeArrowheads="1"/>
          </p:cNvPicPr>
          <p:nvPr/>
        </p:nvPicPr>
        <p:blipFill>
          <a:blip r:embed="rId3"/>
          <a:srcRect/>
          <a:stretch>
            <a:fillRect/>
          </a:stretch>
        </p:blipFill>
        <p:spPr bwMode="auto">
          <a:xfrm>
            <a:off x="685800" y="990600"/>
            <a:ext cx="7772400" cy="482600"/>
          </a:xfrm>
          <a:prstGeom prst="rect">
            <a:avLst/>
          </a:prstGeom>
          <a:noFill/>
          <a:ln w="9525">
            <a:noFill/>
            <a:miter lim="800000"/>
            <a:headEnd/>
            <a:tailEnd/>
          </a:ln>
        </p:spPr>
      </p:pic>
      <p:sp>
        <p:nvSpPr>
          <p:cNvPr id="9220" name="Text Box 4"/>
          <p:cNvSpPr txBox="1">
            <a:spLocks noChangeArrowheads="1"/>
          </p:cNvSpPr>
          <p:nvPr/>
        </p:nvSpPr>
        <p:spPr bwMode="auto">
          <a:xfrm>
            <a:off x="152400" y="1763713"/>
            <a:ext cx="8839200" cy="4869025"/>
          </a:xfrm>
          <a:prstGeom prst="rect">
            <a:avLst/>
          </a:prstGeom>
          <a:noFill/>
          <a:ln w="9525">
            <a:noFill/>
            <a:miter lim="800000"/>
            <a:headEnd/>
            <a:tailEnd/>
          </a:ln>
        </p:spPr>
        <p:txBody>
          <a:bodyPr>
            <a:spAutoFit/>
          </a:bodyPr>
          <a:lstStyle/>
          <a:p>
            <a:pPr>
              <a:spcBef>
                <a:spcPct val="85000"/>
              </a:spcBef>
              <a:buFontTx/>
              <a:buChar char="•"/>
            </a:pPr>
            <a:r>
              <a:rPr lang="en-US" sz="3200" dirty="0"/>
              <a:t>Nations across Europe began making alliances with each other (often in an attempt to avoid war).</a:t>
            </a:r>
          </a:p>
          <a:p>
            <a:pPr lvl="1">
              <a:spcBef>
                <a:spcPct val="85000"/>
              </a:spcBef>
              <a:buFontTx/>
              <a:buChar char="•"/>
            </a:pPr>
            <a:r>
              <a:rPr lang="en-US" sz="3200" dirty="0">
                <a:solidFill>
                  <a:srgbClr val="FFF152"/>
                </a:solidFill>
              </a:rPr>
              <a:t>These nations promised to protect each other if their ally was attacked (declare war).</a:t>
            </a:r>
          </a:p>
          <a:p>
            <a:pPr lvl="1">
              <a:spcBef>
                <a:spcPct val="85000"/>
              </a:spcBef>
              <a:buFontTx/>
              <a:buChar char="•"/>
            </a:pPr>
            <a:r>
              <a:rPr lang="en-US" sz="3200" dirty="0">
                <a:solidFill>
                  <a:srgbClr val="FFFFFF"/>
                </a:solidFill>
              </a:rPr>
              <a:t>This often brought many nations into war because when nations went to war, their allies and their enemies’ allies joined as well.</a:t>
            </a:r>
          </a:p>
        </p:txBody>
      </p:sp>
    </p:spTree>
    <p:extLst>
      <p:ext uri="{BB962C8B-B14F-4D97-AF65-F5344CB8AC3E}">
        <p14:creationId xmlns:p14="http://schemas.microsoft.com/office/powerpoint/2010/main" val="37699910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09600" y="152400"/>
            <a:ext cx="8001000" cy="990600"/>
          </a:xfrm>
          <a:noFill/>
        </p:spPr>
        <p:txBody>
          <a:bodyPr/>
          <a:lstStyle/>
          <a:p>
            <a:pPr eaLnBrk="1" hangingPunct="1"/>
            <a:r>
              <a:rPr lang="en-US" sz="4800" dirty="0" smtClean="0">
                <a:solidFill>
                  <a:srgbClr val="FFFFFF"/>
                </a:solidFill>
                <a:latin typeface="Baskerville" charset="0"/>
              </a:rPr>
              <a:t>Major Alliances Before the War</a:t>
            </a:r>
            <a:endParaRPr lang="en-US" sz="6600" dirty="0" smtClean="0">
              <a:solidFill>
                <a:srgbClr val="FFFFFF"/>
              </a:solidFill>
              <a:latin typeface="Baskerville" charset="0"/>
            </a:endParaRPr>
          </a:p>
        </p:txBody>
      </p:sp>
      <p:pic>
        <p:nvPicPr>
          <p:cNvPr id="10243" name="Picture 3"/>
          <p:cNvPicPr>
            <a:picLocks noChangeAspect="1" noChangeArrowheads="1"/>
          </p:cNvPicPr>
          <p:nvPr/>
        </p:nvPicPr>
        <p:blipFill>
          <a:blip r:embed="rId3"/>
          <a:srcRect/>
          <a:stretch>
            <a:fillRect/>
          </a:stretch>
        </p:blipFill>
        <p:spPr bwMode="auto">
          <a:xfrm>
            <a:off x="685800" y="914400"/>
            <a:ext cx="7772400" cy="482600"/>
          </a:xfrm>
          <a:prstGeom prst="rect">
            <a:avLst/>
          </a:prstGeom>
          <a:noFill/>
          <a:ln w="9525">
            <a:noFill/>
            <a:miter lim="800000"/>
            <a:headEnd/>
            <a:tailEnd/>
          </a:ln>
        </p:spPr>
      </p:pic>
      <p:sp>
        <p:nvSpPr>
          <p:cNvPr id="10244" name="Text Box 4"/>
          <p:cNvSpPr txBox="1">
            <a:spLocks noChangeArrowheads="1"/>
          </p:cNvSpPr>
          <p:nvPr/>
        </p:nvSpPr>
        <p:spPr bwMode="auto">
          <a:xfrm>
            <a:off x="152400" y="3810000"/>
            <a:ext cx="8839200" cy="2831545"/>
          </a:xfrm>
          <a:prstGeom prst="rect">
            <a:avLst/>
          </a:prstGeom>
          <a:noFill/>
          <a:ln w="9525">
            <a:noFill/>
            <a:miter lim="800000"/>
            <a:headEnd/>
            <a:tailEnd/>
          </a:ln>
        </p:spPr>
        <p:txBody>
          <a:bodyPr>
            <a:spAutoFit/>
          </a:bodyPr>
          <a:lstStyle/>
          <a:p>
            <a:pPr lvl="1">
              <a:lnSpc>
                <a:spcPct val="60000"/>
              </a:lnSpc>
              <a:spcBef>
                <a:spcPct val="50000"/>
              </a:spcBef>
              <a:buFontTx/>
              <a:buChar char="•"/>
            </a:pPr>
            <a:r>
              <a:rPr lang="en-US" sz="3600" u="sng" dirty="0">
                <a:solidFill>
                  <a:srgbClr val="FFFFFF"/>
                </a:solidFill>
                <a:latin typeface="Calibri"/>
                <a:cs typeface="Calibri"/>
              </a:rPr>
              <a:t>Triple Entente</a:t>
            </a:r>
            <a:r>
              <a:rPr lang="en-US" sz="3600" dirty="0">
                <a:solidFill>
                  <a:srgbClr val="FFFFFF"/>
                </a:solidFill>
                <a:latin typeface="Calibri"/>
                <a:cs typeface="Calibri"/>
              </a:rPr>
              <a:t>:</a:t>
            </a:r>
          </a:p>
          <a:p>
            <a:pPr lvl="3">
              <a:lnSpc>
                <a:spcPct val="60000"/>
              </a:lnSpc>
              <a:spcBef>
                <a:spcPct val="50000"/>
              </a:spcBef>
              <a:buFontTx/>
              <a:buChar char="•"/>
            </a:pPr>
            <a:r>
              <a:rPr lang="en-US" sz="3600" dirty="0">
                <a:solidFill>
                  <a:srgbClr val="FFFFFF"/>
                </a:solidFill>
                <a:latin typeface="Calibri"/>
                <a:cs typeface="Calibri"/>
              </a:rPr>
              <a:t>France, Great Britain, Russia</a:t>
            </a:r>
          </a:p>
          <a:p>
            <a:pPr lvl="4">
              <a:lnSpc>
                <a:spcPct val="60000"/>
              </a:lnSpc>
              <a:spcBef>
                <a:spcPct val="50000"/>
              </a:spcBef>
              <a:buFontTx/>
              <a:buChar char="•"/>
            </a:pPr>
            <a:r>
              <a:rPr lang="en-US" sz="3200" dirty="0">
                <a:solidFill>
                  <a:srgbClr val="FFFFFF"/>
                </a:solidFill>
                <a:latin typeface="Calibri"/>
                <a:cs typeface="Calibri"/>
              </a:rPr>
              <a:t>Russia also had an alliance with Serbia</a:t>
            </a:r>
            <a:endParaRPr lang="en-US" sz="4000" dirty="0">
              <a:solidFill>
                <a:srgbClr val="FFFFFF"/>
              </a:solidFill>
              <a:latin typeface="Calibri"/>
              <a:cs typeface="Calibri"/>
            </a:endParaRPr>
          </a:p>
          <a:p>
            <a:pPr lvl="1">
              <a:lnSpc>
                <a:spcPct val="60000"/>
              </a:lnSpc>
              <a:spcBef>
                <a:spcPct val="50000"/>
              </a:spcBef>
              <a:buFontTx/>
              <a:buChar char="•"/>
            </a:pPr>
            <a:r>
              <a:rPr lang="en-US" sz="3600" u="sng" dirty="0">
                <a:solidFill>
                  <a:srgbClr val="FFFFFF"/>
                </a:solidFill>
                <a:latin typeface="Calibri"/>
                <a:cs typeface="Calibri"/>
              </a:rPr>
              <a:t>Triple Alliance</a:t>
            </a:r>
            <a:r>
              <a:rPr lang="en-US" sz="3600" dirty="0">
                <a:solidFill>
                  <a:srgbClr val="FFFFFF"/>
                </a:solidFill>
                <a:latin typeface="Calibri"/>
                <a:cs typeface="Calibri"/>
              </a:rPr>
              <a:t>:</a:t>
            </a:r>
          </a:p>
          <a:p>
            <a:pPr lvl="3">
              <a:lnSpc>
                <a:spcPct val="60000"/>
              </a:lnSpc>
              <a:spcBef>
                <a:spcPct val="50000"/>
              </a:spcBef>
              <a:buFontTx/>
              <a:buChar char="•"/>
            </a:pPr>
            <a:r>
              <a:rPr lang="en-US" sz="3600" dirty="0">
                <a:solidFill>
                  <a:srgbClr val="FFFFFF"/>
                </a:solidFill>
                <a:latin typeface="Calibri"/>
                <a:cs typeface="Calibri"/>
              </a:rPr>
              <a:t>Germany, Austria-Hungary, Italy</a:t>
            </a:r>
            <a:endParaRPr lang="en-US" sz="2000" dirty="0">
              <a:solidFill>
                <a:srgbClr val="FFFFFF"/>
              </a:solidFill>
              <a:latin typeface="Calibri"/>
              <a:cs typeface="Calibri"/>
            </a:endParaRPr>
          </a:p>
        </p:txBody>
      </p:sp>
      <p:pic>
        <p:nvPicPr>
          <p:cNvPr id="10245" name="Picture 5" descr="alliance_entente--amp"/>
          <p:cNvPicPr>
            <a:picLocks noChangeAspect="1" noChangeArrowheads="1"/>
          </p:cNvPicPr>
          <p:nvPr/>
        </p:nvPicPr>
        <p:blipFill>
          <a:blip r:embed="rId4"/>
          <a:srcRect/>
          <a:stretch>
            <a:fillRect/>
          </a:stretch>
        </p:blipFill>
        <p:spPr bwMode="auto">
          <a:xfrm>
            <a:off x="2743200" y="1338263"/>
            <a:ext cx="3733800" cy="2395537"/>
          </a:xfrm>
          <a:prstGeom prst="rect">
            <a:avLst/>
          </a:prstGeom>
          <a:noFill/>
          <a:ln w="9525">
            <a:noFill/>
            <a:miter lim="800000"/>
            <a:headEnd/>
            <a:tailEnd/>
          </a:ln>
        </p:spPr>
      </p:pic>
    </p:spTree>
    <p:extLst>
      <p:ext uri="{BB962C8B-B14F-4D97-AF65-F5344CB8AC3E}">
        <p14:creationId xmlns:p14="http://schemas.microsoft.com/office/powerpoint/2010/main" val="5813549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050"/>
          <p:cNvSpPr>
            <a:spLocks noGrp="1" noChangeArrowheads="1"/>
          </p:cNvSpPr>
          <p:nvPr>
            <p:ph type="ctrTitle"/>
          </p:nvPr>
        </p:nvSpPr>
        <p:spPr>
          <a:xfrm>
            <a:off x="533400" y="0"/>
            <a:ext cx="8001000" cy="990600"/>
          </a:xfrm>
          <a:noFill/>
        </p:spPr>
        <p:txBody>
          <a:bodyPr/>
          <a:lstStyle/>
          <a:p>
            <a:pPr eaLnBrk="1" hangingPunct="1"/>
            <a:r>
              <a:rPr lang="en-US" sz="6600" dirty="0" smtClean="0">
                <a:solidFill>
                  <a:srgbClr val="FFFFFF"/>
                </a:solidFill>
                <a:latin typeface="Baskerville" charset="0"/>
              </a:rPr>
              <a:t>The Balkans</a:t>
            </a:r>
          </a:p>
        </p:txBody>
      </p:sp>
      <p:pic>
        <p:nvPicPr>
          <p:cNvPr id="11267" name="Picture 2051"/>
          <p:cNvPicPr>
            <a:picLocks noChangeAspect="1" noChangeArrowheads="1"/>
          </p:cNvPicPr>
          <p:nvPr/>
        </p:nvPicPr>
        <p:blipFill>
          <a:blip r:embed="rId3"/>
          <a:srcRect/>
          <a:stretch>
            <a:fillRect/>
          </a:stretch>
        </p:blipFill>
        <p:spPr bwMode="auto">
          <a:xfrm>
            <a:off x="685800" y="762000"/>
            <a:ext cx="7772400" cy="482600"/>
          </a:xfrm>
          <a:prstGeom prst="rect">
            <a:avLst/>
          </a:prstGeom>
          <a:noFill/>
          <a:ln w="9525">
            <a:noFill/>
            <a:miter lim="800000"/>
            <a:headEnd/>
            <a:tailEnd/>
          </a:ln>
        </p:spPr>
      </p:pic>
      <p:pic>
        <p:nvPicPr>
          <p:cNvPr id="11268" name="Picture 2052" descr="balkan peninsula"/>
          <p:cNvPicPr>
            <a:picLocks noChangeAspect="1" noChangeArrowheads="1"/>
          </p:cNvPicPr>
          <p:nvPr/>
        </p:nvPicPr>
        <p:blipFill>
          <a:blip r:embed="rId4"/>
          <a:srcRect/>
          <a:stretch>
            <a:fillRect/>
          </a:stretch>
        </p:blipFill>
        <p:spPr bwMode="auto">
          <a:xfrm>
            <a:off x="2057400" y="1219200"/>
            <a:ext cx="4800600" cy="2976563"/>
          </a:xfrm>
          <a:prstGeom prst="rect">
            <a:avLst/>
          </a:prstGeom>
          <a:noFill/>
          <a:ln w="9525">
            <a:noFill/>
            <a:miter lim="800000"/>
            <a:headEnd/>
            <a:tailEnd/>
          </a:ln>
        </p:spPr>
      </p:pic>
      <p:sp>
        <p:nvSpPr>
          <p:cNvPr id="11269" name="Text Box 2053"/>
          <p:cNvSpPr txBox="1">
            <a:spLocks noChangeArrowheads="1"/>
          </p:cNvSpPr>
          <p:nvPr/>
        </p:nvSpPr>
        <p:spPr bwMode="auto">
          <a:xfrm>
            <a:off x="152400" y="4267200"/>
            <a:ext cx="8839200" cy="2308324"/>
          </a:xfrm>
          <a:prstGeom prst="rect">
            <a:avLst/>
          </a:prstGeom>
          <a:noFill/>
          <a:ln w="9525">
            <a:noFill/>
            <a:miter lim="800000"/>
            <a:headEnd/>
            <a:tailEnd/>
          </a:ln>
        </p:spPr>
        <p:txBody>
          <a:bodyPr>
            <a:spAutoFit/>
          </a:bodyPr>
          <a:lstStyle/>
          <a:p>
            <a:pPr>
              <a:spcBef>
                <a:spcPct val="50000"/>
              </a:spcBef>
              <a:buFontTx/>
              <a:buChar char="•"/>
            </a:pPr>
            <a:r>
              <a:rPr lang="en-US" sz="3200" dirty="0">
                <a:solidFill>
                  <a:srgbClr val="CCFFCC"/>
                </a:solidFill>
              </a:rPr>
              <a:t>The Balkan Peninsula became an important location for many European nations because it was surrounded by seas (trade, resources).</a:t>
            </a:r>
          </a:p>
          <a:p>
            <a:pPr lvl="1">
              <a:spcBef>
                <a:spcPct val="50000"/>
              </a:spcBef>
              <a:buFontTx/>
              <a:buChar char="•"/>
            </a:pPr>
            <a:r>
              <a:rPr lang="en-US" sz="3200" dirty="0">
                <a:solidFill>
                  <a:srgbClr val="FFF152"/>
                </a:solidFill>
              </a:rPr>
              <a:t>Nicknamed “The Powder Keg of Europe”…</a:t>
            </a:r>
          </a:p>
        </p:txBody>
      </p:sp>
    </p:spTree>
    <p:extLst>
      <p:ext uri="{BB962C8B-B14F-4D97-AF65-F5344CB8AC3E}">
        <p14:creationId xmlns:p14="http://schemas.microsoft.com/office/powerpoint/2010/main" val="33551508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solidFill>
                  <a:schemeClr val="tx1"/>
                </a:solidFill>
                <a:latin typeface="Calibri" charset="0"/>
                <a:ea typeface="MS PGothic" charset="0"/>
              </a:rPr>
              <a:t>Wilson</a:t>
            </a:r>
            <a:r>
              <a:rPr lang="en-US" dirty="0">
                <a:solidFill>
                  <a:schemeClr val="tx1"/>
                </a:solidFill>
                <a:latin typeface="Calibri" charset="0"/>
                <a:ea typeface="MS PGothic" charset="0"/>
              </a:rPr>
              <a:t>: The Idealist in </a:t>
            </a:r>
            <a:r>
              <a:rPr lang="en-US" dirty="0" smtClean="0">
                <a:solidFill>
                  <a:schemeClr val="tx1"/>
                </a:solidFill>
                <a:latin typeface="Calibri" charset="0"/>
                <a:ea typeface="MS PGothic" charset="0"/>
              </a:rPr>
              <a:t>Politics</a:t>
            </a:r>
            <a:endParaRPr lang="en-US" dirty="0">
              <a:solidFill>
                <a:schemeClr val="tx1"/>
              </a:solidFill>
              <a:latin typeface="Calibri" charset="0"/>
              <a:ea typeface="MS PGothic" charset="0"/>
            </a:endParaRPr>
          </a:p>
        </p:txBody>
      </p:sp>
      <p:sp>
        <p:nvSpPr>
          <p:cNvPr id="8195" name="Content Placeholder 2"/>
          <p:cNvSpPr>
            <a:spLocks noGrp="1"/>
          </p:cNvSpPr>
          <p:nvPr>
            <p:ph idx="1"/>
          </p:nvPr>
        </p:nvSpPr>
        <p:spPr>
          <a:xfrm>
            <a:off x="673100" y="1676400"/>
            <a:ext cx="8242300" cy="4449763"/>
          </a:xfrm>
        </p:spPr>
        <p:txBody>
          <a:bodyPr/>
          <a:lstStyle/>
          <a:p>
            <a:pPr lvl="2"/>
            <a:r>
              <a:rPr lang="en-US" dirty="0">
                <a:solidFill>
                  <a:srgbClr val="CCFFCC"/>
                </a:solidFill>
                <a:latin typeface="Calibri" charset="0"/>
                <a:ea typeface="MS PGothic" charset="0"/>
              </a:rPr>
              <a:t>Wilson convinced that Congress could not function properly unless president provided leadership</a:t>
            </a:r>
          </a:p>
          <a:p>
            <a:pPr lvl="2"/>
            <a:r>
              <a:rPr lang="en-US" dirty="0">
                <a:solidFill>
                  <a:srgbClr val="FFFFFF"/>
                </a:solidFill>
                <a:latin typeface="Calibri" charset="0"/>
                <a:ea typeface="MS PGothic" charset="0"/>
              </a:rPr>
              <a:t>Repeated relied on his eloquence to appeal over heads of legislators to the sovereign </a:t>
            </a:r>
            <a:r>
              <a:rPr lang="en-US" dirty="0" smtClean="0">
                <a:solidFill>
                  <a:srgbClr val="FFFFFF"/>
                </a:solidFill>
                <a:latin typeface="Calibri" charset="0"/>
                <a:ea typeface="MS PGothic" charset="0"/>
              </a:rPr>
              <a:t>people</a:t>
            </a:r>
          </a:p>
          <a:p>
            <a:pPr lvl="2"/>
            <a:endParaRPr lang="en-US" dirty="0">
              <a:solidFill>
                <a:srgbClr val="FFFFFF"/>
              </a:solidFill>
              <a:latin typeface="Calibri" charset="0"/>
              <a:ea typeface="MS PGothic" charset="0"/>
            </a:endParaRPr>
          </a:p>
          <a:p>
            <a:pPr lvl="1"/>
            <a:r>
              <a:rPr lang="en-US" dirty="0">
                <a:solidFill>
                  <a:srgbClr val="FFFFFF"/>
                </a:solidFill>
                <a:latin typeface="Calibri" charset="0"/>
                <a:ea typeface="MS PGothic" charset="0"/>
              </a:rPr>
              <a:t>Wilson suffered from serious defects of personality:</a:t>
            </a:r>
          </a:p>
          <a:p>
            <a:pPr lvl="2"/>
            <a:r>
              <a:rPr lang="en-US" dirty="0">
                <a:solidFill>
                  <a:srgbClr val="FFFFFF"/>
                </a:solidFill>
                <a:latin typeface="Calibri" charset="0"/>
                <a:ea typeface="MS PGothic" charset="0"/>
              </a:rPr>
              <a:t>Incapable of showmanship like Roosevelt, he lacked common touch</a:t>
            </a:r>
          </a:p>
        </p:txBody>
      </p:sp>
    </p:spTree>
    <p:extLst>
      <p:ext uri="{BB962C8B-B14F-4D97-AF65-F5344CB8AC3E}">
        <p14:creationId xmlns:p14="http://schemas.microsoft.com/office/powerpoint/2010/main" val="301691357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533400" y="0"/>
            <a:ext cx="8001000" cy="990600"/>
          </a:xfrm>
          <a:noFill/>
        </p:spPr>
        <p:txBody>
          <a:bodyPr/>
          <a:lstStyle/>
          <a:p>
            <a:pPr eaLnBrk="1" hangingPunct="1"/>
            <a:r>
              <a:rPr lang="en-US" b="1" smtClean="0">
                <a:solidFill>
                  <a:schemeClr val="tx1"/>
                </a:solidFill>
              </a:rPr>
              <a:t>Balkan Nationalism</a:t>
            </a:r>
          </a:p>
        </p:txBody>
      </p:sp>
      <p:pic>
        <p:nvPicPr>
          <p:cNvPr id="12291" name="Picture 3"/>
          <p:cNvPicPr>
            <a:picLocks noChangeAspect="1" noChangeArrowheads="1"/>
          </p:cNvPicPr>
          <p:nvPr/>
        </p:nvPicPr>
        <p:blipFill>
          <a:blip r:embed="rId3"/>
          <a:srcRect/>
          <a:stretch>
            <a:fillRect/>
          </a:stretch>
        </p:blipFill>
        <p:spPr bwMode="auto">
          <a:xfrm>
            <a:off x="838200" y="762000"/>
            <a:ext cx="7772400" cy="482600"/>
          </a:xfrm>
          <a:prstGeom prst="rect">
            <a:avLst/>
          </a:prstGeom>
          <a:noFill/>
          <a:ln w="9525">
            <a:noFill/>
            <a:miter lim="800000"/>
            <a:headEnd/>
            <a:tailEnd/>
          </a:ln>
        </p:spPr>
      </p:pic>
      <p:pic>
        <p:nvPicPr>
          <p:cNvPr id="12292" name="Picture 5" descr="balkan peninsula"/>
          <p:cNvPicPr>
            <a:picLocks noChangeAspect="1" noChangeArrowheads="1"/>
          </p:cNvPicPr>
          <p:nvPr/>
        </p:nvPicPr>
        <p:blipFill>
          <a:blip r:embed="rId4"/>
          <a:srcRect/>
          <a:stretch>
            <a:fillRect/>
          </a:stretch>
        </p:blipFill>
        <p:spPr bwMode="auto">
          <a:xfrm>
            <a:off x="1828800" y="990600"/>
            <a:ext cx="5334000" cy="3306763"/>
          </a:xfrm>
          <a:prstGeom prst="rect">
            <a:avLst/>
          </a:prstGeom>
          <a:noFill/>
          <a:ln w="9525">
            <a:noFill/>
            <a:miter lim="800000"/>
            <a:headEnd/>
            <a:tailEnd/>
          </a:ln>
        </p:spPr>
      </p:pic>
      <p:sp>
        <p:nvSpPr>
          <p:cNvPr id="12293" name="Text Box 6"/>
          <p:cNvSpPr txBox="1">
            <a:spLocks noChangeArrowheads="1"/>
          </p:cNvSpPr>
          <p:nvPr/>
        </p:nvSpPr>
        <p:spPr bwMode="auto">
          <a:xfrm>
            <a:off x="152400" y="4327525"/>
            <a:ext cx="8763000" cy="2462212"/>
          </a:xfrm>
          <a:prstGeom prst="rect">
            <a:avLst/>
          </a:prstGeom>
          <a:noFill/>
          <a:ln w="9525">
            <a:noFill/>
            <a:miter lim="800000"/>
            <a:headEnd/>
            <a:tailEnd/>
          </a:ln>
        </p:spPr>
        <p:txBody>
          <a:bodyPr>
            <a:spAutoFit/>
          </a:bodyPr>
          <a:lstStyle/>
          <a:p>
            <a:pPr>
              <a:spcBef>
                <a:spcPct val="50000"/>
              </a:spcBef>
              <a:buFontTx/>
              <a:buChar char="•"/>
            </a:pPr>
            <a:r>
              <a:rPr lang="en-US" sz="2200" dirty="0" smtClean="0">
                <a:solidFill>
                  <a:srgbClr val="CCFFCC"/>
                </a:solidFill>
                <a:latin typeface="Calibri"/>
                <a:cs typeface="Calibri"/>
              </a:rPr>
              <a:t>The people of the Balkans believed that Bosnia should be part of a new Slavic state, but European powers placed Bosnia under Austro-Hungarian control. </a:t>
            </a:r>
          </a:p>
          <a:p>
            <a:pPr>
              <a:spcBef>
                <a:spcPct val="50000"/>
              </a:spcBef>
              <a:buFontTx/>
              <a:buChar char="•"/>
            </a:pPr>
            <a:r>
              <a:rPr lang="en-US" sz="2200" dirty="0" smtClean="0">
                <a:solidFill>
                  <a:srgbClr val="FFFFFF"/>
                </a:solidFill>
                <a:latin typeface="Calibri"/>
                <a:cs typeface="Calibri"/>
              </a:rPr>
              <a:t>Russia, which shared a common ethnic and religious heritage, secretly helped finance the assassination of Archduke Francis Ferdinand.</a:t>
            </a:r>
          </a:p>
          <a:p>
            <a:pPr>
              <a:spcBef>
                <a:spcPct val="50000"/>
              </a:spcBef>
              <a:buFontTx/>
              <a:buChar char="•"/>
            </a:pPr>
            <a:r>
              <a:rPr lang="en-US" sz="2200" dirty="0" smtClean="0">
                <a:solidFill>
                  <a:srgbClr val="CCFFCC"/>
                </a:solidFill>
                <a:latin typeface="Calibri"/>
                <a:cs typeface="Calibri"/>
              </a:rPr>
              <a:t> This event was a catalyst for WWI </a:t>
            </a:r>
            <a:endParaRPr lang="en-US" sz="2200" dirty="0">
              <a:solidFill>
                <a:srgbClr val="CCFFCC"/>
              </a:solidFill>
              <a:latin typeface="Calibri"/>
              <a:cs typeface="Calibri"/>
            </a:endParaRPr>
          </a:p>
        </p:txBody>
      </p:sp>
    </p:spTree>
    <p:extLst>
      <p:ext uri="{BB962C8B-B14F-4D97-AF65-F5344CB8AC3E}">
        <p14:creationId xmlns:p14="http://schemas.microsoft.com/office/powerpoint/2010/main" val="22171438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09600" y="152400"/>
            <a:ext cx="8001000" cy="990600"/>
          </a:xfrm>
          <a:noFill/>
        </p:spPr>
        <p:txBody>
          <a:bodyPr/>
          <a:lstStyle/>
          <a:p>
            <a:pPr eaLnBrk="1" hangingPunct="1"/>
            <a:r>
              <a:rPr lang="en-US" sz="6600" dirty="0" smtClean="0">
                <a:solidFill>
                  <a:schemeClr val="tx1"/>
                </a:solidFill>
                <a:latin typeface="Baskerville" charset="0"/>
              </a:rPr>
              <a:t>“The Spark”</a:t>
            </a:r>
          </a:p>
        </p:txBody>
      </p:sp>
      <p:pic>
        <p:nvPicPr>
          <p:cNvPr id="13315" name="Picture 3"/>
          <p:cNvPicPr>
            <a:picLocks noChangeAspect="1" noChangeArrowheads="1"/>
          </p:cNvPicPr>
          <p:nvPr/>
        </p:nvPicPr>
        <p:blipFill>
          <a:blip r:embed="rId3"/>
          <a:srcRect/>
          <a:stretch>
            <a:fillRect/>
          </a:stretch>
        </p:blipFill>
        <p:spPr bwMode="auto">
          <a:xfrm>
            <a:off x="685800" y="990600"/>
            <a:ext cx="7772400" cy="482600"/>
          </a:xfrm>
          <a:prstGeom prst="rect">
            <a:avLst/>
          </a:prstGeom>
          <a:noFill/>
          <a:ln w="9525">
            <a:noFill/>
            <a:miter lim="800000"/>
            <a:headEnd/>
            <a:tailEnd/>
          </a:ln>
        </p:spPr>
      </p:pic>
      <p:pic>
        <p:nvPicPr>
          <p:cNvPr id="13316" name="Picture 10" descr="franz ferdinand &amp; sopie just before shooting"/>
          <p:cNvPicPr>
            <a:picLocks noChangeAspect="1" noChangeArrowheads="1"/>
          </p:cNvPicPr>
          <p:nvPr/>
        </p:nvPicPr>
        <p:blipFill>
          <a:blip r:embed="rId4"/>
          <a:srcRect/>
          <a:stretch>
            <a:fillRect/>
          </a:stretch>
        </p:blipFill>
        <p:spPr bwMode="auto">
          <a:xfrm>
            <a:off x="1500188" y="2819400"/>
            <a:ext cx="2538412" cy="2971800"/>
          </a:xfrm>
          <a:prstGeom prst="rect">
            <a:avLst/>
          </a:prstGeom>
          <a:noFill/>
          <a:ln w="9525">
            <a:noFill/>
            <a:miter lim="800000"/>
            <a:headEnd/>
            <a:tailEnd/>
          </a:ln>
        </p:spPr>
      </p:pic>
      <p:pic>
        <p:nvPicPr>
          <p:cNvPr id="13317" name="Picture 11" descr="ferdinand and sopie"/>
          <p:cNvPicPr>
            <a:picLocks noChangeAspect="1" noChangeArrowheads="1"/>
          </p:cNvPicPr>
          <p:nvPr/>
        </p:nvPicPr>
        <p:blipFill>
          <a:blip r:embed="rId5"/>
          <a:srcRect/>
          <a:stretch>
            <a:fillRect/>
          </a:stretch>
        </p:blipFill>
        <p:spPr bwMode="auto">
          <a:xfrm>
            <a:off x="4495800" y="2808288"/>
            <a:ext cx="3352800" cy="2982912"/>
          </a:xfrm>
          <a:prstGeom prst="rect">
            <a:avLst/>
          </a:prstGeom>
          <a:noFill/>
          <a:ln w="9525">
            <a:noFill/>
            <a:miter lim="800000"/>
            <a:headEnd/>
            <a:tailEnd/>
          </a:ln>
        </p:spPr>
      </p:pic>
      <p:sp>
        <p:nvSpPr>
          <p:cNvPr id="13318" name="Text Box 14"/>
          <p:cNvSpPr txBox="1">
            <a:spLocks noChangeArrowheads="1"/>
          </p:cNvSpPr>
          <p:nvPr/>
        </p:nvSpPr>
        <p:spPr bwMode="auto">
          <a:xfrm>
            <a:off x="152400" y="1371600"/>
            <a:ext cx="8839200" cy="1486561"/>
          </a:xfrm>
          <a:prstGeom prst="rect">
            <a:avLst/>
          </a:prstGeom>
          <a:noFill/>
          <a:ln w="9525">
            <a:noFill/>
            <a:miter lim="800000"/>
            <a:headEnd/>
            <a:tailEnd/>
          </a:ln>
        </p:spPr>
        <p:txBody>
          <a:bodyPr>
            <a:spAutoFit/>
          </a:bodyPr>
          <a:lstStyle/>
          <a:p>
            <a:pPr algn="ctr">
              <a:spcBef>
                <a:spcPct val="50000"/>
              </a:spcBef>
            </a:pPr>
            <a:r>
              <a:rPr lang="en-US" sz="3200" dirty="0">
                <a:solidFill>
                  <a:srgbClr val="CCFFCC"/>
                </a:solidFill>
              </a:rPr>
              <a:t>June 28, 1914</a:t>
            </a:r>
            <a:r>
              <a:rPr lang="en-US" sz="3600" dirty="0">
                <a:solidFill>
                  <a:srgbClr val="CCFFCC"/>
                </a:solidFill>
              </a:rPr>
              <a:t> </a:t>
            </a:r>
          </a:p>
          <a:p>
            <a:pPr lvl="1">
              <a:lnSpc>
                <a:spcPct val="70000"/>
              </a:lnSpc>
              <a:spcBef>
                <a:spcPct val="50000"/>
              </a:spcBef>
              <a:buFontTx/>
              <a:buChar char="•"/>
            </a:pPr>
            <a:r>
              <a:rPr lang="en-US" sz="2800" dirty="0">
                <a:solidFill>
                  <a:srgbClr val="CCFFCC"/>
                </a:solidFill>
              </a:rPr>
              <a:t>Archduke Franz Ferdinand </a:t>
            </a:r>
            <a:r>
              <a:rPr lang="en-US" sz="2400" dirty="0">
                <a:solidFill>
                  <a:srgbClr val="CCFFCC"/>
                </a:solidFill>
              </a:rPr>
              <a:t>(heir to Austrian throne)</a:t>
            </a:r>
            <a:r>
              <a:rPr lang="en-US" sz="2800" dirty="0">
                <a:solidFill>
                  <a:srgbClr val="CCFFCC"/>
                </a:solidFill>
              </a:rPr>
              <a:t> and his wife Sophie are visiting Sarajevo, Bosnia.</a:t>
            </a:r>
          </a:p>
        </p:txBody>
      </p:sp>
      <p:sp>
        <p:nvSpPr>
          <p:cNvPr id="13319" name="Text Box 15"/>
          <p:cNvSpPr txBox="1">
            <a:spLocks noChangeArrowheads="1"/>
          </p:cNvSpPr>
          <p:nvPr/>
        </p:nvSpPr>
        <p:spPr bwMode="auto">
          <a:xfrm>
            <a:off x="228600" y="5780088"/>
            <a:ext cx="8839200" cy="1095685"/>
          </a:xfrm>
          <a:prstGeom prst="rect">
            <a:avLst/>
          </a:prstGeom>
          <a:noFill/>
          <a:ln w="9525">
            <a:noFill/>
            <a:miter lim="800000"/>
            <a:headEnd/>
            <a:tailEnd/>
          </a:ln>
        </p:spPr>
        <p:txBody>
          <a:bodyPr>
            <a:spAutoFit/>
          </a:bodyPr>
          <a:lstStyle/>
          <a:p>
            <a:pPr algn="ctr">
              <a:lnSpc>
                <a:spcPct val="90000"/>
              </a:lnSpc>
              <a:spcBef>
                <a:spcPct val="50000"/>
              </a:spcBef>
            </a:pPr>
            <a:r>
              <a:rPr lang="en-US" sz="2400" dirty="0"/>
              <a:t>On the way to a reception, a bomb was thrown at the couple but they escaped unharmed.  After the reception, the Archduke insisted on visiting those injured by the bomb…</a:t>
            </a:r>
          </a:p>
        </p:txBody>
      </p:sp>
    </p:spTree>
    <p:extLst>
      <p:ext uri="{BB962C8B-B14F-4D97-AF65-F5344CB8AC3E}">
        <p14:creationId xmlns:p14="http://schemas.microsoft.com/office/powerpoint/2010/main" val="42934986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050"/>
          <p:cNvSpPr>
            <a:spLocks noGrp="1" noChangeArrowheads="1"/>
          </p:cNvSpPr>
          <p:nvPr>
            <p:ph type="ctrTitle"/>
          </p:nvPr>
        </p:nvSpPr>
        <p:spPr>
          <a:xfrm>
            <a:off x="609600" y="152400"/>
            <a:ext cx="8001000" cy="990600"/>
          </a:xfrm>
          <a:noFill/>
        </p:spPr>
        <p:txBody>
          <a:bodyPr/>
          <a:lstStyle/>
          <a:p>
            <a:pPr eaLnBrk="1" hangingPunct="1"/>
            <a:r>
              <a:rPr lang="en-US" sz="6600" dirty="0" smtClean="0">
                <a:solidFill>
                  <a:srgbClr val="FFFFFF"/>
                </a:solidFill>
                <a:latin typeface="Baskerville" charset="0"/>
              </a:rPr>
              <a:t>“The Spark”</a:t>
            </a:r>
          </a:p>
        </p:txBody>
      </p:sp>
      <p:pic>
        <p:nvPicPr>
          <p:cNvPr id="14339" name="Picture 2051"/>
          <p:cNvPicPr>
            <a:picLocks noChangeAspect="1" noChangeArrowheads="1"/>
          </p:cNvPicPr>
          <p:nvPr/>
        </p:nvPicPr>
        <p:blipFill>
          <a:blip r:embed="rId3"/>
          <a:srcRect/>
          <a:stretch>
            <a:fillRect/>
          </a:stretch>
        </p:blipFill>
        <p:spPr bwMode="auto">
          <a:xfrm>
            <a:off x="685800" y="990600"/>
            <a:ext cx="7772400" cy="482600"/>
          </a:xfrm>
          <a:prstGeom prst="rect">
            <a:avLst/>
          </a:prstGeom>
          <a:noFill/>
          <a:ln w="9525">
            <a:noFill/>
            <a:miter lim="800000"/>
            <a:headEnd/>
            <a:tailEnd/>
          </a:ln>
        </p:spPr>
      </p:pic>
      <p:pic>
        <p:nvPicPr>
          <p:cNvPr id="14340" name="Picture 2052"/>
          <p:cNvPicPr>
            <a:picLocks noChangeAspect="1" noChangeArrowheads="1"/>
          </p:cNvPicPr>
          <p:nvPr/>
        </p:nvPicPr>
        <p:blipFill>
          <a:blip r:embed="rId4"/>
          <a:srcRect b="10263"/>
          <a:stretch>
            <a:fillRect/>
          </a:stretch>
        </p:blipFill>
        <p:spPr bwMode="auto">
          <a:xfrm>
            <a:off x="2006600" y="3124200"/>
            <a:ext cx="5257800" cy="3633788"/>
          </a:xfrm>
          <a:prstGeom prst="rect">
            <a:avLst/>
          </a:prstGeom>
          <a:noFill/>
          <a:ln w="9525">
            <a:noFill/>
            <a:miter lim="800000"/>
            <a:headEnd/>
            <a:tailEnd/>
          </a:ln>
        </p:spPr>
      </p:pic>
      <p:sp>
        <p:nvSpPr>
          <p:cNvPr id="14341" name="Text Box 2057"/>
          <p:cNvSpPr txBox="1">
            <a:spLocks noChangeArrowheads="1"/>
          </p:cNvSpPr>
          <p:nvPr/>
        </p:nvSpPr>
        <p:spPr bwMode="auto">
          <a:xfrm>
            <a:off x="152400" y="1447800"/>
            <a:ext cx="8839200" cy="1569660"/>
          </a:xfrm>
          <a:prstGeom prst="rect">
            <a:avLst/>
          </a:prstGeom>
          <a:noFill/>
          <a:ln w="9525">
            <a:noFill/>
            <a:miter lim="800000"/>
            <a:headEnd/>
            <a:tailEnd/>
          </a:ln>
        </p:spPr>
        <p:txBody>
          <a:bodyPr>
            <a:spAutoFit/>
          </a:bodyPr>
          <a:lstStyle/>
          <a:p>
            <a:pPr>
              <a:spcBef>
                <a:spcPct val="50000"/>
              </a:spcBef>
              <a:buFontTx/>
              <a:buChar char="•"/>
            </a:pPr>
            <a:r>
              <a:rPr lang="en-US" sz="3200" dirty="0">
                <a:solidFill>
                  <a:srgbClr val="CCFFCC"/>
                </a:solidFill>
                <a:latin typeface="Calibri"/>
                <a:cs typeface="Calibri"/>
              </a:rPr>
              <a:t>A young Serbian nationalist named </a:t>
            </a:r>
            <a:r>
              <a:rPr lang="en-US" sz="3200" dirty="0" err="1">
                <a:solidFill>
                  <a:srgbClr val="CCFFCC"/>
                </a:solidFill>
                <a:latin typeface="Calibri"/>
                <a:cs typeface="Calibri"/>
              </a:rPr>
              <a:t>Gavrilo</a:t>
            </a:r>
            <a:r>
              <a:rPr lang="en-US" sz="3200" dirty="0">
                <a:solidFill>
                  <a:srgbClr val="CCFFCC"/>
                </a:solidFill>
                <a:latin typeface="Calibri"/>
                <a:cs typeface="Calibri"/>
              </a:rPr>
              <a:t> </a:t>
            </a:r>
            <a:r>
              <a:rPr lang="en-US" sz="3200" dirty="0" err="1">
                <a:solidFill>
                  <a:srgbClr val="CCFFCC"/>
                </a:solidFill>
                <a:latin typeface="Calibri"/>
                <a:cs typeface="Calibri"/>
              </a:rPr>
              <a:t>Princip</a:t>
            </a:r>
            <a:r>
              <a:rPr lang="en-US" sz="3200" dirty="0">
                <a:solidFill>
                  <a:srgbClr val="CCFFCC"/>
                </a:solidFill>
                <a:latin typeface="Calibri"/>
                <a:cs typeface="Calibri"/>
              </a:rPr>
              <a:t> assassinated the royal couple (</a:t>
            </a:r>
            <a:r>
              <a:rPr lang="en-US" dirty="0">
                <a:solidFill>
                  <a:srgbClr val="CCFFCC"/>
                </a:solidFill>
                <a:latin typeface="Calibri"/>
                <a:cs typeface="Calibri"/>
              </a:rPr>
              <a:t>Archduke Franz Ferdinand)  </a:t>
            </a:r>
            <a:r>
              <a:rPr lang="en-US" sz="3200" dirty="0">
                <a:solidFill>
                  <a:srgbClr val="CCFFCC"/>
                </a:solidFill>
                <a:latin typeface="Calibri"/>
                <a:cs typeface="Calibri"/>
              </a:rPr>
              <a:t>as they rode down the streets of Sarajevo.</a:t>
            </a:r>
          </a:p>
        </p:txBody>
      </p:sp>
    </p:spTree>
    <p:extLst>
      <p:ext uri="{BB962C8B-B14F-4D97-AF65-F5344CB8AC3E}">
        <p14:creationId xmlns:p14="http://schemas.microsoft.com/office/powerpoint/2010/main" val="29639202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609600" y="152400"/>
            <a:ext cx="8001000" cy="990600"/>
          </a:xfrm>
          <a:noFill/>
        </p:spPr>
        <p:txBody>
          <a:bodyPr/>
          <a:lstStyle/>
          <a:p>
            <a:pPr eaLnBrk="1" hangingPunct="1"/>
            <a:r>
              <a:rPr lang="en-US" sz="6600" dirty="0" smtClean="0">
                <a:solidFill>
                  <a:srgbClr val="FFFFFF"/>
                </a:solidFill>
                <a:latin typeface="Baskerville" charset="0"/>
              </a:rPr>
              <a:t>The Assassin</a:t>
            </a:r>
          </a:p>
        </p:txBody>
      </p:sp>
      <p:pic>
        <p:nvPicPr>
          <p:cNvPr id="15363" name="Picture 3"/>
          <p:cNvPicPr>
            <a:picLocks noChangeAspect="1" noChangeArrowheads="1"/>
          </p:cNvPicPr>
          <p:nvPr/>
        </p:nvPicPr>
        <p:blipFill>
          <a:blip r:embed="rId3"/>
          <a:srcRect/>
          <a:stretch>
            <a:fillRect/>
          </a:stretch>
        </p:blipFill>
        <p:spPr bwMode="auto">
          <a:xfrm>
            <a:off x="685800" y="990600"/>
            <a:ext cx="7772400" cy="482600"/>
          </a:xfrm>
          <a:prstGeom prst="rect">
            <a:avLst/>
          </a:prstGeom>
          <a:noFill/>
          <a:ln w="9525">
            <a:noFill/>
            <a:miter lim="800000"/>
            <a:headEnd/>
            <a:tailEnd/>
          </a:ln>
        </p:spPr>
      </p:pic>
      <p:pic>
        <p:nvPicPr>
          <p:cNvPr id="15364" name="Picture 9" descr="gavrilo"/>
          <p:cNvPicPr>
            <a:picLocks noChangeAspect="1" noChangeArrowheads="1"/>
          </p:cNvPicPr>
          <p:nvPr/>
        </p:nvPicPr>
        <p:blipFill>
          <a:blip r:embed="rId4"/>
          <a:srcRect/>
          <a:stretch>
            <a:fillRect/>
          </a:stretch>
        </p:blipFill>
        <p:spPr bwMode="auto">
          <a:xfrm>
            <a:off x="304800" y="1524000"/>
            <a:ext cx="3522663" cy="5105400"/>
          </a:xfrm>
          <a:prstGeom prst="rect">
            <a:avLst/>
          </a:prstGeom>
          <a:noFill/>
          <a:ln w="9525">
            <a:noFill/>
            <a:miter lim="800000"/>
            <a:headEnd/>
            <a:tailEnd/>
          </a:ln>
        </p:spPr>
      </p:pic>
      <p:sp>
        <p:nvSpPr>
          <p:cNvPr id="15365" name="Text Box 12"/>
          <p:cNvSpPr txBox="1">
            <a:spLocks noChangeArrowheads="1"/>
          </p:cNvSpPr>
          <p:nvPr/>
        </p:nvSpPr>
        <p:spPr bwMode="auto">
          <a:xfrm>
            <a:off x="3962400" y="1612642"/>
            <a:ext cx="4800600" cy="5016758"/>
          </a:xfrm>
          <a:prstGeom prst="rect">
            <a:avLst/>
          </a:prstGeom>
          <a:noFill/>
          <a:ln w="9525">
            <a:noFill/>
            <a:miter lim="800000"/>
            <a:headEnd/>
            <a:tailEnd/>
          </a:ln>
        </p:spPr>
        <p:txBody>
          <a:bodyPr>
            <a:spAutoFit/>
          </a:bodyPr>
          <a:lstStyle/>
          <a:p>
            <a:pPr>
              <a:spcBef>
                <a:spcPct val="50000"/>
              </a:spcBef>
              <a:buFontTx/>
              <a:buChar char="•"/>
            </a:pPr>
            <a:r>
              <a:rPr lang="en-US" sz="3200" dirty="0" err="1">
                <a:solidFill>
                  <a:srgbClr val="FFFFFF"/>
                </a:solidFill>
              </a:rPr>
              <a:t>Gavrilo</a:t>
            </a:r>
            <a:r>
              <a:rPr lang="en-US" sz="3200" dirty="0">
                <a:solidFill>
                  <a:srgbClr val="FFFFFF"/>
                </a:solidFill>
              </a:rPr>
              <a:t> </a:t>
            </a:r>
            <a:r>
              <a:rPr lang="en-US" sz="3200" dirty="0" err="1">
                <a:solidFill>
                  <a:srgbClr val="FFFFFF"/>
                </a:solidFill>
              </a:rPr>
              <a:t>Princip</a:t>
            </a:r>
            <a:r>
              <a:rPr lang="en-US" sz="3200" dirty="0">
                <a:solidFill>
                  <a:srgbClr val="FFFFFF"/>
                </a:solidFill>
              </a:rPr>
              <a:t> was a member of the secret “Black Hand” society,</a:t>
            </a:r>
          </a:p>
          <a:p>
            <a:pPr lvl="1">
              <a:spcBef>
                <a:spcPct val="50000"/>
              </a:spcBef>
              <a:buFontTx/>
              <a:buChar char="•"/>
            </a:pPr>
            <a:r>
              <a:rPr lang="en-US" sz="2800" dirty="0">
                <a:solidFill>
                  <a:srgbClr val="FFF152"/>
                </a:solidFill>
              </a:rPr>
              <a:t>radical nationalist group that favored an alliance between Bosnia and Serbia</a:t>
            </a:r>
            <a:endParaRPr lang="en-US" sz="2800" dirty="0">
              <a:solidFill>
                <a:schemeClr val="bg1"/>
              </a:solidFill>
            </a:endParaRPr>
          </a:p>
          <a:p>
            <a:pPr lvl="1">
              <a:spcBef>
                <a:spcPct val="50000"/>
              </a:spcBef>
              <a:buFontTx/>
              <a:buChar char="•"/>
            </a:pPr>
            <a:r>
              <a:rPr lang="en-US" sz="2800" dirty="0">
                <a:solidFill>
                  <a:srgbClr val="FFFFFF"/>
                </a:solidFill>
              </a:rPr>
              <a:t>opposed Austria-Hungary’s annexation of Bosnia.</a:t>
            </a:r>
          </a:p>
        </p:txBody>
      </p:sp>
    </p:spTree>
    <p:extLst>
      <p:ext uri="{BB962C8B-B14F-4D97-AF65-F5344CB8AC3E}">
        <p14:creationId xmlns:p14="http://schemas.microsoft.com/office/powerpoint/2010/main" val="3920871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p:cNvSpPr>
            <a:spLocks noGrp="1" noChangeArrowheads="1"/>
          </p:cNvSpPr>
          <p:nvPr>
            <p:ph type="ctrTitle"/>
          </p:nvPr>
        </p:nvSpPr>
        <p:spPr>
          <a:xfrm>
            <a:off x="609600" y="152400"/>
            <a:ext cx="8001000" cy="990600"/>
          </a:xfrm>
          <a:noFill/>
        </p:spPr>
        <p:txBody>
          <a:bodyPr/>
          <a:lstStyle/>
          <a:p>
            <a:pPr eaLnBrk="1" hangingPunct="1"/>
            <a:r>
              <a:rPr lang="en-US" sz="6600" dirty="0" smtClean="0">
                <a:solidFill>
                  <a:srgbClr val="FFFFFF"/>
                </a:solidFill>
                <a:latin typeface="Baskerville" charset="0"/>
              </a:rPr>
              <a:t>The Ultimatum</a:t>
            </a:r>
          </a:p>
        </p:txBody>
      </p:sp>
      <p:pic>
        <p:nvPicPr>
          <p:cNvPr id="16387" name="Picture 1027"/>
          <p:cNvPicPr>
            <a:picLocks noChangeAspect="1" noChangeArrowheads="1"/>
          </p:cNvPicPr>
          <p:nvPr/>
        </p:nvPicPr>
        <p:blipFill>
          <a:blip r:embed="rId3"/>
          <a:srcRect/>
          <a:stretch>
            <a:fillRect/>
          </a:stretch>
        </p:blipFill>
        <p:spPr bwMode="auto">
          <a:xfrm>
            <a:off x="685800" y="990600"/>
            <a:ext cx="7772400" cy="482600"/>
          </a:xfrm>
          <a:prstGeom prst="rect">
            <a:avLst/>
          </a:prstGeom>
          <a:noFill/>
          <a:ln w="9525">
            <a:noFill/>
            <a:miter lim="800000"/>
            <a:headEnd/>
            <a:tailEnd/>
          </a:ln>
        </p:spPr>
      </p:pic>
      <p:sp>
        <p:nvSpPr>
          <p:cNvPr id="16388" name="Text Box 1032"/>
          <p:cNvSpPr txBox="1">
            <a:spLocks noChangeArrowheads="1"/>
          </p:cNvSpPr>
          <p:nvPr/>
        </p:nvSpPr>
        <p:spPr bwMode="auto">
          <a:xfrm>
            <a:off x="0" y="4114800"/>
            <a:ext cx="9144000" cy="2659190"/>
          </a:xfrm>
          <a:prstGeom prst="rect">
            <a:avLst/>
          </a:prstGeom>
          <a:noFill/>
          <a:ln w="9525">
            <a:noFill/>
            <a:miter lim="800000"/>
            <a:headEnd/>
            <a:tailEnd/>
          </a:ln>
        </p:spPr>
        <p:txBody>
          <a:bodyPr>
            <a:spAutoFit/>
          </a:bodyPr>
          <a:lstStyle/>
          <a:p>
            <a:pPr>
              <a:spcBef>
                <a:spcPct val="50000"/>
              </a:spcBef>
              <a:buFontTx/>
              <a:buChar char="•"/>
            </a:pPr>
            <a:r>
              <a:rPr lang="en-US" sz="2400" dirty="0">
                <a:solidFill>
                  <a:srgbClr val="CCFFCC"/>
                </a:solidFill>
              </a:rPr>
              <a:t>Austria-Hungary blamed Serbia for the assassinations and issued an ultimatum (gave Serbia 48 hours to respond):</a:t>
            </a:r>
          </a:p>
          <a:p>
            <a:pPr lvl="1">
              <a:lnSpc>
                <a:spcPct val="70000"/>
              </a:lnSpc>
              <a:spcBef>
                <a:spcPct val="50000"/>
              </a:spcBef>
              <a:buFontTx/>
              <a:buChar char="•"/>
            </a:pPr>
            <a:r>
              <a:rPr lang="en-US" sz="2000" dirty="0">
                <a:solidFill>
                  <a:srgbClr val="FFF152"/>
                </a:solidFill>
              </a:rPr>
              <a:t>Serbia was to suppress all anti-Austrian newspapers/organizations</a:t>
            </a:r>
          </a:p>
          <a:p>
            <a:pPr lvl="1">
              <a:lnSpc>
                <a:spcPct val="70000"/>
              </a:lnSpc>
              <a:spcBef>
                <a:spcPct val="50000"/>
              </a:spcBef>
              <a:buFontTx/>
              <a:buChar char="•"/>
            </a:pPr>
            <a:r>
              <a:rPr lang="en-US" sz="2000" dirty="0">
                <a:solidFill>
                  <a:srgbClr val="FFF152"/>
                </a:solidFill>
              </a:rPr>
              <a:t>Austrian police would help control rebellions in Serbia</a:t>
            </a:r>
          </a:p>
          <a:p>
            <a:pPr lvl="1">
              <a:lnSpc>
                <a:spcPct val="70000"/>
              </a:lnSpc>
              <a:spcBef>
                <a:spcPct val="50000"/>
              </a:spcBef>
              <a:buFontTx/>
              <a:buChar char="•"/>
            </a:pPr>
            <a:r>
              <a:rPr lang="en-US" sz="2000" dirty="0">
                <a:solidFill>
                  <a:srgbClr val="FFF152"/>
                </a:solidFill>
              </a:rPr>
              <a:t>Austrian courts would help prosecute accused conspirators in Serbia</a:t>
            </a:r>
          </a:p>
          <a:p>
            <a:pPr>
              <a:lnSpc>
                <a:spcPct val="70000"/>
              </a:lnSpc>
              <a:spcBef>
                <a:spcPct val="50000"/>
              </a:spcBef>
              <a:buFontTx/>
              <a:buChar char="•"/>
            </a:pPr>
            <a:r>
              <a:rPr lang="en-US" sz="2400" dirty="0">
                <a:solidFill>
                  <a:srgbClr val="FFFFFF"/>
                </a:solidFill>
              </a:rPr>
              <a:t>Serbia felt that the conditions were unfair and rejected the proposal</a:t>
            </a:r>
            <a:endParaRPr lang="en-US" sz="2000" dirty="0">
              <a:solidFill>
                <a:srgbClr val="FFFFFF"/>
              </a:solidFill>
            </a:endParaRPr>
          </a:p>
        </p:txBody>
      </p:sp>
      <p:pic>
        <p:nvPicPr>
          <p:cNvPr id="16389" name="Picture 1034"/>
          <p:cNvPicPr>
            <a:picLocks noChangeAspect="1" noChangeArrowheads="1"/>
          </p:cNvPicPr>
          <p:nvPr/>
        </p:nvPicPr>
        <p:blipFill>
          <a:blip r:embed="rId4"/>
          <a:srcRect/>
          <a:stretch>
            <a:fillRect/>
          </a:stretch>
        </p:blipFill>
        <p:spPr bwMode="auto">
          <a:xfrm>
            <a:off x="2819400" y="1752600"/>
            <a:ext cx="3810000" cy="2301875"/>
          </a:xfrm>
          <a:prstGeom prst="rect">
            <a:avLst/>
          </a:prstGeom>
          <a:noFill/>
          <a:ln w="9525">
            <a:noFill/>
            <a:miter lim="800000"/>
            <a:headEnd/>
            <a:tailEnd/>
          </a:ln>
        </p:spPr>
      </p:pic>
      <p:sp>
        <p:nvSpPr>
          <p:cNvPr id="16390" name="Text Box 1035"/>
          <p:cNvSpPr txBox="1">
            <a:spLocks noChangeArrowheads="1"/>
          </p:cNvSpPr>
          <p:nvPr/>
        </p:nvSpPr>
        <p:spPr bwMode="auto">
          <a:xfrm>
            <a:off x="1828800" y="1371600"/>
            <a:ext cx="5638800" cy="366713"/>
          </a:xfrm>
          <a:prstGeom prst="rect">
            <a:avLst/>
          </a:prstGeom>
          <a:noFill/>
          <a:ln w="9525">
            <a:noFill/>
            <a:miter lim="800000"/>
            <a:headEnd/>
            <a:tailEnd/>
          </a:ln>
        </p:spPr>
        <p:txBody>
          <a:bodyPr>
            <a:spAutoFit/>
          </a:bodyPr>
          <a:lstStyle/>
          <a:p>
            <a:pPr algn="ctr">
              <a:spcBef>
                <a:spcPct val="50000"/>
              </a:spcBef>
            </a:pPr>
            <a:r>
              <a:rPr lang="en-US" dirty="0">
                <a:solidFill>
                  <a:srgbClr val="FFFFFF"/>
                </a:solidFill>
              </a:rPr>
              <a:t>Funeral Procession of Archduke Franz Ferdinand</a:t>
            </a:r>
          </a:p>
        </p:txBody>
      </p:sp>
    </p:spTree>
    <p:extLst>
      <p:ext uri="{BB962C8B-B14F-4D97-AF65-F5344CB8AC3E}">
        <p14:creationId xmlns:p14="http://schemas.microsoft.com/office/powerpoint/2010/main" val="38221572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Grp="1" noChangeArrowheads="1"/>
          </p:cNvSpPr>
          <p:nvPr>
            <p:ph type="ctrTitle"/>
          </p:nvPr>
        </p:nvSpPr>
        <p:spPr>
          <a:xfrm>
            <a:off x="609600" y="152400"/>
            <a:ext cx="8001000" cy="990600"/>
          </a:xfrm>
          <a:noFill/>
        </p:spPr>
        <p:txBody>
          <a:bodyPr/>
          <a:lstStyle/>
          <a:p>
            <a:pPr eaLnBrk="1" hangingPunct="1"/>
            <a:r>
              <a:rPr lang="en-US" sz="6600" dirty="0" smtClean="0">
                <a:solidFill>
                  <a:srgbClr val="FFFFFF"/>
                </a:solidFill>
                <a:latin typeface="Baskerville" charset="0"/>
              </a:rPr>
              <a:t>“Blank Check”</a:t>
            </a:r>
          </a:p>
        </p:txBody>
      </p:sp>
      <p:pic>
        <p:nvPicPr>
          <p:cNvPr id="17411" name="Picture 1027"/>
          <p:cNvPicPr>
            <a:picLocks noChangeAspect="1" noChangeArrowheads="1"/>
          </p:cNvPicPr>
          <p:nvPr/>
        </p:nvPicPr>
        <p:blipFill>
          <a:blip r:embed="rId3"/>
          <a:srcRect/>
          <a:stretch>
            <a:fillRect/>
          </a:stretch>
        </p:blipFill>
        <p:spPr bwMode="auto">
          <a:xfrm>
            <a:off x="685800" y="990600"/>
            <a:ext cx="7772400" cy="482600"/>
          </a:xfrm>
          <a:prstGeom prst="rect">
            <a:avLst/>
          </a:prstGeom>
          <a:noFill/>
          <a:ln w="9525">
            <a:noFill/>
            <a:miter lim="800000"/>
            <a:headEnd/>
            <a:tailEnd/>
          </a:ln>
        </p:spPr>
      </p:pic>
      <p:sp>
        <p:nvSpPr>
          <p:cNvPr id="17412" name="Text Box 1028"/>
          <p:cNvSpPr txBox="1">
            <a:spLocks noChangeArrowheads="1"/>
          </p:cNvSpPr>
          <p:nvPr/>
        </p:nvSpPr>
        <p:spPr bwMode="auto">
          <a:xfrm>
            <a:off x="3124200" y="1611313"/>
            <a:ext cx="6019800" cy="5047535"/>
          </a:xfrm>
          <a:prstGeom prst="rect">
            <a:avLst/>
          </a:prstGeom>
          <a:noFill/>
          <a:ln w="9525">
            <a:noFill/>
            <a:miter lim="800000"/>
            <a:headEnd/>
            <a:tailEnd/>
          </a:ln>
        </p:spPr>
        <p:txBody>
          <a:bodyPr>
            <a:spAutoFit/>
          </a:bodyPr>
          <a:lstStyle/>
          <a:p>
            <a:pPr>
              <a:spcBef>
                <a:spcPct val="50000"/>
              </a:spcBef>
              <a:buFontTx/>
              <a:buChar char="•"/>
            </a:pPr>
            <a:r>
              <a:rPr lang="en-US" sz="2800" dirty="0">
                <a:solidFill>
                  <a:srgbClr val="CCFFCC"/>
                </a:solidFill>
              </a:rPr>
              <a:t>Germany issues a “blank check” to Austria-Hungary, offering unconditional support in the event of war.</a:t>
            </a:r>
          </a:p>
          <a:p>
            <a:pPr>
              <a:spcBef>
                <a:spcPct val="50000"/>
              </a:spcBef>
              <a:buFontTx/>
              <a:buChar char="•"/>
            </a:pPr>
            <a:r>
              <a:rPr lang="en-US" sz="2800" dirty="0">
                <a:solidFill>
                  <a:srgbClr val="CCFFCC"/>
                </a:solidFill>
              </a:rPr>
              <a:t>On July 28, 1914 (exactly one month after the assassination), Austria-Hungary and Germany declare war on Serbia.</a:t>
            </a:r>
          </a:p>
          <a:p>
            <a:pPr lvl="1">
              <a:spcBef>
                <a:spcPct val="50000"/>
              </a:spcBef>
              <a:buFontTx/>
              <a:buChar char="•"/>
            </a:pPr>
            <a:r>
              <a:rPr lang="en-US" sz="2400" dirty="0">
                <a:solidFill>
                  <a:srgbClr val="FFFFFF"/>
                </a:solidFill>
              </a:rPr>
              <a:t>The Alliance system of the previous years begins dragging other nations into the war as well…   </a:t>
            </a:r>
          </a:p>
        </p:txBody>
      </p:sp>
      <p:pic>
        <p:nvPicPr>
          <p:cNvPr id="17413" name="Picture 1031"/>
          <p:cNvPicPr>
            <a:picLocks noChangeAspect="1" noChangeArrowheads="1"/>
          </p:cNvPicPr>
          <p:nvPr/>
        </p:nvPicPr>
        <p:blipFill>
          <a:blip r:embed="rId4"/>
          <a:srcRect/>
          <a:stretch>
            <a:fillRect/>
          </a:stretch>
        </p:blipFill>
        <p:spPr bwMode="auto">
          <a:xfrm>
            <a:off x="152400" y="1371600"/>
            <a:ext cx="2308225" cy="3200400"/>
          </a:xfrm>
          <a:prstGeom prst="rect">
            <a:avLst/>
          </a:prstGeom>
          <a:noFill/>
          <a:ln w="9525">
            <a:noFill/>
            <a:miter lim="800000"/>
            <a:headEnd/>
            <a:tailEnd/>
          </a:ln>
        </p:spPr>
      </p:pic>
      <p:pic>
        <p:nvPicPr>
          <p:cNvPr id="17414" name="Picture 1033"/>
          <p:cNvPicPr>
            <a:picLocks noChangeAspect="1" noChangeArrowheads="1"/>
          </p:cNvPicPr>
          <p:nvPr/>
        </p:nvPicPr>
        <p:blipFill>
          <a:blip r:embed="rId5"/>
          <a:srcRect/>
          <a:stretch>
            <a:fillRect/>
          </a:stretch>
        </p:blipFill>
        <p:spPr bwMode="auto">
          <a:xfrm>
            <a:off x="838200" y="3733800"/>
            <a:ext cx="2216150" cy="2984500"/>
          </a:xfrm>
          <a:prstGeom prst="rect">
            <a:avLst/>
          </a:prstGeom>
          <a:noFill/>
          <a:ln w="9525">
            <a:noFill/>
            <a:miter lim="800000"/>
            <a:headEnd/>
            <a:tailEnd/>
          </a:ln>
        </p:spPr>
      </p:pic>
    </p:spTree>
    <p:extLst>
      <p:ext uri="{BB962C8B-B14F-4D97-AF65-F5344CB8AC3E}">
        <p14:creationId xmlns:p14="http://schemas.microsoft.com/office/powerpoint/2010/main" val="35432943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138323"/>
            <a:ext cx="8229600" cy="968263"/>
          </a:xfrm>
        </p:spPr>
        <p:txBody>
          <a:bodyPr/>
          <a:lstStyle/>
          <a:p>
            <a:r>
              <a:rPr lang="en-US" dirty="0" smtClean="0">
                <a:solidFill>
                  <a:schemeClr val="tx1"/>
                </a:solidFill>
                <a:latin typeface="Calibri" charset="0"/>
                <a:ea typeface="MS PGothic" charset="0"/>
              </a:rPr>
              <a:t>Thunder </a:t>
            </a:r>
            <a:r>
              <a:rPr lang="en-US" dirty="0">
                <a:solidFill>
                  <a:schemeClr val="tx1"/>
                </a:solidFill>
                <a:latin typeface="Calibri" charset="0"/>
                <a:ea typeface="MS PGothic" charset="0"/>
              </a:rPr>
              <a:t>Across the </a:t>
            </a:r>
            <a:r>
              <a:rPr lang="en-US" dirty="0" smtClean="0">
                <a:solidFill>
                  <a:schemeClr val="tx1"/>
                </a:solidFill>
                <a:latin typeface="Calibri" charset="0"/>
                <a:ea typeface="MS PGothic" charset="0"/>
              </a:rPr>
              <a:t>Sea</a:t>
            </a:r>
            <a:endParaRPr lang="en-US" dirty="0">
              <a:solidFill>
                <a:schemeClr val="tx1"/>
              </a:solidFill>
              <a:latin typeface="Calibri" charset="0"/>
              <a:ea typeface="MS PGothic" charset="0"/>
            </a:endParaRPr>
          </a:p>
        </p:txBody>
      </p:sp>
      <p:sp>
        <p:nvSpPr>
          <p:cNvPr id="41987" name="Content Placeholder 2"/>
          <p:cNvSpPr>
            <a:spLocks noGrp="1"/>
          </p:cNvSpPr>
          <p:nvPr>
            <p:ph idx="1"/>
          </p:nvPr>
        </p:nvSpPr>
        <p:spPr>
          <a:xfrm>
            <a:off x="457200" y="1106586"/>
            <a:ext cx="8229600" cy="5019578"/>
          </a:xfrm>
        </p:spPr>
        <p:txBody>
          <a:bodyPr/>
          <a:lstStyle/>
          <a:p>
            <a:r>
              <a:rPr lang="en-US" sz="2400" dirty="0">
                <a:solidFill>
                  <a:srgbClr val="FFFFFF"/>
                </a:solidFill>
                <a:latin typeface="Calibri" charset="0"/>
                <a:ea typeface="MS PGothic" charset="0"/>
              </a:rPr>
              <a:t>Great Britain, its coastline jeopardized by assault on Belgium, pulled into conflagration on side of France</a:t>
            </a:r>
          </a:p>
          <a:p>
            <a:r>
              <a:rPr lang="en-US" sz="2400" dirty="0">
                <a:solidFill>
                  <a:srgbClr val="FFFFFF"/>
                </a:solidFill>
                <a:latin typeface="Calibri" charset="0"/>
                <a:ea typeface="MS PGothic" charset="0"/>
              </a:rPr>
              <a:t>Now Europe locked in fight to the </a:t>
            </a:r>
            <a:r>
              <a:rPr lang="en-US" sz="2400" dirty="0" smtClean="0">
                <a:solidFill>
                  <a:srgbClr val="FFFFFF"/>
                </a:solidFill>
                <a:latin typeface="Calibri" charset="0"/>
                <a:ea typeface="MS PGothic" charset="0"/>
              </a:rPr>
              <a:t>death</a:t>
            </a:r>
          </a:p>
          <a:p>
            <a:endParaRPr lang="en-US" sz="2400" dirty="0">
              <a:solidFill>
                <a:srgbClr val="FFFFFF"/>
              </a:solidFill>
              <a:latin typeface="Calibri" charset="0"/>
              <a:ea typeface="MS PGothic" charset="0"/>
            </a:endParaRPr>
          </a:p>
          <a:p>
            <a:r>
              <a:rPr lang="en-US" sz="2400" b="1" dirty="0">
                <a:solidFill>
                  <a:srgbClr val="CCFFCC"/>
                </a:solidFill>
                <a:latin typeface="Calibri" charset="0"/>
                <a:ea typeface="MS PGothic" charset="0"/>
              </a:rPr>
              <a:t>Central Powers</a:t>
            </a:r>
            <a:r>
              <a:rPr lang="en-US" sz="2400" dirty="0">
                <a:solidFill>
                  <a:srgbClr val="CCFFCC"/>
                </a:solidFill>
                <a:latin typeface="Calibri" charset="0"/>
                <a:ea typeface="MS PGothic" charset="0"/>
              </a:rPr>
              <a:t>: Germany, Austria-Hungary, later Turkey and </a:t>
            </a:r>
            <a:r>
              <a:rPr lang="en-US" sz="2400" dirty="0" smtClean="0">
                <a:solidFill>
                  <a:srgbClr val="CCFFCC"/>
                </a:solidFill>
                <a:latin typeface="Calibri" charset="0"/>
                <a:ea typeface="MS PGothic" charset="0"/>
              </a:rPr>
              <a:t>Bulgaria</a:t>
            </a:r>
          </a:p>
          <a:p>
            <a:endParaRPr lang="en-US" sz="2400" dirty="0">
              <a:solidFill>
                <a:srgbClr val="CCFFCC"/>
              </a:solidFill>
              <a:latin typeface="Calibri" charset="0"/>
              <a:ea typeface="MS PGothic" charset="0"/>
            </a:endParaRPr>
          </a:p>
          <a:p>
            <a:r>
              <a:rPr lang="en-US" sz="2400" b="1" dirty="0">
                <a:solidFill>
                  <a:srgbClr val="CCFFCC"/>
                </a:solidFill>
                <a:latin typeface="Calibri" charset="0"/>
                <a:ea typeface="MS PGothic" charset="0"/>
              </a:rPr>
              <a:t>Allies: </a:t>
            </a:r>
            <a:r>
              <a:rPr lang="en-US" sz="2400" dirty="0">
                <a:solidFill>
                  <a:srgbClr val="CCFFCC"/>
                </a:solidFill>
                <a:latin typeface="Calibri" charset="0"/>
                <a:ea typeface="MS PGothic" charset="0"/>
              </a:rPr>
              <a:t>France, Britain, and Russia, later Japan and </a:t>
            </a:r>
            <a:r>
              <a:rPr lang="en-US" sz="2400" dirty="0" smtClean="0">
                <a:solidFill>
                  <a:srgbClr val="CCFFCC"/>
                </a:solidFill>
                <a:latin typeface="Calibri" charset="0"/>
                <a:ea typeface="MS PGothic" charset="0"/>
              </a:rPr>
              <a:t>Italy</a:t>
            </a:r>
          </a:p>
          <a:p>
            <a:endParaRPr lang="en-US" sz="2400" dirty="0">
              <a:solidFill>
                <a:srgbClr val="CCFFCC"/>
              </a:solidFill>
              <a:latin typeface="Calibri" charset="0"/>
              <a:ea typeface="MS PGothic" charset="0"/>
            </a:endParaRPr>
          </a:p>
          <a:p>
            <a:r>
              <a:rPr lang="en-US" sz="2400" dirty="0">
                <a:solidFill>
                  <a:srgbClr val="FFFFFF"/>
                </a:solidFill>
                <a:latin typeface="Calibri" charset="0"/>
                <a:ea typeface="MS PGothic" charset="0"/>
              </a:rPr>
              <a:t>Americans thanked God for ocean and congratulated themselves on having ancestors wise enough to have abandoned hell pits of Europe</a:t>
            </a:r>
          </a:p>
          <a:p>
            <a:r>
              <a:rPr lang="en-US" sz="2400" dirty="0">
                <a:solidFill>
                  <a:srgbClr val="FFFFFF"/>
                </a:solidFill>
                <a:latin typeface="Calibri" charset="0"/>
                <a:ea typeface="MS PGothic" charset="0"/>
              </a:rPr>
              <a:t>America felt strong, snug, smug, and secure—but not for long</a:t>
            </a:r>
          </a:p>
        </p:txBody>
      </p:sp>
    </p:spTree>
    <p:extLst>
      <p:ext uri="{BB962C8B-B14F-4D97-AF65-F5344CB8AC3E}">
        <p14:creationId xmlns:p14="http://schemas.microsoft.com/office/powerpoint/2010/main" val="2923851120"/>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609600" y="152400"/>
            <a:ext cx="8001000" cy="990600"/>
          </a:xfrm>
          <a:noFill/>
        </p:spPr>
        <p:txBody>
          <a:bodyPr/>
          <a:lstStyle/>
          <a:p>
            <a:pPr eaLnBrk="1" hangingPunct="1"/>
            <a:r>
              <a:rPr lang="en-US" sz="6600" dirty="0" smtClean="0">
                <a:solidFill>
                  <a:srgbClr val="FFFFFF"/>
                </a:solidFill>
                <a:latin typeface="Baskerville" charset="0"/>
              </a:rPr>
              <a:t>Nations Take Sides</a:t>
            </a:r>
          </a:p>
        </p:txBody>
      </p:sp>
      <p:pic>
        <p:nvPicPr>
          <p:cNvPr id="20483" name="Picture 3"/>
          <p:cNvPicPr>
            <a:picLocks noChangeAspect="1" noChangeArrowheads="1"/>
          </p:cNvPicPr>
          <p:nvPr/>
        </p:nvPicPr>
        <p:blipFill>
          <a:blip r:embed="rId3"/>
          <a:srcRect/>
          <a:stretch>
            <a:fillRect/>
          </a:stretch>
        </p:blipFill>
        <p:spPr bwMode="auto">
          <a:xfrm>
            <a:off x="609600" y="990600"/>
            <a:ext cx="7772400" cy="482600"/>
          </a:xfrm>
          <a:prstGeom prst="rect">
            <a:avLst/>
          </a:prstGeom>
          <a:noFill/>
          <a:ln w="9525">
            <a:noFill/>
            <a:miter lim="800000"/>
            <a:headEnd/>
            <a:tailEnd/>
          </a:ln>
        </p:spPr>
      </p:pic>
      <p:pic>
        <p:nvPicPr>
          <p:cNvPr id="20484" name="Picture 11" descr="alliances--amp"/>
          <p:cNvPicPr>
            <a:picLocks noChangeAspect="1" noChangeArrowheads="1"/>
          </p:cNvPicPr>
          <p:nvPr/>
        </p:nvPicPr>
        <p:blipFill>
          <a:blip r:embed="rId4"/>
          <a:srcRect/>
          <a:stretch>
            <a:fillRect/>
          </a:stretch>
        </p:blipFill>
        <p:spPr bwMode="auto">
          <a:xfrm>
            <a:off x="838200" y="1524000"/>
            <a:ext cx="7391400" cy="5180013"/>
          </a:xfrm>
          <a:prstGeom prst="rect">
            <a:avLst/>
          </a:prstGeom>
          <a:noFill/>
          <a:ln w="9525">
            <a:noFill/>
            <a:miter lim="800000"/>
            <a:headEnd/>
            <a:tailEnd/>
          </a:ln>
        </p:spPr>
      </p:pic>
    </p:spTree>
    <p:extLst>
      <p:ext uri="{BB962C8B-B14F-4D97-AF65-F5344CB8AC3E}">
        <p14:creationId xmlns:p14="http://schemas.microsoft.com/office/powerpoint/2010/main" val="19832862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dirty="0" smtClean="0">
                <a:solidFill>
                  <a:srgbClr val="FFFFFF"/>
                </a:solidFill>
                <a:latin typeface="Calibri" charset="0"/>
                <a:ea typeface="MS PGothic" charset="0"/>
              </a:rPr>
              <a:t>Thunder </a:t>
            </a:r>
            <a:r>
              <a:rPr lang="en-US" dirty="0">
                <a:solidFill>
                  <a:srgbClr val="FFFFFF"/>
                </a:solidFill>
                <a:latin typeface="Calibri" charset="0"/>
                <a:ea typeface="MS PGothic" charset="0"/>
              </a:rPr>
              <a:t>Across the </a:t>
            </a:r>
            <a:r>
              <a:rPr lang="en-US" dirty="0" smtClean="0">
                <a:solidFill>
                  <a:srgbClr val="FFFFFF"/>
                </a:solidFill>
                <a:latin typeface="Calibri" charset="0"/>
                <a:ea typeface="MS PGothic" charset="0"/>
              </a:rPr>
              <a:t>Sea</a:t>
            </a:r>
            <a:endParaRPr lang="en-US" dirty="0">
              <a:solidFill>
                <a:srgbClr val="FFFFFF"/>
              </a:solidFill>
              <a:latin typeface="Calibri" charset="0"/>
              <a:ea typeface="MS PGothic" charset="0"/>
            </a:endParaRPr>
          </a:p>
        </p:txBody>
      </p:sp>
      <p:sp>
        <p:nvSpPr>
          <p:cNvPr id="43011" name="Content Placeholder 2"/>
          <p:cNvSpPr>
            <a:spLocks noGrp="1"/>
          </p:cNvSpPr>
          <p:nvPr>
            <p:ph idx="1"/>
          </p:nvPr>
        </p:nvSpPr>
        <p:spPr>
          <a:xfrm>
            <a:off x="457200" y="1600200"/>
            <a:ext cx="8229600" cy="5018741"/>
          </a:xfrm>
        </p:spPr>
        <p:txBody>
          <a:bodyPr/>
          <a:lstStyle/>
          <a:p>
            <a:r>
              <a:rPr lang="en-US" sz="2800" dirty="0">
                <a:solidFill>
                  <a:srgbClr val="CCFFCC"/>
                </a:solidFill>
                <a:latin typeface="Calibri" charset="0"/>
                <a:ea typeface="MS PGothic" charset="0"/>
              </a:rPr>
              <a:t>Wilson issued neutrality proclamation and called on Americans to be neutral in thought and deed</a:t>
            </a:r>
          </a:p>
          <a:p>
            <a:r>
              <a:rPr lang="en-US" sz="2800" dirty="0">
                <a:solidFill>
                  <a:srgbClr val="CCFFCC"/>
                </a:solidFill>
                <a:latin typeface="Calibri" charset="0"/>
                <a:ea typeface="MS PGothic" charset="0"/>
              </a:rPr>
              <a:t>Both sides wooed U.S.A.</a:t>
            </a:r>
            <a:r>
              <a:rPr lang="en-US" sz="2800" dirty="0">
                <a:solidFill>
                  <a:srgbClr val="FFFFFF"/>
                </a:solidFill>
                <a:latin typeface="Calibri" charset="0"/>
                <a:ea typeface="MS PGothic" charset="0"/>
              </a:rPr>
              <a:t>, great neutral in West</a:t>
            </a:r>
          </a:p>
          <a:p>
            <a:pPr lvl="1"/>
            <a:r>
              <a:rPr lang="en-US" sz="2400" dirty="0">
                <a:solidFill>
                  <a:srgbClr val="FFFFFF"/>
                </a:solidFill>
                <a:latin typeface="Calibri" charset="0"/>
                <a:ea typeface="MS PGothic" charset="0"/>
              </a:rPr>
              <a:t>British enjoyed:</a:t>
            </a:r>
          </a:p>
          <a:p>
            <a:pPr lvl="2"/>
            <a:r>
              <a:rPr lang="en-US" sz="2000" dirty="0">
                <a:solidFill>
                  <a:srgbClr val="FFFFFF"/>
                </a:solidFill>
                <a:latin typeface="Calibri" charset="0"/>
                <a:ea typeface="MS PGothic" charset="0"/>
              </a:rPr>
              <a:t>Cultural, linguistic, and economic ties with America</a:t>
            </a:r>
          </a:p>
          <a:p>
            <a:pPr lvl="2"/>
            <a:r>
              <a:rPr lang="en-US" sz="2000" dirty="0">
                <a:solidFill>
                  <a:srgbClr val="FFFFFF"/>
                </a:solidFill>
                <a:latin typeface="Calibri" charset="0"/>
                <a:ea typeface="MS PGothic" charset="0"/>
              </a:rPr>
              <a:t>Advantage of controlling transatlantic cables</a:t>
            </a:r>
          </a:p>
          <a:p>
            <a:pPr lvl="2"/>
            <a:r>
              <a:rPr lang="en-US" sz="2000" dirty="0">
                <a:solidFill>
                  <a:srgbClr val="FFFFFF"/>
                </a:solidFill>
                <a:latin typeface="Calibri" charset="0"/>
                <a:ea typeface="MS PGothic" charset="0"/>
              </a:rPr>
              <a:t>Their censors sheared away war stories harmful to Allies and drenched United States with tales of German bestiality</a:t>
            </a:r>
          </a:p>
          <a:p>
            <a:pPr lvl="1"/>
            <a:r>
              <a:rPr lang="en-US" sz="2400" dirty="0">
                <a:solidFill>
                  <a:srgbClr val="FFFFFF"/>
                </a:solidFill>
                <a:latin typeface="Calibri" charset="0"/>
                <a:ea typeface="MS PGothic" charset="0"/>
              </a:rPr>
              <a:t>Germans and Austro-Hungarians:</a:t>
            </a:r>
          </a:p>
          <a:p>
            <a:pPr lvl="2"/>
            <a:r>
              <a:rPr lang="en-US" sz="2000" dirty="0">
                <a:solidFill>
                  <a:srgbClr val="FFFFFF"/>
                </a:solidFill>
                <a:latin typeface="Calibri" charset="0"/>
                <a:ea typeface="MS PGothic" charset="0"/>
              </a:rPr>
              <a:t>Counted on sympathies of transplanted countrymen in America (some 11 million in 1914)</a:t>
            </a:r>
          </a:p>
          <a:p>
            <a:pPr lvl="1" eaLnBrk="1" hangingPunct="1"/>
            <a:endParaRPr lang="en-US" dirty="0">
              <a:solidFill>
                <a:srgbClr val="FFFFFF"/>
              </a:solidFill>
              <a:latin typeface="Calibri" charset="0"/>
              <a:ea typeface="MS PGothic" charset="0"/>
            </a:endParaRPr>
          </a:p>
        </p:txBody>
      </p:sp>
    </p:spTree>
    <p:extLst>
      <p:ext uri="{BB962C8B-B14F-4D97-AF65-F5344CB8AC3E}">
        <p14:creationId xmlns:p14="http://schemas.microsoft.com/office/powerpoint/2010/main" val="4237854441"/>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dirty="0" smtClean="0">
                <a:solidFill>
                  <a:srgbClr val="FFFFFF"/>
                </a:solidFill>
                <a:latin typeface="Calibri" charset="0"/>
                <a:ea typeface="MS PGothic" charset="0"/>
              </a:rPr>
              <a:t>Thunder </a:t>
            </a:r>
            <a:r>
              <a:rPr lang="en-US" dirty="0">
                <a:solidFill>
                  <a:srgbClr val="FFFFFF"/>
                </a:solidFill>
                <a:latin typeface="Calibri" charset="0"/>
                <a:ea typeface="MS PGothic" charset="0"/>
              </a:rPr>
              <a:t>Across the </a:t>
            </a:r>
            <a:r>
              <a:rPr lang="en-US" dirty="0" smtClean="0">
                <a:solidFill>
                  <a:srgbClr val="FFFFFF"/>
                </a:solidFill>
                <a:latin typeface="Calibri" charset="0"/>
                <a:ea typeface="MS PGothic" charset="0"/>
              </a:rPr>
              <a:t>Sea</a:t>
            </a:r>
            <a:endParaRPr lang="en-US" dirty="0">
              <a:solidFill>
                <a:srgbClr val="FFFFFF"/>
              </a:solidFill>
              <a:latin typeface="Calibri" charset="0"/>
              <a:ea typeface="MS PGothic" charset="0"/>
            </a:endParaRPr>
          </a:p>
        </p:txBody>
      </p:sp>
      <p:sp>
        <p:nvSpPr>
          <p:cNvPr id="44035" name="Content Placeholder 2"/>
          <p:cNvSpPr>
            <a:spLocks noGrp="1"/>
          </p:cNvSpPr>
          <p:nvPr>
            <p:ph idx="1"/>
          </p:nvPr>
        </p:nvSpPr>
        <p:spPr>
          <a:xfrm>
            <a:off x="673100" y="1600200"/>
            <a:ext cx="8318500" cy="4525963"/>
          </a:xfrm>
        </p:spPr>
        <p:txBody>
          <a:bodyPr/>
          <a:lstStyle/>
          <a:p>
            <a:pPr lvl="1"/>
            <a:r>
              <a:rPr lang="en-US" dirty="0">
                <a:latin typeface="Calibri" charset="0"/>
                <a:ea typeface="MS PGothic" charset="0"/>
              </a:rPr>
              <a:t>Some of these recent immigrants expressed noisy sympathy for fatherland</a:t>
            </a:r>
          </a:p>
          <a:p>
            <a:pPr lvl="1"/>
            <a:r>
              <a:rPr lang="en-US" dirty="0">
                <a:latin typeface="Calibri" charset="0"/>
                <a:ea typeface="MS PGothic" charset="0"/>
              </a:rPr>
              <a:t>Most simply grateful to be distant from fray (see Table 29.1)</a:t>
            </a:r>
          </a:p>
          <a:p>
            <a:r>
              <a:rPr lang="en-US" dirty="0">
                <a:latin typeface="Calibri" charset="0"/>
                <a:ea typeface="MS PGothic" charset="0"/>
              </a:rPr>
              <a:t>Most Americans:</a:t>
            </a:r>
          </a:p>
          <a:p>
            <a:pPr lvl="1"/>
            <a:r>
              <a:rPr lang="en-US" dirty="0">
                <a:latin typeface="Calibri" charset="0"/>
                <a:ea typeface="MS PGothic" charset="0"/>
              </a:rPr>
              <a:t>Anti-German from outset</a:t>
            </a:r>
          </a:p>
          <a:p>
            <a:pPr lvl="1"/>
            <a:r>
              <a:rPr lang="en-US" dirty="0">
                <a:latin typeface="Calibri" charset="0"/>
                <a:ea typeface="MS PGothic" charset="0"/>
              </a:rPr>
              <a:t>Kaiser Wilhelm II seemed embodiment of arrogant autocracy </a:t>
            </a:r>
          </a:p>
          <a:p>
            <a:pPr lvl="1"/>
            <a:r>
              <a:rPr lang="en-US" dirty="0">
                <a:latin typeface="Calibri" charset="0"/>
                <a:ea typeface="MS PGothic" charset="0"/>
              </a:rPr>
              <a:t>Impression strengthened by German</a:t>
            </a:r>
            <a:r>
              <a:rPr lang="fr-FR" altLang="ja-JP" dirty="0">
                <a:latin typeface="Calibri" charset="0"/>
                <a:ea typeface="MS PGothic" charset="0"/>
              </a:rPr>
              <a:t>'</a:t>
            </a:r>
            <a:r>
              <a:rPr lang="en-US" dirty="0">
                <a:latin typeface="Calibri" charset="0"/>
                <a:ea typeface="MS PGothic" charset="0"/>
              </a:rPr>
              <a:t>s ruthless strike at neutral Belgium</a:t>
            </a:r>
          </a:p>
          <a:p>
            <a:pPr lvl="3">
              <a:buFont typeface="Arial" charset="0"/>
              <a:buNone/>
            </a:pPr>
            <a:endParaRPr lang="en-US" dirty="0">
              <a:solidFill>
                <a:srgbClr val="000000"/>
              </a:solidFill>
              <a:latin typeface="Calibri" charset="0"/>
              <a:ea typeface="MS PGothic" charset="0"/>
            </a:endParaRPr>
          </a:p>
        </p:txBody>
      </p:sp>
    </p:spTree>
    <p:extLst>
      <p:ext uri="{BB962C8B-B14F-4D97-AF65-F5344CB8AC3E}">
        <p14:creationId xmlns:p14="http://schemas.microsoft.com/office/powerpoint/2010/main" val="414150239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274638"/>
            <a:ext cx="8229600" cy="826029"/>
          </a:xfrm>
        </p:spPr>
        <p:txBody>
          <a:bodyPr/>
          <a:lstStyle/>
          <a:p>
            <a:pPr eaLnBrk="1" hangingPunct="1"/>
            <a:r>
              <a:rPr lang="en-US" dirty="0" smtClean="0">
                <a:solidFill>
                  <a:schemeClr val="tx1"/>
                </a:solidFill>
                <a:latin typeface="Calibri" charset="0"/>
                <a:ea typeface="MS PGothic" charset="0"/>
              </a:rPr>
              <a:t>Wilson </a:t>
            </a:r>
            <a:r>
              <a:rPr lang="en-US" dirty="0">
                <a:solidFill>
                  <a:schemeClr val="tx1"/>
                </a:solidFill>
                <a:latin typeface="Calibri" charset="0"/>
                <a:ea typeface="MS PGothic" charset="0"/>
              </a:rPr>
              <a:t>Tackles the Tariff</a:t>
            </a:r>
          </a:p>
        </p:txBody>
      </p:sp>
      <p:sp>
        <p:nvSpPr>
          <p:cNvPr id="9219" name="Content Placeholder 2"/>
          <p:cNvSpPr>
            <a:spLocks noGrp="1"/>
          </p:cNvSpPr>
          <p:nvPr>
            <p:ph idx="1"/>
          </p:nvPr>
        </p:nvSpPr>
        <p:spPr>
          <a:xfrm>
            <a:off x="141111" y="1100668"/>
            <a:ext cx="8734778" cy="5404554"/>
          </a:xfrm>
        </p:spPr>
        <p:txBody>
          <a:bodyPr/>
          <a:lstStyle/>
          <a:p>
            <a:pPr eaLnBrk="1" hangingPunct="1"/>
            <a:r>
              <a:rPr lang="en-US" dirty="0">
                <a:solidFill>
                  <a:srgbClr val="CCFFCC"/>
                </a:solidFill>
                <a:latin typeface="Calibri" charset="0"/>
                <a:ea typeface="MS PGothic" charset="0"/>
              </a:rPr>
              <a:t>Wilson</a:t>
            </a:r>
            <a:r>
              <a:rPr lang="fr-FR" altLang="ja-JP" dirty="0">
                <a:solidFill>
                  <a:srgbClr val="CCFFCC"/>
                </a:solidFill>
                <a:latin typeface="Calibri" charset="0"/>
                <a:ea typeface="MS PGothic" charset="0"/>
              </a:rPr>
              <a:t>'</a:t>
            </a:r>
            <a:r>
              <a:rPr lang="en-US" dirty="0">
                <a:solidFill>
                  <a:srgbClr val="CCFFCC"/>
                </a:solidFill>
                <a:latin typeface="Calibri" charset="0"/>
                <a:ea typeface="MS PGothic" charset="0"/>
              </a:rPr>
              <a:t>s programs:</a:t>
            </a:r>
          </a:p>
          <a:p>
            <a:pPr lvl="1" eaLnBrk="1" hangingPunct="1"/>
            <a:r>
              <a:rPr lang="en-US" dirty="0">
                <a:solidFill>
                  <a:srgbClr val="CCFFCC"/>
                </a:solidFill>
                <a:latin typeface="Calibri" charset="0"/>
                <a:ea typeface="MS PGothic" charset="0"/>
              </a:rPr>
              <a:t>Called for assault on </a:t>
            </a:r>
            <a:r>
              <a:rPr lang="ja-JP" altLang="en-US" dirty="0">
                <a:solidFill>
                  <a:srgbClr val="CCFFCC"/>
                </a:solidFill>
                <a:latin typeface="Calibri" charset="0"/>
                <a:ea typeface="MS PGothic" charset="0"/>
              </a:rPr>
              <a:t>“</a:t>
            </a:r>
            <a:r>
              <a:rPr lang="en-US" altLang="ja-JP" dirty="0">
                <a:solidFill>
                  <a:srgbClr val="CCFFCC"/>
                </a:solidFill>
                <a:latin typeface="Calibri" charset="0"/>
                <a:ea typeface="MS PGothic" charset="0"/>
              </a:rPr>
              <a:t>the triple wall of privilege</a:t>
            </a:r>
            <a:r>
              <a:rPr lang="ja-JP" altLang="en-US" dirty="0">
                <a:solidFill>
                  <a:srgbClr val="CCFFCC"/>
                </a:solidFill>
                <a:latin typeface="Calibri" charset="0"/>
                <a:ea typeface="MS PGothic" charset="0"/>
              </a:rPr>
              <a:t>”</a:t>
            </a:r>
            <a:r>
              <a:rPr lang="en-US" altLang="ja-JP" dirty="0">
                <a:solidFill>
                  <a:srgbClr val="CCFFCC"/>
                </a:solidFill>
                <a:latin typeface="Calibri" charset="0"/>
                <a:ea typeface="MS PGothic" charset="0"/>
              </a:rPr>
              <a:t>: the tariff,  the banks, and the </a:t>
            </a:r>
            <a:r>
              <a:rPr lang="en-US" altLang="ja-JP" dirty="0" smtClean="0">
                <a:solidFill>
                  <a:srgbClr val="CCFFCC"/>
                </a:solidFill>
                <a:latin typeface="Calibri" charset="0"/>
                <a:ea typeface="MS PGothic" charset="0"/>
              </a:rPr>
              <a:t>trusts</a:t>
            </a:r>
          </a:p>
          <a:p>
            <a:pPr marL="457200" lvl="1" indent="0" eaLnBrk="1" hangingPunct="1">
              <a:buNone/>
            </a:pPr>
            <a:endParaRPr lang="en-US" altLang="ja-JP" dirty="0">
              <a:solidFill>
                <a:srgbClr val="CCFFCC"/>
              </a:solidFill>
              <a:latin typeface="Calibri" charset="0"/>
              <a:ea typeface="MS PGothic" charset="0"/>
            </a:endParaRPr>
          </a:p>
          <a:p>
            <a:pPr lvl="1" eaLnBrk="1" hangingPunct="1"/>
            <a:r>
              <a:rPr lang="en-US" dirty="0">
                <a:solidFill>
                  <a:srgbClr val="CCFFCC"/>
                </a:solidFill>
                <a:latin typeface="Calibri" charset="0"/>
                <a:ea typeface="MS PGothic" charset="0"/>
              </a:rPr>
              <a:t>He tackled tariff first:</a:t>
            </a:r>
          </a:p>
          <a:p>
            <a:pPr lvl="2"/>
            <a:r>
              <a:rPr lang="en-US" dirty="0">
                <a:solidFill>
                  <a:srgbClr val="FFFFFF"/>
                </a:solidFill>
                <a:latin typeface="Calibri" charset="0"/>
                <a:ea typeface="MS PGothic" charset="0"/>
              </a:rPr>
              <a:t>Summoned Congress into special session in early 1913</a:t>
            </a:r>
          </a:p>
          <a:p>
            <a:pPr lvl="2"/>
            <a:r>
              <a:rPr lang="en-US" dirty="0">
                <a:solidFill>
                  <a:srgbClr val="FFFFFF"/>
                </a:solidFill>
                <a:latin typeface="Calibri" charset="0"/>
                <a:ea typeface="MS PGothic" charset="0"/>
              </a:rPr>
              <a:t>In precedent-shattering move, he did not send his message over to Capitol to be read</a:t>
            </a:r>
          </a:p>
          <a:p>
            <a:pPr lvl="2"/>
            <a:r>
              <a:rPr lang="en-US" dirty="0">
                <a:solidFill>
                  <a:srgbClr val="FFFFFF"/>
                </a:solidFill>
                <a:latin typeface="Calibri" charset="0"/>
                <a:ea typeface="MS PGothic" charset="0"/>
              </a:rPr>
              <a:t>He appeared in person before a joint session of Congress and presented his appeal with stunning clarity and force</a:t>
            </a:r>
          </a:p>
          <a:p>
            <a:pPr lvl="2"/>
            <a:r>
              <a:rPr lang="en-US" dirty="0">
                <a:solidFill>
                  <a:srgbClr val="CCFFCC"/>
                </a:solidFill>
                <a:latin typeface="Calibri" charset="0"/>
                <a:ea typeface="MS PGothic" charset="0"/>
              </a:rPr>
              <a:t>House</a:t>
            </a:r>
            <a:r>
              <a:rPr lang="en-US" dirty="0">
                <a:solidFill>
                  <a:srgbClr val="FFFFFF"/>
                </a:solidFill>
                <a:latin typeface="Calibri" charset="0"/>
                <a:ea typeface="MS PGothic" charset="0"/>
              </a:rPr>
              <a:t> soon passed </a:t>
            </a:r>
            <a:r>
              <a:rPr lang="en-US" dirty="0">
                <a:solidFill>
                  <a:srgbClr val="CCFFCC"/>
                </a:solidFill>
                <a:latin typeface="Calibri" charset="0"/>
                <a:ea typeface="MS PGothic" charset="0"/>
              </a:rPr>
              <a:t>major reductions in </a:t>
            </a:r>
            <a:r>
              <a:rPr lang="en-US" b="1" dirty="0">
                <a:solidFill>
                  <a:srgbClr val="CCFFCC"/>
                </a:solidFill>
                <a:latin typeface="Calibri" charset="0"/>
                <a:ea typeface="MS PGothic" charset="0"/>
              </a:rPr>
              <a:t>Underwood Tariff   </a:t>
            </a:r>
          </a:p>
          <a:p>
            <a:pPr lvl="1" eaLnBrk="1" hangingPunct="1"/>
            <a:endParaRPr lang="en-US" sz="2400" dirty="0">
              <a:solidFill>
                <a:srgbClr val="FFFFFF"/>
              </a:solidFill>
              <a:latin typeface="Calibri" charset="0"/>
              <a:ea typeface="MS PGothic" charset="0"/>
            </a:endParaRPr>
          </a:p>
          <a:p>
            <a:pPr lvl="1" eaLnBrk="1" hangingPunct="1"/>
            <a:endParaRPr lang="en-US" sz="2400" dirty="0">
              <a:solidFill>
                <a:srgbClr val="FFFFFF"/>
              </a:solidFill>
              <a:latin typeface="Calibri" charset="0"/>
              <a:ea typeface="MS PGothic" charset="0"/>
            </a:endParaRPr>
          </a:p>
          <a:p>
            <a:pPr lvl="1" eaLnBrk="1" hangingPunct="1"/>
            <a:endParaRPr lang="en-US" sz="2400" dirty="0">
              <a:solidFill>
                <a:srgbClr val="000000"/>
              </a:solidFill>
              <a:latin typeface="Calibri" charset="0"/>
              <a:ea typeface="MS PGothic" charset="0"/>
            </a:endParaRPr>
          </a:p>
          <a:p>
            <a:pPr lvl="1" eaLnBrk="1" hangingPunct="1"/>
            <a:endParaRPr lang="en-US" dirty="0">
              <a:solidFill>
                <a:srgbClr val="000000"/>
              </a:solidFill>
              <a:latin typeface="Calibri" charset="0"/>
              <a:ea typeface="MS PGothic" charset="0"/>
            </a:endParaRPr>
          </a:p>
          <a:p>
            <a:pPr lvl="1" eaLnBrk="1" hangingPunct="1"/>
            <a:endParaRPr lang="en-US" dirty="0">
              <a:solidFill>
                <a:srgbClr val="000000"/>
              </a:solidFill>
              <a:latin typeface="Calibri" charset="0"/>
              <a:ea typeface="MS PGothic" charset="0"/>
            </a:endParaRPr>
          </a:p>
          <a:p>
            <a:pPr lvl="1" eaLnBrk="1" hangingPunct="1"/>
            <a:endParaRPr lang="en-US" dirty="0">
              <a:solidFill>
                <a:srgbClr val="000000"/>
              </a:solidFill>
              <a:latin typeface="Calibri" charset="0"/>
              <a:ea typeface="MS PGothic" charset="0"/>
            </a:endParaRPr>
          </a:p>
          <a:p>
            <a:pPr lvl="1" eaLnBrk="1" hangingPunct="1"/>
            <a:endParaRPr lang="en-US" dirty="0">
              <a:solidFill>
                <a:srgbClr val="000000"/>
              </a:solidFill>
              <a:latin typeface="Calibri" charset="0"/>
              <a:ea typeface="MS PGothic" charset="0"/>
            </a:endParaRPr>
          </a:p>
          <a:p>
            <a:pPr lvl="1" eaLnBrk="1" hangingPunct="1"/>
            <a:endParaRPr lang="en-US" dirty="0">
              <a:solidFill>
                <a:srgbClr val="000000"/>
              </a:solidFill>
              <a:latin typeface="Calibri" charset="0"/>
              <a:ea typeface="MS PGothic" charset="0"/>
            </a:endParaRPr>
          </a:p>
          <a:p>
            <a:pPr lvl="1" eaLnBrk="1" hangingPunct="1"/>
            <a:endParaRPr lang="en-US" dirty="0">
              <a:solidFill>
                <a:srgbClr val="000000"/>
              </a:solidFill>
              <a:latin typeface="Calibri" charset="0"/>
              <a:ea typeface="MS PGothic" charset="0"/>
            </a:endParaRPr>
          </a:p>
          <a:p>
            <a:pPr lvl="1" eaLnBrk="1" hangingPunct="1"/>
            <a:endParaRPr lang="en-US" dirty="0">
              <a:solidFill>
                <a:srgbClr val="000000"/>
              </a:solidFill>
              <a:latin typeface="Calibri" charset="0"/>
              <a:ea typeface="MS PGothic" charset="0"/>
            </a:endParaRPr>
          </a:p>
          <a:p>
            <a:pPr lvl="1" eaLnBrk="1" hangingPunct="1"/>
            <a:endParaRPr lang="en-US" dirty="0">
              <a:solidFill>
                <a:srgbClr val="000000"/>
              </a:solidFill>
              <a:latin typeface="Calibri" charset="0"/>
              <a:ea typeface="MS PGothic" charset="0"/>
            </a:endParaRPr>
          </a:p>
          <a:p>
            <a:pPr lvl="1" eaLnBrk="1" hangingPunct="1"/>
            <a:endParaRPr lang="en-US" dirty="0">
              <a:solidFill>
                <a:srgbClr val="000000"/>
              </a:solidFill>
              <a:latin typeface="Calibri" charset="0"/>
              <a:ea typeface="MS PGothic" charset="0"/>
            </a:endParaRPr>
          </a:p>
          <a:p>
            <a:pPr lvl="1" eaLnBrk="1" hangingPunct="1"/>
            <a:endParaRPr lang="en-US" dirty="0">
              <a:solidFill>
                <a:srgbClr val="000000"/>
              </a:solidFill>
              <a:latin typeface="Calibri" charset="0"/>
              <a:ea typeface="MS PGothic" charset="0"/>
            </a:endParaRPr>
          </a:p>
          <a:p>
            <a:pPr lvl="1" eaLnBrk="1" hangingPunct="1"/>
            <a:endParaRPr lang="en-US" dirty="0">
              <a:solidFill>
                <a:srgbClr val="000000"/>
              </a:solidFill>
              <a:latin typeface="Calibri" charset="0"/>
              <a:ea typeface="MS PGothic" charset="0"/>
            </a:endParaRPr>
          </a:p>
          <a:p>
            <a:pPr lvl="1" eaLnBrk="1" hangingPunct="1"/>
            <a:endParaRPr lang="en-US" dirty="0">
              <a:solidFill>
                <a:srgbClr val="000000"/>
              </a:solidFill>
              <a:latin typeface="Calibri" charset="0"/>
              <a:ea typeface="MS PGothic" charset="0"/>
            </a:endParaRPr>
          </a:p>
          <a:p>
            <a:pPr lvl="1" eaLnBrk="1" hangingPunct="1"/>
            <a:endParaRPr lang="en-US" dirty="0">
              <a:solidFill>
                <a:srgbClr val="000000"/>
              </a:solidFill>
              <a:latin typeface="Calibri" charset="0"/>
              <a:ea typeface="MS PGothic" charset="0"/>
            </a:endParaRPr>
          </a:p>
          <a:p>
            <a:pPr lvl="1" eaLnBrk="1" hangingPunct="1"/>
            <a:endParaRPr lang="en-US" dirty="0">
              <a:solidFill>
                <a:srgbClr val="000000"/>
              </a:solidFill>
              <a:latin typeface="Calibri" charset="0"/>
              <a:ea typeface="MS PGothic" charset="0"/>
            </a:endParaRPr>
          </a:p>
          <a:p>
            <a:pPr lvl="1" eaLnBrk="1" hangingPunct="1"/>
            <a:endParaRPr lang="en-US" dirty="0">
              <a:solidFill>
                <a:srgbClr val="000000"/>
              </a:solidFill>
              <a:latin typeface="Calibri" charset="0"/>
              <a:ea typeface="MS PGothic" charset="0"/>
            </a:endParaRPr>
          </a:p>
          <a:p>
            <a:pPr lvl="2" eaLnBrk="1" hangingPunct="1"/>
            <a:endParaRPr lang="en-US" dirty="0">
              <a:solidFill>
                <a:srgbClr val="000000"/>
              </a:solidFill>
              <a:latin typeface="Calibri" charset="0"/>
              <a:ea typeface="MS PGothic" charset="0"/>
            </a:endParaRPr>
          </a:p>
        </p:txBody>
      </p:sp>
    </p:spTree>
    <p:extLst>
      <p:ext uri="{BB962C8B-B14F-4D97-AF65-F5344CB8AC3E}">
        <p14:creationId xmlns:p14="http://schemas.microsoft.com/office/powerpoint/2010/main" val="2064999658"/>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dirty="0" smtClean="0">
                <a:solidFill>
                  <a:srgbClr val="FFFFFF"/>
                </a:solidFill>
                <a:latin typeface="Calibri" charset="0"/>
                <a:ea typeface="MS PGothic" charset="0"/>
              </a:rPr>
              <a:t>Thunder </a:t>
            </a:r>
            <a:r>
              <a:rPr lang="en-US" dirty="0">
                <a:solidFill>
                  <a:srgbClr val="FFFFFF"/>
                </a:solidFill>
                <a:latin typeface="Calibri" charset="0"/>
                <a:ea typeface="MS PGothic" charset="0"/>
              </a:rPr>
              <a:t>Across the </a:t>
            </a:r>
            <a:r>
              <a:rPr lang="en-US" dirty="0" smtClean="0">
                <a:solidFill>
                  <a:srgbClr val="FFFFFF"/>
                </a:solidFill>
                <a:latin typeface="Calibri" charset="0"/>
                <a:ea typeface="MS PGothic" charset="0"/>
              </a:rPr>
              <a:t>Sea</a:t>
            </a:r>
            <a:endParaRPr lang="en-US" dirty="0">
              <a:solidFill>
                <a:srgbClr val="FFFFFF"/>
              </a:solidFill>
              <a:latin typeface="Calibri" charset="0"/>
              <a:ea typeface="MS PGothic" charset="0"/>
            </a:endParaRPr>
          </a:p>
        </p:txBody>
      </p:sp>
      <p:sp>
        <p:nvSpPr>
          <p:cNvPr id="47107" name="Content Placeholder 2"/>
          <p:cNvSpPr>
            <a:spLocks noGrp="1"/>
          </p:cNvSpPr>
          <p:nvPr>
            <p:ph idx="1"/>
          </p:nvPr>
        </p:nvSpPr>
        <p:spPr/>
        <p:txBody>
          <a:bodyPr/>
          <a:lstStyle/>
          <a:p>
            <a:r>
              <a:rPr lang="en-US" sz="2800" dirty="0">
                <a:solidFill>
                  <a:srgbClr val="FFFFFF"/>
                </a:solidFill>
                <a:latin typeface="Calibri" charset="0"/>
                <a:ea typeface="MS PGothic" charset="0"/>
              </a:rPr>
              <a:t>German and Austrian agents further tarnished image of Central Powers when they resorted to violence in American factories and ports</a:t>
            </a:r>
          </a:p>
          <a:p>
            <a:r>
              <a:rPr lang="en-US" sz="2800" dirty="0">
                <a:solidFill>
                  <a:srgbClr val="FFFFFF"/>
                </a:solidFill>
                <a:latin typeface="Calibri" charset="0"/>
                <a:ea typeface="MS PGothic" charset="0"/>
              </a:rPr>
              <a:t>German operative in 1915 absentmindedly left his briefcase on New York elevated car:</a:t>
            </a:r>
          </a:p>
          <a:p>
            <a:pPr lvl="1"/>
            <a:r>
              <a:rPr lang="en-US" sz="2400" dirty="0">
                <a:solidFill>
                  <a:srgbClr val="FFFFFF"/>
                </a:solidFill>
                <a:latin typeface="Calibri" charset="0"/>
                <a:ea typeface="MS PGothic" charset="0"/>
              </a:rPr>
              <a:t>Documents detailing plans for industrial sabotage discovered and quickly publicized</a:t>
            </a:r>
          </a:p>
          <a:p>
            <a:r>
              <a:rPr lang="en-US" sz="2800" dirty="0">
                <a:solidFill>
                  <a:srgbClr val="FFFFFF"/>
                </a:solidFill>
                <a:latin typeface="Calibri" charset="0"/>
                <a:ea typeface="MS PGothic" charset="0"/>
              </a:rPr>
              <a:t>Further inflamed American opinion against Kaiser</a:t>
            </a:r>
          </a:p>
          <a:p>
            <a:r>
              <a:rPr lang="en-US" sz="2800" dirty="0">
                <a:solidFill>
                  <a:srgbClr val="FFFFFF"/>
                </a:solidFill>
                <a:latin typeface="Calibri" charset="0"/>
                <a:ea typeface="MS PGothic" charset="0"/>
              </a:rPr>
              <a:t>Yet great majority of Americans earnestly hoped to stay out of horrible war</a:t>
            </a:r>
          </a:p>
          <a:p>
            <a:endParaRPr lang="en-US" sz="2800" dirty="0">
              <a:solidFill>
                <a:srgbClr val="FFFFFF"/>
              </a:solidFill>
              <a:latin typeface="Calibri" charset="0"/>
              <a:ea typeface="MS PGothic" charset="0"/>
            </a:endParaRPr>
          </a:p>
        </p:txBody>
      </p:sp>
    </p:spTree>
    <p:extLst>
      <p:ext uri="{BB962C8B-B14F-4D97-AF65-F5344CB8AC3E}">
        <p14:creationId xmlns:p14="http://schemas.microsoft.com/office/powerpoint/2010/main" val="2893944940"/>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54000" y="1384300"/>
            <a:ext cx="8636000"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extBox 2"/>
          <p:cNvSpPr txBox="1">
            <a:spLocks noChangeArrowheads="1"/>
          </p:cNvSpPr>
          <p:nvPr/>
        </p:nvSpPr>
        <p:spPr bwMode="auto">
          <a:xfrm>
            <a:off x="7826375" y="6604000"/>
            <a:ext cx="1317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r" eaLnBrk="1" hangingPunct="1"/>
            <a:r>
              <a:rPr lang="en-US" sz="1200" b="1">
                <a:latin typeface="Arial" charset="0"/>
              </a:rPr>
              <a:t>Table 29-1 p669</a:t>
            </a:r>
          </a:p>
        </p:txBody>
      </p:sp>
    </p:spTree>
    <p:extLst>
      <p:ext uri="{BB962C8B-B14F-4D97-AF65-F5344CB8AC3E}">
        <p14:creationId xmlns:p14="http://schemas.microsoft.com/office/powerpoint/2010/main" val="3148257313"/>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609600" y="152400"/>
            <a:ext cx="8001000" cy="990600"/>
          </a:xfrm>
          <a:noFill/>
        </p:spPr>
        <p:txBody>
          <a:bodyPr/>
          <a:lstStyle/>
          <a:p>
            <a:pPr eaLnBrk="1" hangingPunct="1"/>
            <a:r>
              <a:rPr lang="en-US" sz="6600" dirty="0" smtClean="0">
                <a:solidFill>
                  <a:srgbClr val="FFFFFF"/>
                </a:solidFill>
                <a:latin typeface="Baskerville" charset="0"/>
              </a:rPr>
              <a:t>America Reacts</a:t>
            </a:r>
          </a:p>
        </p:txBody>
      </p:sp>
      <p:pic>
        <p:nvPicPr>
          <p:cNvPr id="30723" name="Picture 3"/>
          <p:cNvPicPr>
            <a:picLocks noChangeAspect="1" noChangeArrowheads="1"/>
          </p:cNvPicPr>
          <p:nvPr/>
        </p:nvPicPr>
        <p:blipFill>
          <a:blip r:embed="rId3"/>
          <a:srcRect/>
          <a:stretch>
            <a:fillRect/>
          </a:stretch>
        </p:blipFill>
        <p:spPr bwMode="auto">
          <a:xfrm>
            <a:off x="685800" y="990600"/>
            <a:ext cx="7772400" cy="482600"/>
          </a:xfrm>
          <a:prstGeom prst="rect">
            <a:avLst/>
          </a:prstGeom>
          <a:noFill/>
          <a:ln w="9525">
            <a:noFill/>
            <a:miter lim="800000"/>
            <a:headEnd/>
            <a:tailEnd/>
          </a:ln>
        </p:spPr>
      </p:pic>
      <p:sp>
        <p:nvSpPr>
          <p:cNvPr id="30724" name="Text Box 6"/>
          <p:cNvSpPr txBox="1">
            <a:spLocks noChangeArrowheads="1"/>
          </p:cNvSpPr>
          <p:nvPr/>
        </p:nvSpPr>
        <p:spPr bwMode="auto">
          <a:xfrm>
            <a:off x="152400" y="1473200"/>
            <a:ext cx="8991600" cy="4278094"/>
          </a:xfrm>
          <a:prstGeom prst="rect">
            <a:avLst/>
          </a:prstGeom>
          <a:noFill/>
          <a:ln w="9525">
            <a:noFill/>
            <a:miter lim="800000"/>
            <a:headEnd/>
            <a:tailEnd/>
          </a:ln>
        </p:spPr>
        <p:txBody>
          <a:bodyPr>
            <a:spAutoFit/>
          </a:bodyPr>
          <a:lstStyle/>
          <a:p>
            <a:pPr>
              <a:spcBef>
                <a:spcPct val="50000"/>
              </a:spcBef>
              <a:buFontTx/>
              <a:buChar char="•"/>
            </a:pPr>
            <a:r>
              <a:rPr lang="en-US" sz="3200" dirty="0">
                <a:solidFill>
                  <a:srgbClr val="CCFFCC"/>
                </a:solidFill>
              </a:rPr>
              <a:t>Overall, the United States’ loyalties remained with the Allies:</a:t>
            </a:r>
          </a:p>
          <a:p>
            <a:pPr lvl="1">
              <a:spcBef>
                <a:spcPct val="50000"/>
              </a:spcBef>
              <a:buFontTx/>
              <a:buChar char="•"/>
            </a:pPr>
            <a:r>
              <a:rPr lang="en-US" sz="3200" dirty="0">
                <a:solidFill>
                  <a:srgbClr val="FFFFFF"/>
                </a:solidFill>
              </a:rPr>
              <a:t>Common Ties with Great Britain (including language, ancestry, etc.)</a:t>
            </a:r>
          </a:p>
          <a:p>
            <a:pPr lvl="1">
              <a:spcBef>
                <a:spcPct val="50000"/>
              </a:spcBef>
              <a:buFontTx/>
              <a:buChar char="•"/>
            </a:pPr>
            <a:r>
              <a:rPr lang="en-US" sz="3200" dirty="0">
                <a:solidFill>
                  <a:srgbClr val="FFFFFF"/>
                </a:solidFill>
              </a:rPr>
              <a:t>Stronger Economic Ties to the Allies (trade)</a:t>
            </a:r>
          </a:p>
          <a:p>
            <a:pPr lvl="1">
              <a:spcBef>
                <a:spcPct val="50000"/>
              </a:spcBef>
              <a:buFontTx/>
              <a:buChar char="•"/>
            </a:pPr>
            <a:r>
              <a:rPr lang="en-US" sz="3200" dirty="0">
                <a:solidFill>
                  <a:srgbClr val="FFFFFF"/>
                </a:solidFill>
              </a:rPr>
              <a:t>Germany was seen as a bully after they invaded neutral Belgium (early in the war)</a:t>
            </a:r>
          </a:p>
        </p:txBody>
      </p:sp>
    </p:spTree>
    <p:extLst>
      <p:ext uri="{BB962C8B-B14F-4D97-AF65-F5344CB8AC3E}">
        <p14:creationId xmlns:p14="http://schemas.microsoft.com/office/powerpoint/2010/main" val="26364185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dirty="0" smtClean="0">
                <a:solidFill>
                  <a:srgbClr val="FFFFFF"/>
                </a:solidFill>
                <a:latin typeface="Calibri" charset="0"/>
                <a:ea typeface="MS PGothic" charset="0"/>
              </a:rPr>
              <a:t>America </a:t>
            </a:r>
            <a:r>
              <a:rPr lang="en-US" dirty="0">
                <a:solidFill>
                  <a:srgbClr val="FFFFFF"/>
                </a:solidFill>
                <a:latin typeface="Calibri" charset="0"/>
                <a:ea typeface="MS PGothic" charset="0"/>
              </a:rPr>
              <a:t>Earns Blood Money</a:t>
            </a:r>
          </a:p>
        </p:txBody>
      </p:sp>
      <p:sp>
        <p:nvSpPr>
          <p:cNvPr id="48131" name="Content Placeholder 2"/>
          <p:cNvSpPr>
            <a:spLocks noGrp="1"/>
          </p:cNvSpPr>
          <p:nvPr>
            <p:ph idx="1"/>
          </p:nvPr>
        </p:nvSpPr>
        <p:spPr>
          <a:xfrm>
            <a:off x="518652" y="1447800"/>
            <a:ext cx="8013700" cy="4678363"/>
          </a:xfrm>
        </p:spPr>
        <p:txBody>
          <a:bodyPr/>
          <a:lstStyle/>
          <a:p>
            <a:r>
              <a:rPr lang="en-US" dirty="0">
                <a:solidFill>
                  <a:srgbClr val="CCFFCC"/>
                </a:solidFill>
                <a:latin typeface="Calibri" charset="0"/>
                <a:ea typeface="MS PGothic" charset="0"/>
              </a:rPr>
              <a:t>When war broke out in Europe, U.S.A. in midst of recession:</a:t>
            </a:r>
          </a:p>
          <a:p>
            <a:pPr lvl="1"/>
            <a:r>
              <a:rPr lang="en-US" dirty="0">
                <a:solidFill>
                  <a:srgbClr val="CCFFCC"/>
                </a:solidFill>
                <a:latin typeface="Calibri" charset="0"/>
                <a:ea typeface="MS PGothic" charset="0"/>
              </a:rPr>
              <a:t>British and French war orders pulled U.S. industry onto peak of war-born prosperity </a:t>
            </a:r>
            <a:r>
              <a:rPr lang="en-US" dirty="0">
                <a:solidFill>
                  <a:srgbClr val="FFFFFF"/>
                </a:solidFill>
                <a:latin typeface="Calibri" charset="0"/>
                <a:ea typeface="MS PGothic" charset="0"/>
              </a:rPr>
              <a:t>(see Table 29.2)</a:t>
            </a:r>
          </a:p>
          <a:p>
            <a:pPr lvl="1"/>
            <a:r>
              <a:rPr lang="en-US" dirty="0">
                <a:solidFill>
                  <a:srgbClr val="FFFFFF"/>
                </a:solidFill>
                <a:latin typeface="Calibri" charset="0"/>
                <a:ea typeface="MS PGothic" charset="0"/>
              </a:rPr>
              <a:t>Part of boon financed by American bankers</a:t>
            </a:r>
          </a:p>
          <a:p>
            <a:pPr lvl="1"/>
            <a:r>
              <a:rPr lang="en-US" dirty="0">
                <a:solidFill>
                  <a:srgbClr val="CCFFCC"/>
                </a:solidFill>
                <a:latin typeface="Calibri" charset="0"/>
                <a:ea typeface="MS PGothic" charset="0"/>
              </a:rPr>
              <a:t>Notably Wall Street firm of J.P. Morgan and Company advanced to Allies enormous sum of $2.3 million during period of American neutrality</a:t>
            </a:r>
          </a:p>
        </p:txBody>
      </p:sp>
    </p:spTree>
    <p:extLst>
      <p:ext uri="{BB962C8B-B14F-4D97-AF65-F5344CB8AC3E}">
        <p14:creationId xmlns:p14="http://schemas.microsoft.com/office/powerpoint/2010/main" val="3822809175"/>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54000" y="1854200"/>
            <a:ext cx="8636000"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TextBox 2"/>
          <p:cNvSpPr txBox="1">
            <a:spLocks noChangeArrowheads="1"/>
          </p:cNvSpPr>
          <p:nvPr/>
        </p:nvSpPr>
        <p:spPr bwMode="auto">
          <a:xfrm>
            <a:off x="7826375" y="6604000"/>
            <a:ext cx="1317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r" eaLnBrk="1" hangingPunct="1"/>
            <a:r>
              <a:rPr lang="en-US" sz="1200" b="1">
                <a:latin typeface="Arial" charset="0"/>
              </a:rPr>
              <a:t>Table 29-2 p670</a:t>
            </a:r>
          </a:p>
        </p:txBody>
      </p:sp>
    </p:spTree>
    <p:extLst>
      <p:ext uri="{BB962C8B-B14F-4D97-AF65-F5344CB8AC3E}">
        <p14:creationId xmlns:p14="http://schemas.microsoft.com/office/powerpoint/2010/main" val="384439337"/>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dirty="0" smtClean="0">
                <a:solidFill>
                  <a:schemeClr val="tx1"/>
                </a:solidFill>
                <a:latin typeface="Calibri" charset="0"/>
                <a:ea typeface="MS PGothic" charset="0"/>
              </a:rPr>
              <a:t>America </a:t>
            </a:r>
            <a:r>
              <a:rPr lang="en-US" dirty="0">
                <a:solidFill>
                  <a:schemeClr val="tx1"/>
                </a:solidFill>
                <a:latin typeface="Calibri" charset="0"/>
                <a:ea typeface="MS PGothic" charset="0"/>
              </a:rPr>
              <a:t>Earns Blood </a:t>
            </a:r>
            <a:r>
              <a:rPr lang="en-US" dirty="0" smtClean="0">
                <a:solidFill>
                  <a:schemeClr val="tx1"/>
                </a:solidFill>
                <a:latin typeface="Calibri" charset="0"/>
                <a:ea typeface="MS PGothic" charset="0"/>
              </a:rPr>
              <a:t>Money</a:t>
            </a:r>
            <a:endParaRPr lang="en-US" dirty="0">
              <a:solidFill>
                <a:schemeClr val="tx1"/>
              </a:solidFill>
              <a:latin typeface="Calibri" charset="0"/>
              <a:ea typeface="MS PGothic" charset="0"/>
            </a:endParaRPr>
          </a:p>
        </p:txBody>
      </p:sp>
      <p:sp>
        <p:nvSpPr>
          <p:cNvPr id="51203" name="Content Placeholder 2"/>
          <p:cNvSpPr>
            <a:spLocks noGrp="1"/>
          </p:cNvSpPr>
          <p:nvPr>
            <p:ph idx="1"/>
          </p:nvPr>
        </p:nvSpPr>
        <p:spPr>
          <a:xfrm>
            <a:off x="673100" y="1676400"/>
            <a:ext cx="8013700" cy="4449763"/>
          </a:xfrm>
        </p:spPr>
        <p:txBody>
          <a:bodyPr/>
          <a:lstStyle/>
          <a:p>
            <a:pPr lvl="1"/>
            <a:r>
              <a:rPr lang="en-US" dirty="0">
                <a:solidFill>
                  <a:srgbClr val="CCFFCC"/>
                </a:solidFill>
                <a:latin typeface="Calibri" charset="0"/>
                <a:ea typeface="MS PGothic" charset="0"/>
              </a:rPr>
              <a:t>Germany legally could have had same level of trade with United States</a:t>
            </a:r>
          </a:p>
          <a:p>
            <a:pPr lvl="1"/>
            <a:r>
              <a:rPr lang="en-US" dirty="0">
                <a:solidFill>
                  <a:srgbClr val="CCFFCC"/>
                </a:solidFill>
                <a:latin typeface="Calibri" charset="0"/>
                <a:ea typeface="MS PGothic" charset="0"/>
              </a:rPr>
              <a:t>Was prevented from doing so by British navy</a:t>
            </a:r>
          </a:p>
          <a:p>
            <a:pPr lvl="1"/>
            <a:r>
              <a:rPr lang="en-US" dirty="0">
                <a:latin typeface="Calibri" charset="0"/>
                <a:ea typeface="MS PGothic" charset="0"/>
              </a:rPr>
              <a:t>British imposed blockade with mines and ships across North Sea gateway to German ports</a:t>
            </a:r>
          </a:p>
          <a:p>
            <a:pPr lvl="1"/>
            <a:r>
              <a:rPr lang="en-US" dirty="0">
                <a:latin typeface="Calibri" charset="0"/>
                <a:ea typeface="MS PGothic" charset="0"/>
              </a:rPr>
              <a:t>Over protests from various Americans, British forced American vessels off high seas</a:t>
            </a:r>
          </a:p>
          <a:p>
            <a:pPr lvl="1"/>
            <a:r>
              <a:rPr lang="en-US" dirty="0">
                <a:latin typeface="Calibri" charset="0"/>
                <a:ea typeface="MS PGothic" charset="0"/>
              </a:rPr>
              <a:t>Harassment of American shippers highly effective as trade between Germany and United States virtually ceased</a:t>
            </a:r>
          </a:p>
        </p:txBody>
      </p:sp>
    </p:spTree>
    <p:extLst>
      <p:ext uri="{BB962C8B-B14F-4D97-AF65-F5344CB8AC3E}">
        <p14:creationId xmlns:p14="http://schemas.microsoft.com/office/powerpoint/2010/main" val="1303868717"/>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dirty="0" smtClean="0">
                <a:solidFill>
                  <a:schemeClr val="tx1"/>
                </a:solidFill>
                <a:latin typeface="Calibri" charset="0"/>
                <a:ea typeface="MS PGothic" charset="0"/>
              </a:rPr>
              <a:t>America </a:t>
            </a:r>
            <a:r>
              <a:rPr lang="en-US" dirty="0">
                <a:solidFill>
                  <a:schemeClr val="tx1"/>
                </a:solidFill>
                <a:latin typeface="Calibri" charset="0"/>
                <a:ea typeface="MS PGothic" charset="0"/>
              </a:rPr>
              <a:t>Earns Blood </a:t>
            </a:r>
            <a:r>
              <a:rPr lang="en-US" dirty="0" smtClean="0">
                <a:solidFill>
                  <a:schemeClr val="tx1"/>
                </a:solidFill>
                <a:latin typeface="Calibri" charset="0"/>
                <a:ea typeface="MS PGothic" charset="0"/>
              </a:rPr>
              <a:t>Money</a:t>
            </a:r>
            <a:endParaRPr lang="en-US" dirty="0">
              <a:solidFill>
                <a:schemeClr val="tx1"/>
              </a:solidFill>
              <a:latin typeface="Calibri" charset="0"/>
              <a:ea typeface="MS PGothic" charset="0"/>
            </a:endParaRPr>
          </a:p>
        </p:txBody>
      </p:sp>
      <p:sp>
        <p:nvSpPr>
          <p:cNvPr id="52227" name="Content Placeholder 2"/>
          <p:cNvSpPr>
            <a:spLocks noGrp="1"/>
          </p:cNvSpPr>
          <p:nvPr>
            <p:ph idx="1"/>
          </p:nvPr>
        </p:nvSpPr>
        <p:spPr/>
        <p:txBody>
          <a:bodyPr/>
          <a:lstStyle/>
          <a:p>
            <a:pPr lvl="1"/>
            <a:r>
              <a:rPr lang="en-US" dirty="0">
                <a:solidFill>
                  <a:srgbClr val="CCFFCC"/>
                </a:solidFill>
                <a:latin typeface="Calibri" charset="0"/>
                <a:ea typeface="MS PGothic" charset="0"/>
              </a:rPr>
              <a:t>Germany did not want to be starved out:</a:t>
            </a:r>
          </a:p>
          <a:p>
            <a:pPr lvl="2"/>
            <a:r>
              <a:rPr lang="en-US" dirty="0">
                <a:solidFill>
                  <a:srgbClr val="CCFFCC"/>
                </a:solidFill>
                <a:latin typeface="Calibri" charset="0"/>
                <a:ea typeface="MS PGothic" charset="0"/>
              </a:rPr>
              <a:t>Berlin announced submarine war area around British Isles </a:t>
            </a:r>
            <a:r>
              <a:rPr lang="en-US" dirty="0">
                <a:latin typeface="Calibri" charset="0"/>
                <a:ea typeface="MS PGothic" charset="0"/>
              </a:rPr>
              <a:t>(see Map 29.2)</a:t>
            </a:r>
          </a:p>
          <a:p>
            <a:pPr lvl="2"/>
            <a:r>
              <a:rPr lang="en-US" dirty="0">
                <a:latin typeface="Calibri" charset="0"/>
                <a:ea typeface="MS PGothic" charset="0"/>
              </a:rPr>
              <a:t>New submarines not fit existing international laws</a:t>
            </a:r>
          </a:p>
          <a:p>
            <a:pPr lvl="2"/>
            <a:r>
              <a:rPr lang="en-US" dirty="0">
                <a:latin typeface="Calibri" charset="0"/>
                <a:ea typeface="MS PGothic" charset="0"/>
              </a:rPr>
              <a:t>Posed threat to United States—so long as Wilson insisted on maintaining America</a:t>
            </a:r>
            <a:r>
              <a:rPr lang="fr-FR" altLang="ja-JP" dirty="0">
                <a:latin typeface="Calibri" charset="0"/>
                <a:ea typeface="MS PGothic" charset="0"/>
              </a:rPr>
              <a:t>'</a:t>
            </a:r>
            <a:r>
              <a:rPr lang="en-US" dirty="0">
                <a:latin typeface="Calibri" charset="0"/>
                <a:ea typeface="MS PGothic" charset="0"/>
              </a:rPr>
              <a:t>s neutral rights</a:t>
            </a:r>
          </a:p>
          <a:p>
            <a:pPr lvl="3"/>
            <a:r>
              <a:rPr lang="en-US" dirty="0">
                <a:solidFill>
                  <a:srgbClr val="CCFFCC"/>
                </a:solidFill>
                <a:latin typeface="Calibri" charset="0"/>
                <a:ea typeface="MS PGothic" charset="0"/>
              </a:rPr>
              <a:t>Berlin officials declared they would try not to sink </a:t>
            </a:r>
            <a:r>
              <a:rPr lang="en-US" i="1" dirty="0">
                <a:solidFill>
                  <a:srgbClr val="CCFFCC"/>
                </a:solidFill>
                <a:latin typeface="Calibri" charset="0"/>
                <a:ea typeface="MS PGothic" charset="0"/>
              </a:rPr>
              <a:t>neutral </a:t>
            </a:r>
            <a:r>
              <a:rPr lang="en-US" dirty="0">
                <a:solidFill>
                  <a:srgbClr val="CCFFCC"/>
                </a:solidFill>
                <a:latin typeface="Calibri" charset="0"/>
                <a:ea typeface="MS PGothic" charset="0"/>
              </a:rPr>
              <a:t>shipping, but warned mistakes would probably </a:t>
            </a:r>
            <a:r>
              <a:rPr lang="en-US" dirty="0" smtClean="0">
                <a:solidFill>
                  <a:srgbClr val="CCFFCC"/>
                </a:solidFill>
                <a:latin typeface="Calibri" charset="0"/>
                <a:ea typeface="MS PGothic" charset="0"/>
              </a:rPr>
              <a:t>occur</a:t>
            </a:r>
          </a:p>
          <a:p>
            <a:pPr lvl="3"/>
            <a:endParaRPr lang="en-US" dirty="0">
              <a:solidFill>
                <a:srgbClr val="CCFFCC"/>
              </a:solidFill>
              <a:latin typeface="Calibri" charset="0"/>
              <a:ea typeface="MS PGothic" charset="0"/>
            </a:endParaRPr>
          </a:p>
          <a:p>
            <a:pPr lvl="1"/>
            <a:r>
              <a:rPr lang="en-US" dirty="0">
                <a:solidFill>
                  <a:srgbClr val="CCFFCC"/>
                </a:solidFill>
                <a:latin typeface="Calibri" charset="0"/>
                <a:ea typeface="MS PGothic" charset="0"/>
              </a:rPr>
              <a:t>Wilson decided on calculated risk:  </a:t>
            </a:r>
          </a:p>
          <a:p>
            <a:pPr lvl="2"/>
            <a:r>
              <a:rPr lang="en-US" dirty="0">
                <a:solidFill>
                  <a:srgbClr val="CCFFCC"/>
                </a:solidFill>
                <a:latin typeface="Calibri" charset="0"/>
                <a:ea typeface="MS PGothic" charset="0"/>
              </a:rPr>
              <a:t>Claimed profitable neutral trading rights while hoping no incidents would cause war</a:t>
            </a:r>
          </a:p>
        </p:txBody>
      </p:sp>
    </p:spTree>
    <p:extLst>
      <p:ext uri="{BB962C8B-B14F-4D97-AF65-F5344CB8AC3E}">
        <p14:creationId xmlns:p14="http://schemas.microsoft.com/office/powerpoint/2010/main" val="3244744817"/>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854200" y="254000"/>
            <a:ext cx="5435600"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extBox 2"/>
          <p:cNvSpPr txBox="1">
            <a:spLocks noChangeArrowheads="1"/>
          </p:cNvSpPr>
          <p:nvPr/>
        </p:nvSpPr>
        <p:spPr bwMode="auto">
          <a:xfrm>
            <a:off x="7907338" y="6604000"/>
            <a:ext cx="12366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r" eaLnBrk="1" hangingPunct="1"/>
            <a:r>
              <a:rPr lang="en-US" sz="1200" b="1">
                <a:latin typeface="Arial" charset="0"/>
              </a:rPr>
              <a:t>Map 29-2 p670</a:t>
            </a:r>
          </a:p>
        </p:txBody>
      </p:sp>
    </p:spTree>
    <p:extLst>
      <p:ext uri="{BB962C8B-B14F-4D97-AF65-F5344CB8AC3E}">
        <p14:creationId xmlns:p14="http://schemas.microsoft.com/office/powerpoint/2010/main" val="915163698"/>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dirty="0" smtClean="0">
                <a:solidFill>
                  <a:schemeClr val="tx1"/>
                </a:solidFill>
                <a:latin typeface="Calibri" charset="0"/>
                <a:ea typeface="MS PGothic" charset="0"/>
              </a:rPr>
              <a:t>America </a:t>
            </a:r>
            <a:r>
              <a:rPr lang="en-US" dirty="0">
                <a:solidFill>
                  <a:schemeClr val="tx1"/>
                </a:solidFill>
                <a:latin typeface="Calibri" charset="0"/>
                <a:ea typeface="MS PGothic" charset="0"/>
              </a:rPr>
              <a:t>Earns Blood </a:t>
            </a:r>
            <a:r>
              <a:rPr lang="en-US" dirty="0" smtClean="0">
                <a:solidFill>
                  <a:schemeClr val="tx1"/>
                </a:solidFill>
                <a:latin typeface="Calibri" charset="0"/>
                <a:ea typeface="MS PGothic" charset="0"/>
              </a:rPr>
              <a:t>Money</a:t>
            </a:r>
            <a:endParaRPr lang="en-US" dirty="0">
              <a:solidFill>
                <a:schemeClr val="tx1"/>
              </a:solidFill>
              <a:latin typeface="Calibri" charset="0"/>
              <a:ea typeface="MS PGothic" charset="0"/>
            </a:endParaRPr>
          </a:p>
        </p:txBody>
      </p:sp>
      <p:sp>
        <p:nvSpPr>
          <p:cNvPr id="57347" name="Content Placeholder 2"/>
          <p:cNvSpPr>
            <a:spLocks noGrp="1"/>
          </p:cNvSpPr>
          <p:nvPr>
            <p:ph idx="1"/>
          </p:nvPr>
        </p:nvSpPr>
        <p:spPr/>
        <p:txBody>
          <a:bodyPr/>
          <a:lstStyle/>
          <a:p>
            <a:r>
              <a:rPr lang="en-US" dirty="0">
                <a:solidFill>
                  <a:srgbClr val="CCFFCC"/>
                </a:solidFill>
                <a:latin typeface="Calibri" charset="0"/>
                <a:ea typeface="MS PGothic" charset="0"/>
              </a:rPr>
              <a:t>German submarines (</a:t>
            </a:r>
            <a:r>
              <a:rPr lang="en-US" b="1" dirty="0">
                <a:solidFill>
                  <a:srgbClr val="CCFFCC"/>
                </a:solidFill>
                <a:latin typeface="Calibri" charset="0"/>
                <a:ea typeface="MS PGothic" charset="0"/>
              </a:rPr>
              <a:t>U-boats</a:t>
            </a:r>
            <a:r>
              <a:rPr lang="en-US" dirty="0">
                <a:solidFill>
                  <a:srgbClr val="CCFFCC"/>
                </a:solidFill>
                <a:latin typeface="Calibri" charset="0"/>
                <a:ea typeface="MS PGothic" charset="0"/>
              </a:rPr>
              <a:t> </a:t>
            </a:r>
            <a:r>
              <a:rPr lang="ja-JP" altLang="en-US" dirty="0">
                <a:solidFill>
                  <a:srgbClr val="CCFFCC"/>
                </a:solidFill>
                <a:latin typeface="Calibri" charset="0"/>
                <a:ea typeface="MS PGothic" charset="0"/>
              </a:rPr>
              <a:t>“</a:t>
            </a:r>
            <a:r>
              <a:rPr lang="en-US" altLang="ja-JP" dirty="0">
                <a:solidFill>
                  <a:srgbClr val="CCFFCC"/>
                </a:solidFill>
                <a:latin typeface="Calibri" charset="0"/>
                <a:ea typeface="MS PGothic" charset="0"/>
              </a:rPr>
              <a:t>undersea boat</a:t>
            </a:r>
            <a:r>
              <a:rPr lang="ja-JP" altLang="en-US" dirty="0">
                <a:solidFill>
                  <a:srgbClr val="CCFFCC"/>
                </a:solidFill>
                <a:latin typeface="Calibri" charset="0"/>
                <a:ea typeface="MS PGothic" charset="0"/>
              </a:rPr>
              <a:t>”</a:t>
            </a:r>
            <a:r>
              <a:rPr lang="en-US" altLang="ja-JP" dirty="0">
                <a:solidFill>
                  <a:srgbClr val="CCFFCC"/>
                </a:solidFill>
                <a:latin typeface="Calibri" charset="0"/>
                <a:ea typeface="MS PGothic" charset="0"/>
              </a:rPr>
              <a:t>) began deadly work</a:t>
            </a:r>
          </a:p>
          <a:p>
            <a:pPr lvl="2"/>
            <a:r>
              <a:rPr lang="en-US" dirty="0">
                <a:solidFill>
                  <a:srgbClr val="FFFFFF"/>
                </a:solidFill>
                <a:latin typeface="Calibri" charset="0"/>
                <a:ea typeface="MS PGothic" charset="0"/>
              </a:rPr>
              <a:t>In first months of 1915, sank 90 ships in war zone</a:t>
            </a:r>
          </a:p>
          <a:p>
            <a:pPr lvl="2"/>
            <a:r>
              <a:rPr lang="en-US" sz="2800" dirty="0">
                <a:solidFill>
                  <a:srgbClr val="CCFFCC"/>
                </a:solidFill>
                <a:latin typeface="Calibri" charset="0"/>
                <a:ea typeface="MS PGothic" charset="0"/>
              </a:rPr>
              <a:t>British passenger liner </a:t>
            </a:r>
            <a:r>
              <a:rPr lang="en-US" sz="2800" b="1" i="1" dirty="0">
                <a:solidFill>
                  <a:srgbClr val="CCFFCC"/>
                </a:solidFill>
                <a:latin typeface="Calibri" charset="0"/>
                <a:ea typeface="MS PGothic" charset="0"/>
              </a:rPr>
              <a:t>Lusitania</a:t>
            </a:r>
            <a:r>
              <a:rPr lang="en-US" sz="2800" b="1" dirty="0">
                <a:solidFill>
                  <a:srgbClr val="CCFFCC"/>
                </a:solidFill>
                <a:latin typeface="Calibri" charset="0"/>
                <a:ea typeface="MS PGothic" charset="0"/>
              </a:rPr>
              <a:t> </a:t>
            </a:r>
            <a:r>
              <a:rPr lang="en-US" sz="2800" dirty="0">
                <a:solidFill>
                  <a:srgbClr val="CCFFCC"/>
                </a:solidFill>
                <a:latin typeface="Calibri" charset="0"/>
                <a:ea typeface="MS PGothic" charset="0"/>
              </a:rPr>
              <a:t>torpedoed and sank off coast of Ireland, May 7, 1915:</a:t>
            </a:r>
          </a:p>
          <a:p>
            <a:pPr lvl="3"/>
            <a:r>
              <a:rPr lang="en-US" sz="2400" dirty="0">
                <a:solidFill>
                  <a:srgbClr val="CCFFCC"/>
                </a:solidFill>
                <a:latin typeface="Calibri" charset="0"/>
                <a:ea typeface="MS PGothic" charset="0"/>
              </a:rPr>
              <a:t>With loss of 1,198 lives, including 128 </a:t>
            </a:r>
            <a:r>
              <a:rPr lang="en-US" sz="2400" dirty="0" smtClean="0">
                <a:solidFill>
                  <a:srgbClr val="CCFFCC"/>
                </a:solidFill>
                <a:latin typeface="Calibri" charset="0"/>
                <a:ea typeface="MS PGothic" charset="0"/>
              </a:rPr>
              <a:t>Americans</a:t>
            </a:r>
          </a:p>
          <a:p>
            <a:pPr lvl="3"/>
            <a:endParaRPr lang="en-US" dirty="0">
              <a:solidFill>
                <a:srgbClr val="CCFFCC"/>
              </a:solidFill>
              <a:latin typeface="Calibri" charset="0"/>
              <a:ea typeface="MS PGothic" charset="0"/>
            </a:endParaRPr>
          </a:p>
          <a:p>
            <a:pPr lvl="1"/>
            <a:r>
              <a:rPr lang="en-US" sz="2400" i="1" dirty="0">
                <a:solidFill>
                  <a:srgbClr val="CCFFCC"/>
                </a:solidFill>
                <a:latin typeface="Calibri" charset="0"/>
                <a:ea typeface="MS PGothic" charset="0"/>
              </a:rPr>
              <a:t>Lusitania </a:t>
            </a:r>
            <a:r>
              <a:rPr lang="en-US" sz="2400" dirty="0">
                <a:solidFill>
                  <a:srgbClr val="CCFFCC"/>
                </a:solidFill>
                <a:latin typeface="Calibri" charset="0"/>
                <a:ea typeface="MS PGothic" charset="0"/>
              </a:rPr>
              <a:t>was carrying forty-two hundred cases of small-arms ammunition</a:t>
            </a:r>
          </a:p>
          <a:p>
            <a:pPr lvl="2"/>
            <a:r>
              <a:rPr lang="en-US" dirty="0">
                <a:solidFill>
                  <a:srgbClr val="FFFFFF"/>
                </a:solidFill>
                <a:latin typeface="Calibri" charset="0"/>
                <a:ea typeface="MS PGothic" charset="0"/>
              </a:rPr>
              <a:t>A fact Germany used to justify sinking</a:t>
            </a:r>
          </a:p>
          <a:p>
            <a:pPr lvl="2"/>
            <a:r>
              <a:rPr lang="en-US" dirty="0">
                <a:solidFill>
                  <a:srgbClr val="FFFFFF"/>
                </a:solidFill>
                <a:latin typeface="Calibri" charset="0"/>
                <a:ea typeface="MS PGothic" charset="0"/>
              </a:rPr>
              <a:t>Americans shocked and angered at act of </a:t>
            </a:r>
            <a:r>
              <a:rPr lang="ja-JP" altLang="en-US" dirty="0">
                <a:solidFill>
                  <a:srgbClr val="FFFFFF"/>
                </a:solidFill>
                <a:latin typeface="Calibri" charset="0"/>
                <a:ea typeface="MS PGothic" charset="0"/>
              </a:rPr>
              <a:t>“</a:t>
            </a:r>
            <a:r>
              <a:rPr lang="en-US" altLang="ja-JP" dirty="0">
                <a:solidFill>
                  <a:srgbClr val="FFFFFF"/>
                </a:solidFill>
                <a:latin typeface="Calibri" charset="0"/>
                <a:ea typeface="MS PGothic" charset="0"/>
              </a:rPr>
              <a:t>mass murder</a:t>
            </a:r>
            <a:r>
              <a:rPr lang="ja-JP" altLang="en-US" dirty="0">
                <a:solidFill>
                  <a:srgbClr val="FFFFFF"/>
                </a:solidFill>
                <a:latin typeface="Calibri" charset="0"/>
                <a:ea typeface="MS PGothic" charset="0"/>
              </a:rPr>
              <a:t>”</a:t>
            </a:r>
            <a:r>
              <a:rPr lang="en-US" altLang="ja-JP" dirty="0">
                <a:solidFill>
                  <a:srgbClr val="FFFFFF"/>
                </a:solidFill>
                <a:latin typeface="Calibri" charset="0"/>
                <a:ea typeface="MS PGothic" charset="0"/>
              </a:rPr>
              <a:t> and </a:t>
            </a:r>
            <a:r>
              <a:rPr lang="ja-JP" altLang="en-US" dirty="0">
                <a:solidFill>
                  <a:srgbClr val="FFFFFF"/>
                </a:solidFill>
                <a:latin typeface="Calibri" charset="0"/>
                <a:ea typeface="MS PGothic" charset="0"/>
              </a:rPr>
              <a:t>“</a:t>
            </a:r>
            <a:r>
              <a:rPr lang="en-US" altLang="ja-JP" dirty="0">
                <a:solidFill>
                  <a:srgbClr val="FFFFFF"/>
                </a:solidFill>
                <a:latin typeface="Calibri" charset="0"/>
                <a:ea typeface="MS PGothic" charset="0"/>
              </a:rPr>
              <a:t>piracy</a:t>
            </a:r>
            <a:r>
              <a:rPr lang="ja-JP" altLang="en-US" dirty="0">
                <a:solidFill>
                  <a:srgbClr val="FFFFFF"/>
                </a:solidFill>
                <a:latin typeface="Calibri" charset="0"/>
                <a:ea typeface="MS PGothic" charset="0"/>
              </a:rPr>
              <a:t>”</a:t>
            </a:r>
            <a:endParaRPr lang="en-US" altLang="ja-JP" dirty="0">
              <a:solidFill>
                <a:srgbClr val="FFFFFF"/>
              </a:solidFill>
              <a:latin typeface="Calibri" charset="0"/>
              <a:ea typeface="MS PGothic" charset="0"/>
            </a:endParaRPr>
          </a:p>
          <a:p>
            <a:pPr lvl="2"/>
            <a:endParaRPr lang="en-US" dirty="0">
              <a:solidFill>
                <a:srgbClr val="FFFFFF"/>
              </a:solidFill>
              <a:latin typeface="Calibri" charset="0"/>
              <a:ea typeface="MS PGothic" charset="0"/>
            </a:endParaRPr>
          </a:p>
        </p:txBody>
      </p:sp>
    </p:spTree>
    <p:extLst>
      <p:ext uri="{BB962C8B-B14F-4D97-AF65-F5344CB8AC3E}">
        <p14:creationId xmlns:p14="http://schemas.microsoft.com/office/powerpoint/2010/main" val="3431367130"/>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6831412" y="0"/>
            <a:ext cx="2312588" cy="66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TextBox 2"/>
          <p:cNvSpPr txBox="1">
            <a:spLocks noChangeArrowheads="1"/>
          </p:cNvSpPr>
          <p:nvPr/>
        </p:nvSpPr>
        <p:spPr bwMode="auto">
          <a:xfrm>
            <a:off x="8609013" y="6604000"/>
            <a:ext cx="5349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r" eaLnBrk="1" hangingPunct="1"/>
            <a:r>
              <a:rPr lang="en-US" sz="1200" b="1">
                <a:latin typeface="Arial" charset="0"/>
              </a:rPr>
              <a:t>p671</a:t>
            </a:r>
          </a:p>
        </p:txBody>
      </p:sp>
      <p:pic>
        <p:nvPicPr>
          <p:cNvPr id="4" name="Picture 3" descr="lusitania-nyt2"/>
          <p:cNvPicPr>
            <a:picLocks noChangeAspect="1" noChangeArrowheads="1"/>
          </p:cNvPicPr>
          <p:nvPr/>
        </p:nvPicPr>
        <p:blipFill>
          <a:blip r:embed="rId4"/>
          <a:srcRect/>
          <a:stretch>
            <a:fillRect/>
          </a:stretch>
        </p:blipFill>
        <p:spPr bwMode="auto">
          <a:xfrm>
            <a:off x="172454" y="987834"/>
            <a:ext cx="6329727" cy="4024369"/>
          </a:xfrm>
          <a:prstGeom prst="rect">
            <a:avLst/>
          </a:prstGeom>
          <a:noFill/>
          <a:ln w="9525">
            <a:noFill/>
            <a:miter lim="800000"/>
            <a:headEnd/>
            <a:tailEnd/>
          </a:ln>
        </p:spPr>
      </p:pic>
    </p:spTree>
    <p:extLst>
      <p:ext uri="{BB962C8B-B14F-4D97-AF65-F5344CB8AC3E}">
        <p14:creationId xmlns:p14="http://schemas.microsoft.com/office/powerpoint/2010/main" val="57292177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dirty="0" smtClean="0">
                <a:solidFill>
                  <a:srgbClr val="FFFFFF"/>
                </a:solidFill>
                <a:latin typeface="Calibri" charset="0"/>
                <a:ea typeface="MS PGothic" charset="0"/>
              </a:rPr>
              <a:t>Wilson </a:t>
            </a:r>
            <a:r>
              <a:rPr lang="en-US" dirty="0">
                <a:solidFill>
                  <a:srgbClr val="FFFFFF"/>
                </a:solidFill>
                <a:latin typeface="Calibri" charset="0"/>
                <a:ea typeface="MS PGothic" charset="0"/>
              </a:rPr>
              <a:t>Tackles the </a:t>
            </a:r>
            <a:r>
              <a:rPr lang="en-US" dirty="0" smtClean="0">
                <a:solidFill>
                  <a:srgbClr val="FFFFFF"/>
                </a:solidFill>
                <a:latin typeface="Calibri" charset="0"/>
                <a:ea typeface="MS PGothic" charset="0"/>
              </a:rPr>
              <a:t>Tariff</a:t>
            </a:r>
            <a:endParaRPr lang="en-US" dirty="0">
              <a:solidFill>
                <a:srgbClr val="FFFFFF"/>
              </a:solidFill>
              <a:latin typeface="Calibri" charset="0"/>
              <a:ea typeface="MS PGothic" charset="0"/>
            </a:endParaRPr>
          </a:p>
        </p:txBody>
      </p:sp>
      <p:sp>
        <p:nvSpPr>
          <p:cNvPr id="10243" name="Content Placeholder 2"/>
          <p:cNvSpPr>
            <a:spLocks noGrp="1"/>
          </p:cNvSpPr>
          <p:nvPr>
            <p:ph idx="1"/>
          </p:nvPr>
        </p:nvSpPr>
        <p:spPr>
          <a:xfrm>
            <a:off x="747888" y="1600200"/>
            <a:ext cx="8167511" cy="4525963"/>
          </a:xfrm>
        </p:spPr>
        <p:txBody>
          <a:bodyPr/>
          <a:lstStyle/>
          <a:p>
            <a:r>
              <a:rPr lang="en-US" sz="3600" dirty="0">
                <a:latin typeface="Calibri" charset="0"/>
                <a:ea typeface="MS PGothic" charset="0"/>
              </a:rPr>
              <a:t>When bill challenged in Senate by lobbyists:</a:t>
            </a:r>
          </a:p>
          <a:p>
            <a:pPr lvl="1"/>
            <a:r>
              <a:rPr lang="en-US" sz="3200" dirty="0">
                <a:latin typeface="Calibri" charset="0"/>
                <a:ea typeface="MS PGothic" charset="0"/>
              </a:rPr>
              <a:t>Wilson issued message to public urging them to hold their elected representatives in line</a:t>
            </a:r>
          </a:p>
          <a:p>
            <a:pPr lvl="1"/>
            <a:r>
              <a:rPr lang="en-US" sz="3200" dirty="0">
                <a:latin typeface="Calibri" charset="0"/>
                <a:ea typeface="MS PGothic" charset="0"/>
              </a:rPr>
              <a:t>Public opinion worked; </a:t>
            </a:r>
            <a:r>
              <a:rPr lang="en-US" sz="3200" dirty="0">
                <a:solidFill>
                  <a:srgbClr val="CCFFCC"/>
                </a:solidFill>
                <a:latin typeface="Calibri" charset="0"/>
                <a:ea typeface="MS PGothic" charset="0"/>
              </a:rPr>
              <a:t>in 1913 Senate approved bill </a:t>
            </a:r>
            <a:r>
              <a:rPr lang="en-US" sz="3200" dirty="0">
                <a:latin typeface="Calibri" charset="0"/>
                <a:ea typeface="MS PGothic" charset="0"/>
              </a:rPr>
              <a:t>Wilson wanted</a:t>
            </a:r>
          </a:p>
          <a:p>
            <a:pPr lvl="1"/>
            <a:r>
              <a:rPr lang="en-US" sz="3200" dirty="0">
                <a:solidFill>
                  <a:srgbClr val="CCFFCC"/>
                </a:solidFill>
                <a:latin typeface="Calibri" charset="0"/>
                <a:ea typeface="MS PGothic" charset="0"/>
              </a:rPr>
              <a:t>Provided for a substantial reduction of import </a:t>
            </a:r>
            <a:r>
              <a:rPr lang="en-US" sz="3200" dirty="0" smtClean="0">
                <a:solidFill>
                  <a:srgbClr val="CCFFCC"/>
                </a:solidFill>
                <a:latin typeface="Calibri" charset="0"/>
                <a:ea typeface="MS PGothic" charset="0"/>
              </a:rPr>
              <a:t>fees</a:t>
            </a:r>
            <a:endParaRPr lang="en-US" sz="3200" dirty="0">
              <a:solidFill>
                <a:srgbClr val="CCFFCC"/>
              </a:solidFill>
              <a:latin typeface="Calibri" charset="0"/>
              <a:ea typeface="MS PGothic" charset="0"/>
            </a:endParaRPr>
          </a:p>
        </p:txBody>
      </p:sp>
    </p:spTree>
    <p:extLst>
      <p:ext uri="{BB962C8B-B14F-4D97-AF65-F5344CB8AC3E}">
        <p14:creationId xmlns:p14="http://schemas.microsoft.com/office/powerpoint/2010/main" val="2279383228"/>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184400" y="254000"/>
            <a:ext cx="4762500"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extBox 2"/>
          <p:cNvSpPr txBox="1">
            <a:spLocks noChangeArrowheads="1"/>
          </p:cNvSpPr>
          <p:nvPr/>
        </p:nvSpPr>
        <p:spPr bwMode="auto">
          <a:xfrm>
            <a:off x="8609013" y="6604000"/>
            <a:ext cx="5349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r" eaLnBrk="1" hangingPunct="1"/>
            <a:r>
              <a:rPr lang="en-US" sz="1200" b="1">
                <a:latin typeface="Arial" charset="0"/>
              </a:rPr>
              <a:t>p671</a:t>
            </a:r>
          </a:p>
        </p:txBody>
      </p:sp>
    </p:spTree>
    <p:extLst>
      <p:ext uri="{BB962C8B-B14F-4D97-AF65-F5344CB8AC3E}">
        <p14:creationId xmlns:p14="http://schemas.microsoft.com/office/powerpoint/2010/main" val="1130036720"/>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dirty="0" smtClean="0">
                <a:latin typeface="Calibri" charset="0"/>
                <a:ea typeface="MS PGothic" charset="0"/>
              </a:rPr>
              <a:t>America </a:t>
            </a:r>
            <a:r>
              <a:rPr lang="en-US" dirty="0">
                <a:latin typeface="Calibri" charset="0"/>
                <a:ea typeface="MS PGothic" charset="0"/>
              </a:rPr>
              <a:t>Earns Blood </a:t>
            </a:r>
            <a:r>
              <a:rPr lang="en-US" dirty="0" smtClean="0">
                <a:latin typeface="Calibri" charset="0"/>
                <a:ea typeface="MS PGothic" charset="0"/>
              </a:rPr>
              <a:t>Money</a:t>
            </a:r>
            <a:endParaRPr lang="en-US" dirty="0">
              <a:latin typeface="Calibri" charset="0"/>
              <a:ea typeface="MS PGothic" charset="0"/>
            </a:endParaRPr>
          </a:p>
        </p:txBody>
      </p:sp>
      <p:sp>
        <p:nvSpPr>
          <p:cNvPr id="60419" name="Content Placeholder 2"/>
          <p:cNvSpPr>
            <a:spLocks noGrp="1"/>
          </p:cNvSpPr>
          <p:nvPr>
            <p:ph idx="1"/>
          </p:nvPr>
        </p:nvSpPr>
        <p:spPr>
          <a:xfrm>
            <a:off x="381000" y="1600200"/>
            <a:ext cx="8458200" cy="4525963"/>
          </a:xfrm>
        </p:spPr>
        <p:txBody>
          <a:bodyPr/>
          <a:lstStyle/>
          <a:p>
            <a:pPr lvl="1"/>
            <a:r>
              <a:rPr lang="en-US" dirty="0">
                <a:solidFill>
                  <a:srgbClr val="CCFFCC"/>
                </a:solidFill>
                <a:latin typeface="Calibri" charset="0"/>
                <a:ea typeface="MS PGothic" charset="0"/>
              </a:rPr>
              <a:t>Talk of war from eastern United States, but not from rest of nation</a:t>
            </a:r>
          </a:p>
          <a:p>
            <a:pPr lvl="2"/>
            <a:r>
              <a:rPr lang="en-US" dirty="0">
                <a:solidFill>
                  <a:srgbClr val="CCFFCC"/>
                </a:solidFill>
                <a:latin typeface="Calibri" charset="0"/>
                <a:ea typeface="MS PGothic" charset="0"/>
              </a:rPr>
              <a:t>Wilson did not want to lead disunited nation into war</a:t>
            </a:r>
          </a:p>
          <a:p>
            <a:pPr lvl="3"/>
            <a:r>
              <a:rPr lang="en-US" dirty="0">
                <a:solidFill>
                  <a:srgbClr val="FFFFFF"/>
                </a:solidFill>
                <a:latin typeface="Calibri" charset="0"/>
                <a:ea typeface="MS PGothic" charset="0"/>
              </a:rPr>
              <a:t>By series of strong notes, Wilson attempted to take German warlords sharply to task</a:t>
            </a:r>
          </a:p>
          <a:p>
            <a:pPr lvl="3"/>
            <a:r>
              <a:rPr lang="en-US" dirty="0">
                <a:solidFill>
                  <a:srgbClr val="FFFFFF"/>
                </a:solidFill>
                <a:latin typeface="Calibri" charset="0"/>
                <a:ea typeface="MS PGothic" charset="0"/>
              </a:rPr>
              <a:t>Policy too risky for Secretary of State Bryan who resigned</a:t>
            </a:r>
          </a:p>
          <a:p>
            <a:pPr lvl="3"/>
            <a:r>
              <a:rPr lang="en-US" dirty="0">
                <a:solidFill>
                  <a:srgbClr val="FFFFFF"/>
                </a:solidFill>
                <a:latin typeface="Calibri" charset="0"/>
                <a:ea typeface="MS PGothic" charset="0"/>
              </a:rPr>
              <a:t>T. Roosevelt harshly criticized Wilson</a:t>
            </a:r>
            <a:r>
              <a:rPr lang="fr-FR" altLang="ja-JP" dirty="0">
                <a:solidFill>
                  <a:srgbClr val="FFFFFF"/>
                </a:solidFill>
                <a:latin typeface="Calibri" charset="0"/>
                <a:ea typeface="MS PGothic" charset="0"/>
              </a:rPr>
              <a:t>'</a:t>
            </a:r>
            <a:r>
              <a:rPr lang="en-US" dirty="0">
                <a:solidFill>
                  <a:srgbClr val="FFFFFF"/>
                </a:solidFill>
                <a:latin typeface="Calibri" charset="0"/>
                <a:ea typeface="MS PGothic" charset="0"/>
              </a:rPr>
              <a:t>s measured approach</a:t>
            </a:r>
          </a:p>
          <a:p>
            <a:pPr lvl="2"/>
            <a:r>
              <a:rPr lang="en-US" dirty="0">
                <a:solidFill>
                  <a:srgbClr val="CCFFCC"/>
                </a:solidFill>
                <a:latin typeface="Calibri" charset="0"/>
                <a:ea typeface="MS PGothic" charset="0"/>
              </a:rPr>
              <a:t>British liner, </a:t>
            </a:r>
            <a:r>
              <a:rPr lang="en-US" i="1" dirty="0">
                <a:solidFill>
                  <a:srgbClr val="CCFFCC"/>
                </a:solidFill>
                <a:latin typeface="Calibri" charset="0"/>
                <a:ea typeface="MS PGothic" charset="0"/>
              </a:rPr>
              <a:t>Arabic, </a:t>
            </a:r>
            <a:r>
              <a:rPr lang="en-US" dirty="0">
                <a:solidFill>
                  <a:srgbClr val="CCFFCC"/>
                </a:solidFill>
                <a:latin typeface="Calibri" charset="0"/>
                <a:ea typeface="MS PGothic" charset="0"/>
              </a:rPr>
              <a:t>sunk in August, 1915:</a:t>
            </a:r>
          </a:p>
          <a:p>
            <a:pPr lvl="3"/>
            <a:r>
              <a:rPr lang="en-US" dirty="0">
                <a:solidFill>
                  <a:srgbClr val="CCFFCC"/>
                </a:solidFill>
                <a:latin typeface="Calibri" charset="0"/>
                <a:ea typeface="MS PGothic" charset="0"/>
              </a:rPr>
              <a:t>With loss of two American lives</a:t>
            </a:r>
          </a:p>
          <a:p>
            <a:pPr lvl="3"/>
            <a:r>
              <a:rPr lang="en-US" dirty="0">
                <a:solidFill>
                  <a:srgbClr val="CCFFCC"/>
                </a:solidFill>
                <a:latin typeface="Calibri" charset="0"/>
                <a:ea typeface="MS PGothic" charset="0"/>
              </a:rPr>
              <a:t>Berlin reluctantly agreed not to sink unarmed and unresisting passenger ships </a:t>
            </a:r>
            <a:r>
              <a:rPr lang="en-US" i="1" dirty="0">
                <a:solidFill>
                  <a:srgbClr val="CCFFCC"/>
                </a:solidFill>
                <a:latin typeface="Calibri" charset="0"/>
                <a:ea typeface="MS PGothic" charset="0"/>
              </a:rPr>
              <a:t>without warning</a:t>
            </a:r>
            <a:endParaRPr lang="en-US" dirty="0">
              <a:solidFill>
                <a:srgbClr val="CCFFCC"/>
              </a:solidFill>
              <a:latin typeface="Calibri" charset="0"/>
              <a:ea typeface="MS PGothic" charset="0"/>
            </a:endParaRPr>
          </a:p>
          <a:p>
            <a:pPr lvl="3"/>
            <a:endParaRPr lang="en-US" dirty="0">
              <a:solidFill>
                <a:srgbClr val="000000"/>
              </a:solidFill>
              <a:latin typeface="Calibri" charset="0"/>
              <a:ea typeface="MS PGothic" charset="0"/>
            </a:endParaRPr>
          </a:p>
          <a:p>
            <a:pPr lvl="1"/>
            <a:endParaRPr lang="en-US" dirty="0">
              <a:solidFill>
                <a:srgbClr val="000000"/>
              </a:solidFill>
              <a:latin typeface="Calibri" charset="0"/>
              <a:ea typeface="MS PGothic" charset="0"/>
            </a:endParaRPr>
          </a:p>
        </p:txBody>
      </p:sp>
    </p:spTree>
    <p:extLst>
      <p:ext uri="{BB962C8B-B14F-4D97-AF65-F5344CB8AC3E}">
        <p14:creationId xmlns:p14="http://schemas.microsoft.com/office/powerpoint/2010/main" val="2234741224"/>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dirty="0" smtClean="0">
                <a:solidFill>
                  <a:srgbClr val="FFFFFF"/>
                </a:solidFill>
                <a:latin typeface="Calibri" charset="0"/>
                <a:ea typeface="MS PGothic" charset="0"/>
              </a:rPr>
              <a:t>America </a:t>
            </a:r>
            <a:r>
              <a:rPr lang="en-US" dirty="0">
                <a:solidFill>
                  <a:srgbClr val="FFFFFF"/>
                </a:solidFill>
                <a:latin typeface="Calibri" charset="0"/>
                <a:ea typeface="MS PGothic" charset="0"/>
              </a:rPr>
              <a:t>Earns Blood </a:t>
            </a:r>
            <a:r>
              <a:rPr lang="en-US" dirty="0" smtClean="0">
                <a:solidFill>
                  <a:srgbClr val="FFFFFF"/>
                </a:solidFill>
                <a:latin typeface="Calibri" charset="0"/>
                <a:ea typeface="MS PGothic" charset="0"/>
              </a:rPr>
              <a:t>Money</a:t>
            </a:r>
            <a:endParaRPr lang="en-US" dirty="0">
              <a:solidFill>
                <a:srgbClr val="FFFFFF"/>
              </a:solidFill>
              <a:latin typeface="Calibri" charset="0"/>
              <a:ea typeface="MS PGothic" charset="0"/>
            </a:endParaRPr>
          </a:p>
        </p:txBody>
      </p:sp>
      <p:sp>
        <p:nvSpPr>
          <p:cNvPr id="61443" name="Content Placeholder 2"/>
          <p:cNvSpPr>
            <a:spLocks noGrp="1"/>
          </p:cNvSpPr>
          <p:nvPr>
            <p:ph idx="1"/>
          </p:nvPr>
        </p:nvSpPr>
        <p:spPr>
          <a:xfrm>
            <a:off x="457200" y="1270116"/>
            <a:ext cx="8229600" cy="4856048"/>
          </a:xfrm>
        </p:spPr>
        <p:txBody>
          <a:bodyPr/>
          <a:lstStyle/>
          <a:p>
            <a:pPr lvl="3"/>
            <a:r>
              <a:rPr lang="en-US" sz="2400" dirty="0">
                <a:solidFill>
                  <a:srgbClr val="FFFFFF"/>
                </a:solidFill>
                <a:latin typeface="Calibri" charset="0"/>
                <a:ea typeface="MS PGothic" charset="0"/>
              </a:rPr>
              <a:t>Pledge appeared to be violated in March, 1916 when </a:t>
            </a:r>
            <a:r>
              <a:rPr lang="en-US" sz="2400" dirty="0">
                <a:solidFill>
                  <a:srgbClr val="CCFFCC"/>
                </a:solidFill>
                <a:latin typeface="Calibri" charset="0"/>
                <a:ea typeface="MS PGothic" charset="0"/>
              </a:rPr>
              <a:t>Germans torpedoed French passenger steamer, </a:t>
            </a:r>
            <a:r>
              <a:rPr lang="en-US" sz="2400" i="1" dirty="0">
                <a:solidFill>
                  <a:srgbClr val="CCFFCC"/>
                </a:solidFill>
                <a:latin typeface="Calibri" charset="0"/>
                <a:ea typeface="MS PGothic" charset="0"/>
              </a:rPr>
              <a:t>Sussex</a:t>
            </a:r>
            <a:endParaRPr lang="en-US" sz="2400" dirty="0">
              <a:solidFill>
                <a:srgbClr val="CCFFCC"/>
              </a:solidFill>
              <a:latin typeface="Calibri" charset="0"/>
              <a:ea typeface="MS PGothic" charset="0"/>
            </a:endParaRPr>
          </a:p>
          <a:p>
            <a:pPr lvl="3"/>
            <a:r>
              <a:rPr lang="en-US" sz="2400" dirty="0">
                <a:solidFill>
                  <a:srgbClr val="FFFFFF"/>
                </a:solidFill>
                <a:latin typeface="Calibri" charset="0"/>
                <a:ea typeface="MS PGothic" charset="0"/>
              </a:rPr>
              <a:t>Infuriated, </a:t>
            </a:r>
            <a:r>
              <a:rPr lang="en-US" sz="2400" dirty="0">
                <a:solidFill>
                  <a:srgbClr val="CCFFCC"/>
                </a:solidFill>
                <a:latin typeface="Calibri" charset="0"/>
                <a:ea typeface="MS PGothic" charset="0"/>
              </a:rPr>
              <a:t>Wilson informed Germans</a:t>
            </a:r>
            <a:r>
              <a:rPr lang="en-US" sz="2400" dirty="0">
                <a:solidFill>
                  <a:srgbClr val="FFFFFF"/>
                </a:solidFill>
                <a:latin typeface="Calibri" charset="0"/>
                <a:ea typeface="MS PGothic" charset="0"/>
              </a:rPr>
              <a:t>:</a:t>
            </a:r>
          </a:p>
          <a:p>
            <a:pPr lvl="4"/>
            <a:r>
              <a:rPr lang="en-US" sz="2400" dirty="0">
                <a:solidFill>
                  <a:srgbClr val="CCFFCC"/>
                </a:solidFill>
                <a:latin typeface="Calibri" charset="0"/>
                <a:ea typeface="MS PGothic" charset="0"/>
              </a:rPr>
              <a:t>That unless they renounced inhuman practice of sinking merchant ships without warning, he would break diplomatic relations—almost certain prelude to war</a:t>
            </a:r>
          </a:p>
          <a:p>
            <a:pPr lvl="2"/>
            <a:r>
              <a:rPr lang="en-US" sz="2800" dirty="0">
                <a:solidFill>
                  <a:srgbClr val="FFFFFF"/>
                </a:solidFill>
                <a:latin typeface="Calibri" charset="0"/>
                <a:ea typeface="MS PGothic" charset="0"/>
              </a:rPr>
              <a:t>Germany reluctantly knuckled under Wilson</a:t>
            </a:r>
            <a:r>
              <a:rPr lang="fr-FR" altLang="ja-JP" sz="2800" dirty="0">
                <a:solidFill>
                  <a:srgbClr val="FFFFFF"/>
                </a:solidFill>
                <a:latin typeface="Calibri" charset="0"/>
                <a:ea typeface="MS PGothic" charset="0"/>
              </a:rPr>
              <a:t>'</a:t>
            </a:r>
            <a:r>
              <a:rPr lang="en-US" sz="2800" dirty="0">
                <a:solidFill>
                  <a:srgbClr val="FFFFFF"/>
                </a:solidFill>
                <a:latin typeface="Calibri" charset="0"/>
                <a:ea typeface="MS PGothic" charset="0"/>
              </a:rPr>
              <a:t>s </a:t>
            </a:r>
            <a:r>
              <a:rPr lang="en-US" sz="2800" i="1" dirty="0">
                <a:solidFill>
                  <a:srgbClr val="FFFFFF"/>
                </a:solidFill>
                <a:latin typeface="Calibri" charset="0"/>
                <a:ea typeface="MS PGothic" charset="0"/>
              </a:rPr>
              <a:t>Sussex </a:t>
            </a:r>
            <a:r>
              <a:rPr lang="en-US" sz="2800" dirty="0">
                <a:solidFill>
                  <a:srgbClr val="FFFFFF"/>
                </a:solidFill>
                <a:latin typeface="Calibri" charset="0"/>
                <a:ea typeface="MS PGothic" charset="0"/>
              </a:rPr>
              <a:t>ultimatum:</a:t>
            </a:r>
          </a:p>
          <a:p>
            <a:pPr lvl="3"/>
            <a:r>
              <a:rPr lang="en-US" sz="2400" dirty="0">
                <a:solidFill>
                  <a:srgbClr val="FFFFFF"/>
                </a:solidFill>
                <a:latin typeface="Calibri" charset="0"/>
                <a:ea typeface="MS PGothic" charset="0"/>
              </a:rPr>
              <a:t>Germany agreed to not sink passenger and merchant ships without warning</a:t>
            </a:r>
          </a:p>
          <a:p>
            <a:pPr lvl="4"/>
            <a:r>
              <a:rPr lang="en-US" sz="2400" dirty="0">
                <a:solidFill>
                  <a:srgbClr val="FFFFFF"/>
                </a:solidFill>
                <a:latin typeface="Calibri" charset="0"/>
                <a:ea typeface="MS PGothic" charset="0"/>
              </a:rPr>
              <a:t>Attached long string to their </a:t>
            </a:r>
            <a:r>
              <a:rPr lang="en-US" sz="2400" i="1" dirty="0">
                <a:solidFill>
                  <a:srgbClr val="FFFFFF"/>
                </a:solidFill>
                <a:latin typeface="Calibri" charset="0"/>
                <a:ea typeface="MS PGothic" charset="0"/>
              </a:rPr>
              <a:t>Sussex </a:t>
            </a:r>
            <a:r>
              <a:rPr lang="en-US" sz="2400" dirty="0">
                <a:solidFill>
                  <a:srgbClr val="FFFFFF"/>
                </a:solidFill>
                <a:latin typeface="Calibri" charset="0"/>
                <a:ea typeface="MS PGothic" charset="0"/>
              </a:rPr>
              <a:t>pledge</a:t>
            </a:r>
          </a:p>
          <a:p>
            <a:pPr lvl="2"/>
            <a:endParaRPr lang="en-US" dirty="0">
              <a:solidFill>
                <a:srgbClr val="000000"/>
              </a:solidFill>
              <a:latin typeface="Calibri" charset="0"/>
              <a:ea typeface="MS PGothic" charset="0"/>
            </a:endParaRPr>
          </a:p>
        </p:txBody>
      </p:sp>
    </p:spTree>
    <p:extLst>
      <p:ext uri="{BB962C8B-B14F-4D97-AF65-F5344CB8AC3E}">
        <p14:creationId xmlns:p14="http://schemas.microsoft.com/office/powerpoint/2010/main" val="2207993307"/>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dirty="0" smtClean="0">
                <a:solidFill>
                  <a:srgbClr val="FFFFFF"/>
                </a:solidFill>
                <a:latin typeface="Calibri" charset="0"/>
                <a:ea typeface="MS PGothic" charset="0"/>
              </a:rPr>
              <a:t>America </a:t>
            </a:r>
            <a:r>
              <a:rPr lang="en-US" dirty="0">
                <a:solidFill>
                  <a:srgbClr val="FFFFFF"/>
                </a:solidFill>
                <a:latin typeface="Calibri" charset="0"/>
                <a:ea typeface="MS PGothic" charset="0"/>
              </a:rPr>
              <a:t>Earns Blood </a:t>
            </a:r>
            <a:r>
              <a:rPr lang="en-US" dirty="0" smtClean="0">
                <a:solidFill>
                  <a:srgbClr val="FFFFFF"/>
                </a:solidFill>
                <a:latin typeface="Calibri" charset="0"/>
                <a:ea typeface="MS PGothic" charset="0"/>
              </a:rPr>
              <a:t>Money</a:t>
            </a:r>
            <a:endParaRPr lang="en-US" dirty="0">
              <a:solidFill>
                <a:srgbClr val="FFFFFF"/>
              </a:solidFill>
              <a:latin typeface="Calibri" charset="0"/>
              <a:ea typeface="MS PGothic" charset="0"/>
            </a:endParaRPr>
          </a:p>
        </p:txBody>
      </p:sp>
      <p:sp>
        <p:nvSpPr>
          <p:cNvPr id="62467" name="Content Placeholder 2"/>
          <p:cNvSpPr>
            <a:spLocks noGrp="1"/>
          </p:cNvSpPr>
          <p:nvPr>
            <p:ph idx="1"/>
          </p:nvPr>
        </p:nvSpPr>
        <p:spPr>
          <a:xfrm>
            <a:off x="381000" y="1600200"/>
            <a:ext cx="8305800" cy="4525963"/>
          </a:xfrm>
        </p:spPr>
        <p:txBody>
          <a:bodyPr/>
          <a:lstStyle/>
          <a:p>
            <a:pPr lvl="2"/>
            <a:r>
              <a:rPr lang="en-US" sz="2800" dirty="0">
                <a:latin typeface="Calibri" charset="0"/>
                <a:ea typeface="MS PGothic" charset="0"/>
              </a:rPr>
              <a:t>German </a:t>
            </a:r>
            <a:r>
              <a:rPr lang="en-US" sz="2800" i="1" dirty="0">
                <a:latin typeface="Calibri" charset="0"/>
                <a:ea typeface="MS PGothic" charset="0"/>
              </a:rPr>
              <a:t>Sussex </a:t>
            </a:r>
            <a:r>
              <a:rPr lang="en-US" sz="2800" dirty="0">
                <a:latin typeface="Calibri" charset="0"/>
                <a:ea typeface="MS PGothic" charset="0"/>
              </a:rPr>
              <a:t>pledge:</a:t>
            </a:r>
          </a:p>
          <a:p>
            <a:pPr lvl="3"/>
            <a:r>
              <a:rPr lang="en-US" sz="2400" dirty="0">
                <a:latin typeface="Calibri" charset="0"/>
                <a:ea typeface="MS PGothic" charset="0"/>
              </a:rPr>
              <a:t>United States would have to persuade Allies to modify what Berlin regarded as illegal blockade</a:t>
            </a:r>
          </a:p>
          <a:p>
            <a:pPr lvl="3"/>
            <a:r>
              <a:rPr lang="en-US" sz="2400" dirty="0">
                <a:solidFill>
                  <a:srgbClr val="FFFFFF"/>
                </a:solidFill>
                <a:latin typeface="Calibri" charset="0"/>
                <a:ea typeface="MS PGothic" charset="0"/>
              </a:rPr>
              <a:t>This obviously, was something that Washington could not do</a:t>
            </a:r>
          </a:p>
          <a:p>
            <a:pPr lvl="3"/>
            <a:r>
              <a:rPr lang="en-US" sz="2400" dirty="0">
                <a:solidFill>
                  <a:srgbClr val="FFFFFF"/>
                </a:solidFill>
                <a:latin typeface="Calibri" charset="0"/>
                <a:ea typeface="MS PGothic" charset="0"/>
              </a:rPr>
              <a:t>Wilson promptly accepted pledge, without accepting </a:t>
            </a:r>
            <a:r>
              <a:rPr lang="ja-JP" altLang="en-US" sz="2400" dirty="0">
                <a:solidFill>
                  <a:srgbClr val="FFFFFF"/>
                </a:solidFill>
                <a:latin typeface="Calibri" charset="0"/>
                <a:ea typeface="MS PGothic" charset="0"/>
              </a:rPr>
              <a:t>“</a:t>
            </a:r>
            <a:r>
              <a:rPr lang="en-US" altLang="ja-JP" sz="2400" dirty="0">
                <a:solidFill>
                  <a:srgbClr val="FFFFFF"/>
                </a:solidFill>
                <a:latin typeface="Calibri" charset="0"/>
                <a:ea typeface="MS PGothic" charset="0"/>
              </a:rPr>
              <a:t>string</a:t>
            </a:r>
            <a:r>
              <a:rPr lang="ja-JP" altLang="en-US" sz="2400" dirty="0">
                <a:solidFill>
                  <a:srgbClr val="FFFFFF"/>
                </a:solidFill>
                <a:latin typeface="Calibri" charset="0"/>
                <a:ea typeface="MS PGothic" charset="0"/>
              </a:rPr>
              <a:t>”</a:t>
            </a:r>
            <a:endParaRPr lang="en-US" altLang="ja-JP" sz="2400" dirty="0">
              <a:solidFill>
                <a:srgbClr val="FFFFFF"/>
              </a:solidFill>
              <a:latin typeface="Calibri" charset="0"/>
              <a:ea typeface="MS PGothic" charset="0"/>
            </a:endParaRPr>
          </a:p>
          <a:p>
            <a:pPr lvl="3"/>
            <a:r>
              <a:rPr lang="en-US" sz="2400" dirty="0">
                <a:solidFill>
                  <a:srgbClr val="FFFFFF"/>
                </a:solidFill>
                <a:latin typeface="Calibri" charset="0"/>
                <a:ea typeface="MS PGothic" charset="0"/>
              </a:rPr>
              <a:t>Wilson won temporary but precarious diplomatic victory– precarious because:</a:t>
            </a:r>
          </a:p>
          <a:p>
            <a:pPr lvl="4"/>
            <a:r>
              <a:rPr lang="en-US" sz="2400" dirty="0">
                <a:solidFill>
                  <a:srgbClr val="FFFFFF"/>
                </a:solidFill>
                <a:latin typeface="Calibri" charset="0"/>
                <a:ea typeface="MS PGothic" charset="0"/>
              </a:rPr>
              <a:t>Germany could pull string whenever it chose</a:t>
            </a:r>
          </a:p>
          <a:p>
            <a:pPr lvl="4"/>
            <a:r>
              <a:rPr lang="en-US" sz="2400" dirty="0">
                <a:solidFill>
                  <a:srgbClr val="FFFFFF"/>
                </a:solidFill>
                <a:latin typeface="Calibri" charset="0"/>
                <a:ea typeface="MS PGothic" charset="0"/>
              </a:rPr>
              <a:t>And president might suddenly find himself tugged over cliff of war</a:t>
            </a:r>
          </a:p>
        </p:txBody>
      </p:sp>
    </p:spTree>
    <p:extLst>
      <p:ext uri="{BB962C8B-B14F-4D97-AF65-F5344CB8AC3E}">
        <p14:creationId xmlns:p14="http://schemas.microsoft.com/office/powerpoint/2010/main" val="902250915"/>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solidFill>
                  <a:schemeClr val="tx1"/>
                </a:solidFill>
                <a:ea typeface="+mj-ea"/>
                <a:cs typeface="+mj-cs"/>
              </a:rPr>
              <a:t>Wilson Wins Reelection in 1916</a:t>
            </a:r>
          </a:p>
        </p:txBody>
      </p:sp>
      <p:sp>
        <p:nvSpPr>
          <p:cNvPr id="65539" name="Content Placeholder 2"/>
          <p:cNvSpPr>
            <a:spLocks noGrp="1"/>
          </p:cNvSpPr>
          <p:nvPr>
            <p:ph idx="1"/>
          </p:nvPr>
        </p:nvSpPr>
        <p:spPr>
          <a:xfrm>
            <a:off x="673100" y="1600200"/>
            <a:ext cx="8318500" cy="4525963"/>
          </a:xfrm>
        </p:spPr>
        <p:txBody>
          <a:bodyPr/>
          <a:lstStyle/>
          <a:p>
            <a:pPr eaLnBrk="1" hangingPunct="1">
              <a:defRPr/>
            </a:pPr>
            <a:r>
              <a:rPr lang="en-US" dirty="0">
                <a:solidFill>
                  <a:srgbClr val="CCFFCC"/>
                </a:solidFill>
                <a:ea typeface="ＭＳ Ｐゴシック" pitchFamily="34" charset="-128"/>
                <a:cs typeface="ＭＳ Ｐゴシック" charset="0"/>
              </a:rPr>
              <a:t>P</a:t>
            </a:r>
            <a:r>
              <a:rPr lang="en-US" dirty="0" smtClean="0">
                <a:solidFill>
                  <a:srgbClr val="CCFFCC"/>
                </a:solidFill>
                <a:ea typeface="ＭＳ Ｐゴシック" pitchFamily="34" charset="-128"/>
                <a:cs typeface="ＭＳ Ｐゴシック" charset="0"/>
              </a:rPr>
              <a:t>residential campaign of 1916</a:t>
            </a:r>
          </a:p>
          <a:p>
            <a:pPr lvl="1" eaLnBrk="1" hangingPunct="1">
              <a:defRPr/>
            </a:pPr>
            <a:r>
              <a:rPr lang="en-US" dirty="0" smtClean="0">
                <a:ea typeface="ＭＳ Ｐゴシック" pitchFamily="34" charset="-128"/>
                <a:cs typeface="+mn-cs"/>
              </a:rPr>
              <a:t>Bull moose Progressives and Republicans met in Chicago:</a:t>
            </a:r>
          </a:p>
          <a:p>
            <a:pPr lvl="2" eaLnBrk="1" hangingPunct="1">
              <a:defRPr/>
            </a:pPr>
            <a:r>
              <a:rPr lang="en-US" dirty="0" smtClean="0">
                <a:solidFill>
                  <a:srgbClr val="CCFFCC"/>
                </a:solidFill>
                <a:ea typeface="ＭＳ Ｐゴシック" pitchFamily="34" charset="-128"/>
                <a:cs typeface="+mn-cs"/>
              </a:rPr>
              <a:t>Progressives nominated Theodore Roosevelt</a:t>
            </a:r>
            <a:r>
              <a:rPr lang="en-US" dirty="0" smtClean="0">
                <a:ea typeface="ＭＳ Ｐゴシック" pitchFamily="34" charset="-128"/>
                <a:cs typeface="+mn-cs"/>
              </a:rPr>
              <a:t>:</a:t>
            </a:r>
          </a:p>
          <a:p>
            <a:pPr lvl="3" eaLnBrk="1" hangingPunct="1">
              <a:defRPr/>
            </a:pPr>
            <a:r>
              <a:rPr lang="en-US" dirty="0" smtClean="0">
                <a:ea typeface="ＭＳ Ｐゴシック" pitchFamily="34" charset="-128"/>
                <a:cs typeface="+mn-cs"/>
              </a:rPr>
              <a:t>TR, who loathed Wilson, had no intention of splitting Republicans again</a:t>
            </a:r>
          </a:p>
          <a:p>
            <a:pPr lvl="3" eaLnBrk="1" hangingPunct="1">
              <a:defRPr/>
            </a:pPr>
            <a:r>
              <a:rPr lang="en-US" dirty="0" smtClean="0">
                <a:ea typeface="ＭＳ Ｐゴシック" pitchFamily="34" charset="-128"/>
                <a:cs typeface="+mn-cs"/>
              </a:rPr>
              <a:t>With his refusal, TR sounded death knell of Progressive party</a:t>
            </a:r>
          </a:p>
          <a:p>
            <a:pPr lvl="2" eaLnBrk="1" hangingPunct="1">
              <a:defRPr/>
            </a:pPr>
            <a:r>
              <a:rPr lang="en-US" dirty="0" smtClean="0">
                <a:ea typeface="ＭＳ Ｐゴシック" pitchFamily="34" charset="-128"/>
                <a:cs typeface="+mn-cs"/>
              </a:rPr>
              <a:t>Republicans drafted Supreme Court justice Charles Evans Hughes, who had been </a:t>
            </a:r>
            <a:r>
              <a:rPr lang="en-US" dirty="0">
                <a:ea typeface="ＭＳ Ｐゴシック" pitchFamily="34" charset="-128"/>
                <a:cs typeface="+mn-cs"/>
              </a:rPr>
              <a:t>g</a:t>
            </a:r>
            <a:r>
              <a:rPr lang="en-US" dirty="0" smtClean="0">
                <a:ea typeface="ＭＳ Ｐゴシック" pitchFamily="34" charset="-128"/>
                <a:cs typeface="+mn-cs"/>
              </a:rPr>
              <a:t>overnor of New York</a:t>
            </a:r>
          </a:p>
          <a:p>
            <a:pPr marL="1371600" lvl="3" indent="0" eaLnBrk="1" hangingPunct="1">
              <a:buFont typeface="Arial" charset="0"/>
              <a:buNone/>
              <a:defRPr/>
            </a:pPr>
            <a:endParaRPr lang="en-US" dirty="0" smtClean="0">
              <a:solidFill>
                <a:srgbClr val="000000"/>
              </a:solidFill>
              <a:ea typeface="ＭＳ Ｐゴシック" pitchFamily="34" charset="-128"/>
              <a:cs typeface="+mn-cs"/>
            </a:endParaRPr>
          </a:p>
        </p:txBody>
      </p:sp>
    </p:spTree>
    <p:extLst>
      <p:ext uri="{BB962C8B-B14F-4D97-AF65-F5344CB8AC3E}">
        <p14:creationId xmlns:p14="http://schemas.microsoft.com/office/powerpoint/2010/main" val="1589406336"/>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dirty="0" smtClean="0">
                <a:solidFill>
                  <a:srgbClr val="FFFFFF"/>
                </a:solidFill>
                <a:latin typeface="Calibri" charset="0"/>
                <a:ea typeface="MS PGothic" charset="0"/>
              </a:rPr>
              <a:t>Wilson </a:t>
            </a:r>
            <a:r>
              <a:rPr lang="en-US" dirty="0">
                <a:solidFill>
                  <a:srgbClr val="FFFFFF"/>
                </a:solidFill>
                <a:latin typeface="Calibri" charset="0"/>
                <a:ea typeface="MS PGothic" charset="0"/>
              </a:rPr>
              <a:t>Wins Reelection in </a:t>
            </a:r>
            <a:r>
              <a:rPr lang="en-US" dirty="0" smtClean="0">
                <a:solidFill>
                  <a:srgbClr val="FFFFFF"/>
                </a:solidFill>
                <a:latin typeface="Calibri" charset="0"/>
                <a:ea typeface="MS PGothic" charset="0"/>
              </a:rPr>
              <a:t>1916</a:t>
            </a:r>
            <a:endParaRPr lang="en-US" dirty="0">
              <a:solidFill>
                <a:srgbClr val="FFFFFF"/>
              </a:solidFill>
              <a:latin typeface="Calibri" charset="0"/>
              <a:ea typeface="MS PGothic" charset="0"/>
            </a:endParaRPr>
          </a:p>
        </p:txBody>
      </p:sp>
      <p:sp>
        <p:nvSpPr>
          <p:cNvPr id="66563" name="Content Placeholder 2"/>
          <p:cNvSpPr>
            <a:spLocks noGrp="1"/>
          </p:cNvSpPr>
          <p:nvPr>
            <p:ph idx="1"/>
          </p:nvPr>
        </p:nvSpPr>
        <p:spPr>
          <a:xfrm>
            <a:off x="381000" y="1600200"/>
            <a:ext cx="8610600" cy="4525963"/>
          </a:xfrm>
        </p:spPr>
        <p:txBody>
          <a:bodyPr/>
          <a:lstStyle/>
          <a:p>
            <a:pPr lvl="2"/>
            <a:r>
              <a:rPr lang="en-US" dirty="0">
                <a:latin typeface="Calibri" charset="0"/>
                <a:ea typeface="MS PGothic" charset="0"/>
              </a:rPr>
              <a:t>Republican platform condemned Wilson</a:t>
            </a:r>
            <a:r>
              <a:rPr lang="fr-FR" altLang="ja-JP" dirty="0">
                <a:latin typeface="Calibri" charset="0"/>
                <a:ea typeface="MS PGothic" charset="0"/>
              </a:rPr>
              <a:t>'</a:t>
            </a:r>
            <a:r>
              <a:rPr lang="en-US" dirty="0">
                <a:latin typeface="Calibri" charset="0"/>
                <a:ea typeface="MS PGothic" charset="0"/>
              </a:rPr>
              <a:t>s:</a:t>
            </a:r>
          </a:p>
          <a:p>
            <a:pPr lvl="3"/>
            <a:r>
              <a:rPr lang="en-US" dirty="0">
                <a:latin typeface="Calibri" charset="0"/>
                <a:ea typeface="MS PGothic" charset="0"/>
              </a:rPr>
              <a:t>Tariff</a:t>
            </a:r>
          </a:p>
          <a:p>
            <a:pPr lvl="3"/>
            <a:r>
              <a:rPr lang="en-US" dirty="0">
                <a:latin typeface="Calibri" charset="0"/>
                <a:ea typeface="MS PGothic" charset="0"/>
              </a:rPr>
              <a:t>Assault on trusts </a:t>
            </a:r>
          </a:p>
          <a:p>
            <a:pPr lvl="3"/>
            <a:r>
              <a:rPr lang="en-US" dirty="0">
                <a:latin typeface="Calibri" charset="0"/>
                <a:ea typeface="MS PGothic" charset="0"/>
              </a:rPr>
              <a:t>Wishy-washiness in dealing with Mexico and Germany</a:t>
            </a:r>
          </a:p>
          <a:p>
            <a:pPr lvl="2"/>
            <a:r>
              <a:rPr lang="en-US" dirty="0">
                <a:solidFill>
                  <a:srgbClr val="CCFFCC"/>
                </a:solidFill>
                <a:latin typeface="Calibri" charset="0"/>
                <a:ea typeface="MS PGothic" charset="0"/>
              </a:rPr>
              <a:t>Wilson realized his 1912 win caused by Taft-TR split</a:t>
            </a:r>
          </a:p>
          <a:p>
            <a:pPr lvl="3"/>
            <a:r>
              <a:rPr lang="en-US" dirty="0">
                <a:solidFill>
                  <a:srgbClr val="CCFFCC"/>
                </a:solidFill>
                <a:latin typeface="Calibri" charset="0"/>
                <a:ea typeface="MS PGothic" charset="0"/>
              </a:rPr>
              <a:t>Used his first term to identify himself as candidate of progressivism and to woo bull moose voters into Democratic fold</a:t>
            </a:r>
          </a:p>
          <a:p>
            <a:pPr lvl="1"/>
            <a:r>
              <a:rPr lang="en-US" dirty="0">
                <a:latin typeface="Calibri" charset="0"/>
                <a:ea typeface="MS PGothic" charset="0"/>
              </a:rPr>
              <a:t>Wilson, nominated by acclamation at Democratic convention in St. Louis</a:t>
            </a:r>
          </a:p>
          <a:p>
            <a:pPr lvl="1"/>
            <a:r>
              <a:rPr lang="en-US" dirty="0">
                <a:solidFill>
                  <a:srgbClr val="CCFFCC"/>
                </a:solidFill>
                <a:latin typeface="Calibri" charset="0"/>
                <a:ea typeface="MS PGothic" charset="0"/>
              </a:rPr>
              <a:t>His campaign slogan, </a:t>
            </a:r>
            <a:r>
              <a:rPr lang="ja-JP" altLang="en-US" dirty="0">
                <a:solidFill>
                  <a:srgbClr val="CCFFCC"/>
                </a:solidFill>
                <a:latin typeface="Calibri" charset="0"/>
                <a:ea typeface="MS PGothic" charset="0"/>
              </a:rPr>
              <a:t>“</a:t>
            </a:r>
            <a:r>
              <a:rPr lang="en-US" altLang="ja-JP" dirty="0">
                <a:solidFill>
                  <a:srgbClr val="CCFFCC"/>
                </a:solidFill>
                <a:latin typeface="Calibri" charset="0"/>
                <a:ea typeface="MS PGothic" charset="0"/>
              </a:rPr>
              <a:t>He Kept Us Out of War</a:t>
            </a:r>
            <a:r>
              <a:rPr lang="ja-JP" altLang="en-US" dirty="0">
                <a:solidFill>
                  <a:srgbClr val="CCFFCC"/>
                </a:solidFill>
                <a:latin typeface="Calibri" charset="0"/>
                <a:ea typeface="MS PGothic" charset="0"/>
              </a:rPr>
              <a:t>”</a:t>
            </a:r>
            <a:endParaRPr lang="en-US" altLang="ja-JP" dirty="0">
              <a:solidFill>
                <a:srgbClr val="CCFFCC"/>
              </a:solidFill>
              <a:latin typeface="Calibri" charset="0"/>
              <a:ea typeface="MS PGothic" charset="0"/>
            </a:endParaRPr>
          </a:p>
          <a:p>
            <a:pPr lvl="3"/>
            <a:endParaRPr lang="en-US" dirty="0">
              <a:solidFill>
                <a:srgbClr val="000000"/>
              </a:solidFill>
              <a:latin typeface="Calibri" charset="0"/>
              <a:ea typeface="MS PGothic" charset="0"/>
            </a:endParaRPr>
          </a:p>
        </p:txBody>
      </p:sp>
    </p:spTree>
    <p:extLst>
      <p:ext uri="{BB962C8B-B14F-4D97-AF65-F5344CB8AC3E}">
        <p14:creationId xmlns:p14="http://schemas.microsoft.com/office/powerpoint/2010/main" val="4059118238"/>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dirty="0" smtClean="0">
                <a:solidFill>
                  <a:schemeClr val="tx1"/>
                </a:solidFill>
                <a:latin typeface="Calibri" charset="0"/>
                <a:ea typeface="MS PGothic" charset="0"/>
              </a:rPr>
              <a:t>Wilson </a:t>
            </a:r>
            <a:r>
              <a:rPr lang="en-US" dirty="0">
                <a:solidFill>
                  <a:schemeClr val="tx1"/>
                </a:solidFill>
                <a:latin typeface="Calibri" charset="0"/>
                <a:ea typeface="MS PGothic" charset="0"/>
              </a:rPr>
              <a:t>Wins Reelection in </a:t>
            </a:r>
            <a:r>
              <a:rPr lang="en-US" dirty="0" smtClean="0">
                <a:solidFill>
                  <a:schemeClr val="tx1"/>
                </a:solidFill>
                <a:latin typeface="Calibri" charset="0"/>
                <a:ea typeface="MS PGothic" charset="0"/>
              </a:rPr>
              <a:t>1916</a:t>
            </a:r>
            <a:endParaRPr lang="en-US" dirty="0">
              <a:solidFill>
                <a:schemeClr val="tx1"/>
              </a:solidFill>
              <a:latin typeface="Calibri" charset="0"/>
              <a:ea typeface="MS PGothic" charset="0"/>
            </a:endParaRPr>
          </a:p>
        </p:txBody>
      </p:sp>
      <p:sp>
        <p:nvSpPr>
          <p:cNvPr id="67587" name="Content Placeholder 2"/>
          <p:cNvSpPr>
            <a:spLocks noGrp="1"/>
          </p:cNvSpPr>
          <p:nvPr>
            <p:ph idx="1"/>
          </p:nvPr>
        </p:nvSpPr>
        <p:spPr/>
        <p:txBody>
          <a:bodyPr/>
          <a:lstStyle/>
          <a:p>
            <a:pPr lvl="1"/>
            <a:r>
              <a:rPr lang="en-US" dirty="0">
                <a:solidFill>
                  <a:srgbClr val="CCFFCC"/>
                </a:solidFill>
                <a:latin typeface="Calibri" charset="0"/>
                <a:ea typeface="MS PGothic" charset="0"/>
              </a:rPr>
              <a:t>On election day</a:t>
            </a:r>
            <a:r>
              <a:rPr lang="en-US" dirty="0">
                <a:solidFill>
                  <a:srgbClr val="FFFFFF"/>
                </a:solidFill>
                <a:latin typeface="Calibri" charset="0"/>
                <a:ea typeface="MS PGothic" charset="0"/>
              </a:rPr>
              <a:t>:</a:t>
            </a:r>
          </a:p>
          <a:p>
            <a:pPr lvl="2"/>
            <a:r>
              <a:rPr lang="en-US" dirty="0">
                <a:solidFill>
                  <a:srgbClr val="FFFFFF"/>
                </a:solidFill>
                <a:latin typeface="Calibri" charset="0"/>
                <a:ea typeface="MS PGothic" charset="0"/>
              </a:rPr>
              <a:t>Hughes swept East</a:t>
            </a:r>
          </a:p>
          <a:p>
            <a:pPr lvl="2"/>
            <a:r>
              <a:rPr lang="en-US" dirty="0">
                <a:solidFill>
                  <a:srgbClr val="FFFFFF"/>
                </a:solidFill>
                <a:latin typeface="Calibri" charset="0"/>
                <a:ea typeface="MS PGothic" charset="0"/>
              </a:rPr>
              <a:t>Wilson went to bed prepared to accept defeat but rest of nation turned tide:</a:t>
            </a:r>
          </a:p>
          <a:p>
            <a:pPr lvl="3"/>
            <a:r>
              <a:rPr lang="en-US" dirty="0">
                <a:solidFill>
                  <a:srgbClr val="CCFFCC"/>
                </a:solidFill>
                <a:latin typeface="Calibri" charset="0"/>
                <a:ea typeface="MS PGothic" charset="0"/>
              </a:rPr>
              <a:t>Midwestern and westerners, attracted by Wilson</a:t>
            </a:r>
            <a:r>
              <a:rPr lang="fr-FR" altLang="ja-JP" dirty="0">
                <a:solidFill>
                  <a:srgbClr val="CCFFCC"/>
                </a:solidFill>
                <a:latin typeface="Calibri" charset="0"/>
                <a:ea typeface="MS PGothic" charset="0"/>
              </a:rPr>
              <a:t>'</a:t>
            </a:r>
            <a:r>
              <a:rPr lang="en-US" dirty="0">
                <a:solidFill>
                  <a:srgbClr val="CCFFCC"/>
                </a:solidFill>
                <a:latin typeface="Calibri" charset="0"/>
                <a:ea typeface="MS PGothic" charset="0"/>
              </a:rPr>
              <a:t>s progressive reforms and antiwar policies, flocked to him</a:t>
            </a:r>
          </a:p>
          <a:p>
            <a:pPr lvl="3"/>
            <a:r>
              <a:rPr lang="en-US" dirty="0">
                <a:solidFill>
                  <a:srgbClr val="CCFFCC"/>
                </a:solidFill>
                <a:latin typeface="Calibri" charset="0"/>
                <a:ea typeface="MS PGothic" charset="0"/>
              </a:rPr>
              <a:t>Final result, in doubt for several days, hinged on California which Wilson carried with 3,800 votes out of about a million</a:t>
            </a:r>
          </a:p>
          <a:p>
            <a:pPr lvl="3">
              <a:buFont typeface="Arial" charset="0"/>
              <a:buNone/>
            </a:pPr>
            <a:endParaRPr lang="en-US" dirty="0">
              <a:solidFill>
                <a:srgbClr val="FFFFFF"/>
              </a:solidFill>
              <a:latin typeface="Calibri" charset="0"/>
              <a:ea typeface="MS PGothic" charset="0"/>
            </a:endParaRPr>
          </a:p>
        </p:txBody>
      </p:sp>
    </p:spTree>
    <p:extLst>
      <p:ext uri="{BB962C8B-B14F-4D97-AF65-F5344CB8AC3E}">
        <p14:creationId xmlns:p14="http://schemas.microsoft.com/office/powerpoint/2010/main" val="3704129537"/>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dirty="0" smtClean="0">
                <a:solidFill>
                  <a:schemeClr val="tx1"/>
                </a:solidFill>
                <a:latin typeface="Calibri" charset="0"/>
                <a:ea typeface="MS PGothic" charset="0"/>
              </a:rPr>
              <a:t>Wilson </a:t>
            </a:r>
            <a:r>
              <a:rPr lang="en-US" dirty="0">
                <a:solidFill>
                  <a:schemeClr val="tx1"/>
                </a:solidFill>
                <a:latin typeface="Calibri" charset="0"/>
                <a:ea typeface="MS PGothic" charset="0"/>
              </a:rPr>
              <a:t>Wins Reelection in </a:t>
            </a:r>
            <a:r>
              <a:rPr lang="en-US" dirty="0" smtClean="0">
                <a:solidFill>
                  <a:schemeClr val="tx1"/>
                </a:solidFill>
                <a:latin typeface="Calibri" charset="0"/>
                <a:ea typeface="MS PGothic" charset="0"/>
              </a:rPr>
              <a:t>1916</a:t>
            </a:r>
            <a:endParaRPr lang="en-US" dirty="0">
              <a:solidFill>
                <a:schemeClr val="tx1"/>
              </a:solidFill>
              <a:latin typeface="Calibri" charset="0"/>
              <a:ea typeface="MS PGothic" charset="0"/>
            </a:endParaRPr>
          </a:p>
        </p:txBody>
      </p:sp>
      <p:sp>
        <p:nvSpPr>
          <p:cNvPr id="68611" name="Content Placeholder 2"/>
          <p:cNvSpPr>
            <a:spLocks noGrp="1"/>
          </p:cNvSpPr>
          <p:nvPr>
            <p:ph idx="1"/>
          </p:nvPr>
        </p:nvSpPr>
        <p:spPr/>
        <p:txBody>
          <a:bodyPr/>
          <a:lstStyle/>
          <a:p>
            <a:pPr lvl="1"/>
            <a:r>
              <a:rPr lang="en-US" dirty="0">
                <a:solidFill>
                  <a:srgbClr val="CCFFCC"/>
                </a:solidFill>
                <a:latin typeface="Calibri" charset="0"/>
                <a:ea typeface="MS PGothic" charset="0"/>
              </a:rPr>
              <a:t>Final count:</a:t>
            </a:r>
          </a:p>
          <a:p>
            <a:pPr lvl="2"/>
            <a:r>
              <a:rPr lang="en-US" dirty="0">
                <a:solidFill>
                  <a:srgbClr val="FFFFFF"/>
                </a:solidFill>
                <a:latin typeface="Calibri" charset="0"/>
                <a:ea typeface="MS PGothic" charset="0"/>
              </a:rPr>
              <a:t>Wilson: 277 to 254 in Electoral College</a:t>
            </a:r>
          </a:p>
          <a:p>
            <a:pPr lvl="2"/>
            <a:r>
              <a:rPr lang="en-US" dirty="0">
                <a:solidFill>
                  <a:srgbClr val="FFFFFF"/>
                </a:solidFill>
                <a:latin typeface="Calibri" charset="0"/>
                <a:ea typeface="MS PGothic" charset="0"/>
              </a:rPr>
              <a:t>9,127,695 to 8,533,507  in popular column (see Map 29.3)</a:t>
            </a:r>
          </a:p>
          <a:p>
            <a:pPr lvl="2"/>
            <a:r>
              <a:rPr lang="en-US" dirty="0" smtClean="0">
                <a:solidFill>
                  <a:srgbClr val="FFFFFF"/>
                </a:solidFill>
                <a:latin typeface="Calibri" charset="0"/>
                <a:ea typeface="MS PGothic" charset="0"/>
              </a:rPr>
              <a:t>Pro-labor </a:t>
            </a:r>
            <a:r>
              <a:rPr lang="en-US" dirty="0">
                <a:solidFill>
                  <a:srgbClr val="FFFFFF"/>
                </a:solidFill>
                <a:latin typeface="Calibri" charset="0"/>
                <a:ea typeface="MS PGothic" charset="0"/>
              </a:rPr>
              <a:t>Wilson received strong support from working class and from renegade bull </a:t>
            </a:r>
            <a:r>
              <a:rPr lang="en-US" dirty="0" err="1">
                <a:solidFill>
                  <a:srgbClr val="FFFFFF"/>
                </a:solidFill>
                <a:latin typeface="Calibri" charset="0"/>
                <a:ea typeface="MS PGothic" charset="0"/>
              </a:rPr>
              <a:t>moosers</a:t>
            </a:r>
            <a:endParaRPr lang="en-US" dirty="0">
              <a:solidFill>
                <a:srgbClr val="FFFFFF"/>
              </a:solidFill>
              <a:latin typeface="Calibri" charset="0"/>
              <a:ea typeface="MS PGothic" charset="0"/>
            </a:endParaRPr>
          </a:p>
          <a:p>
            <a:pPr lvl="2"/>
            <a:r>
              <a:rPr lang="en-US" dirty="0">
                <a:solidFill>
                  <a:srgbClr val="CCFFCC"/>
                </a:solidFill>
                <a:latin typeface="Calibri" charset="0"/>
                <a:ea typeface="MS PGothic" charset="0"/>
              </a:rPr>
              <a:t>Wilson did not specifically promise to keep country out of war</a:t>
            </a:r>
          </a:p>
          <a:p>
            <a:pPr marL="1371600" lvl="3" indent="0">
              <a:buFont typeface="Arial" charset="0"/>
              <a:buNone/>
            </a:pPr>
            <a:endParaRPr lang="en-US" dirty="0">
              <a:solidFill>
                <a:srgbClr val="FFFFFF"/>
              </a:solidFill>
              <a:latin typeface="Calibri" charset="0"/>
              <a:ea typeface="MS PGothic" charset="0"/>
            </a:endParaRPr>
          </a:p>
        </p:txBody>
      </p:sp>
    </p:spTree>
    <p:extLst>
      <p:ext uri="{BB962C8B-B14F-4D97-AF65-F5344CB8AC3E}">
        <p14:creationId xmlns:p14="http://schemas.microsoft.com/office/powerpoint/2010/main" val="2703971445"/>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028700" y="254000"/>
            <a:ext cx="7086600"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TextBox 2"/>
          <p:cNvSpPr txBox="1">
            <a:spLocks noChangeArrowheads="1"/>
          </p:cNvSpPr>
          <p:nvPr/>
        </p:nvSpPr>
        <p:spPr bwMode="auto">
          <a:xfrm>
            <a:off x="7907338" y="6604000"/>
            <a:ext cx="12366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r" eaLnBrk="1" hangingPunct="1"/>
            <a:r>
              <a:rPr lang="en-US" sz="1200" b="1">
                <a:latin typeface="Arial" charset="0"/>
              </a:rPr>
              <a:t>Map 29-3 p673</a:t>
            </a:r>
          </a:p>
        </p:txBody>
      </p:sp>
    </p:spTree>
    <p:extLst>
      <p:ext uri="{BB962C8B-B14F-4D97-AF65-F5344CB8AC3E}">
        <p14:creationId xmlns:p14="http://schemas.microsoft.com/office/powerpoint/2010/main" val="4076333087"/>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609600" y="152400"/>
            <a:ext cx="8001000" cy="990600"/>
          </a:xfrm>
          <a:noFill/>
        </p:spPr>
        <p:txBody>
          <a:bodyPr/>
          <a:lstStyle/>
          <a:p>
            <a:pPr eaLnBrk="1" hangingPunct="1"/>
            <a:r>
              <a:rPr lang="en-US" sz="5400" dirty="0" smtClean="0">
                <a:solidFill>
                  <a:srgbClr val="FFFFFF"/>
                </a:solidFill>
                <a:latin typeface="Calibri"/>
                <a:cs typeface="Calibri"/>
              </a:rPr>
              <a:t>Conditions on the front</a:t>
            </a:r>
          </a:p>
        </p:txBody>
      </p:sp>
      <p:pic>
        <p:nvPicPr>
          <p:cNvPr id="30723" name="Picture 3"/>
          <p:cNvPicPr>
            <a:picLocks noChangeAspect="1" noChangeArrowheads="1"/>
          </p:cNvPicPr>
          <p:nvPr/>
        </p:nvPicPr>
        <p:blipFill>
          <a:blip r:embed="rId3"/>
          <a:srcRect/>
          <a:stretch>
            <a:fillRect/>
          </a:stretch>
        </p:blipFill>
        <p:spPr bwMode="auto">
          <a:xfrm>
            <a:off x="685800" y="990600"/>
            <a:ext cx="7772400" cy="482600"/>
          </a:xfrm>
          <a:prstGeom prst="rect">
            <a:avLst/>
          </a:prstGeom>
          <a:noFill/>
          <a:ln w="9525">
            <a:noFill/>
            <a:miter lim="800000"/>
            <a:headEnd/>
            <a:tailEnd/>
          </a:ln>
        </p:spPr>
      </p:pic>
      <p:sp>
        <p:nvSpPr>
          <p:cNvPr id="30724" name="Text Box 6"/>
          <p:cNvSpPr txBox="1">
            <a:spLocks noChangeArrowheads="1"/>
          </p:cNvSpPr>
          <p:nvPr/>
        </p:nvSpPr>
        <p:spPr bwMode="auto">
          <a:xfrm>
            <a:off x="152400" y="1143000"/>
            <a:ext cx="8991600" cy="5509200"/>
          </a:xfrm>
          <a:prstGeom prst="rect">
            <a:avLst/>
          </a:prstGeom>
          <a:noFill/>
          <a:ln w="9525">
            <a:noFill/>
            <a:miter lim="800000"/>
            <a:headEnd/>
            <a:tailEnd/>
          </a:ln>
        </p:spPr>
        <p:txBody>
          <a:bodyPr>
            <a:spAutoFit/>
          </a:bodyPr>
          <a:lstStyle/>
          <a:p>
            <a:pPr marL="457200" indent="-457200">
              <a:buFont typeface="Arial"/>
              <a:buChar char="•"/>
            </a:pPr>
            <a:r>
              <a:rPr lang="en-US" sz="3200" dirty="0"/>
              <a:t>The</a:t>
            </a:r>
            <a:r>
              <a:rPr lang="en-US" sz="3200" dirty="0">
                <a:solidFill>
                  <a:srgbClr val="CCFFCC"/>
                </a:solidFill>
              </a:rPr>
              <a:t> </a:t>
            </a:r>
            <a:r>
              <a:rPr lang="en-US" sz="3200" u="sng" dirty="0">
                <a:solidFill>
                  <a:srgbClr val="CCFFCC"/>
                </a:solidFill>
              </a:rPr>
              <a:t>western front</a:t>
            </a:r>
            <a:r>
              <a:rPr lang="en-US" sz="3200" dirty="0">
                <a:solidFill>
                  <a:srgbClr val="CCFFCC"/>
                </a:solidFill>
              </a:rPr>
              <a:t> </a:t>
            </a:r>
            <a:r>
              <a:rPr lang="en-US" sz="3200" dirty="0">
                <a:solidFill>
                  <a:srgbClr val="FFFFFF"/>
                </a:solidFill>
              </a:rPr>
              <a:t>of WWI was characterized by</a:t>
            </a:r>
            <a:r>
              <a:rPr lang="en-US" sz="3200" dirty="0">
                <a:solidFill>
                  <a:srgbClr val="CCFFCC"/>
                </a:solidFill>
              </a:rPr>
              <a:t> </a:t>
            </a:r>
            <a:r>
              <a:rPr lang="en-US" sz="3200" u="sng" dirty="0">
                <a:solidFill>
                  <a:srgbClr val="CCFFCC"/>
                </a:solidFill>
              </a:rPr>
              <a:t>trench warfare between the German and French armies</a:t>
            </a:r>
            <a:r>
              <a:rPr lang="en-US" sz="3200" u="sng" dirty="0" smtClean="0">
                <a:solidFill>
                  <a:srgbClr val="CCFFCC"/>
                </a:solidFill>
              </a:rPr>
              <a:t>.</a:t>
            </a:r>
          </a:p>
          <a:p>
            <a:endParaRPr lang="en-US" sz="3200" u="sng" dirty="0">
              <a:solidFill>
                <a:srgbClr val="FFFFFF"/>
              </a:solidFill>
            </a:endParaRPr>
          </a:p>
          <a:p>
            <a:pPr marL="457200" indent="-457200">
              <a:buFont typeface="Arial"/>
              <a:buChar char="•"/>
            </a:pPr>
            <a:r>
              <a:rPr lang="en-US" sz="3200" dirty="0" smtClean="0"/>
              <a:t>The </a:t>
            </a:r>
            <a:r>
              <a:rPr lang="en-US" sz="3200" dirty="0"/>
              <a:t>use of trenches kept the two armies in nearly the same position for four years. </a:t>
            </a:r>
            <a:endParaRPr lang="en-US" sz="3200" dirty="0" smtClean="0"/>
          </a:p>
          <a:p>
            <a:endParaRPr lang="en-US" sz="3200" dirty="0">
              <a:solidFill>
                <a:srgbClr val="FFFFFF"/>
              </a:solidFill>
            </a:endParaRPr>
          </a:p>
          <a:p>
            <a:pPr marL="457200" indent="-457200">
              <a:buFont typeface="Arial"/>
              <a:buChar char="•"/>
            </a:pPr>
            <a:r>
              <a:rPr lang="en-US" sz="3200" dirty="0">
                <a:solidFill>
                  <a:srgbClr val="FFFFFF"/>
                </a:solidFill>
              </a:rPr>
              <a:t>On the </a:t>
            </a:r>
            <a:r>
              <a:rPr lang="en-US" sz="3200" u="sng" dirty="0">
                <a:solidFill>
                  <a:srgbClr val="CCFFCC"/>
                </a:solidFill>
              </a:rPr>
              <a:t>eastern front, Germany was able to defeat Russian and Serbian forces</a:t>
            </a:r>
            <a:r>
              <a:rPr lang="en-US" sz="3200" dirty="0">
                <a:solidFill>
                  <a:srgbClr val="CCFFCC"/>
                </a:solidFill>
              </a:rPr>
              <a:t> </a:t>
            </a:r>
            <a:r>
              <a:rPr lang="en-US" sz="3200" dirty="0">
                <a:solidFill>
                  <a:srgbClr val="FFFFFF"/>
                </a:solidFill>
              </a:rPr>
              <a:t>decisively. This allowed the German army to focus more attention on the western front. </a:t>
            </a:r>
          </a:p>
        </p:txBody>
      </p:sp>
    </p:spTree>
    <p:extLst>
      <p:ext uri="{BB962C8B-B14F-4D97-AF65-F5344CB8AC3E}">
        <p14:creationId xmlns:p14="http://schemas.microsoft.com/office/powerpoint/2010/main" val="28002190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dirty="0" smtClean="0">
                <a:solidFill>
                  <a:srgbClr val="FFFFFF"/>
                </a:solidFill>
                <a:latin typeface="Calibri" charset="0"/>
                <a:ea typeface="MS PGothic" charset="0"/>
              </a:rPr>
              <a:t>Wilson </a:t>
            </a:r>
            <a:r>
              <a:rPr lang="en-US" dirty="0">
                <a:solidFill>
                  <a:srgbClr val="FFFFFF"/>
                </a:solidFill>
                <a:latin typeface="Calibri" charset="0"/>
                <a:ea typeface="MS PGothic" charset="0"/>
              </a:rPr>
              <a:t>Tackles the </a:t>
            </a:r>
            <a:r>
              <a:rPr lang="en-US" dirty="0" smtClean="0">
                <a:solidFill>
                  <a:srgbClr val="FFFFFF"/>
                </a:solidFill>
                <a:latin typeface="Calibri" charset="0"/>
                <a:ea typeface="MS PGothic" charset="0"/>
              </a:rPr>
              <a:t>Tariff</a:t>
            </a:r>
            <a:endParaRPr lang="en-US" dirty="0">
              <a:solidFill>
                <a:srgbClr val="FFFFFF"/>
              </a:solidFill>
              <a:latin typeface="Calibri" charset="0"/>
              <a:ea typeface="MS PGothic" charset="0"/>
            </a:endParaRPr>
          </a:p>
        </p:txBody>
      </p:sp>
      <p:sp>
        <p:nvSpPr>
          <p:cNvPr id="10243" name="Content Placeholder 2"/>
          <p:cNvSpPr>
            <a:spLocks noGrp="1"/>
          </p:cNvSpPr>
          <p:nvPr>
            <p:ph idx="1"/>
          </p:nvPr>
        </p:nvSpPr>
        <p:spPr>
          <a:xfrm>
            <a:off x="747888" y="1600200"/>
            <a:ext cx="8167511" cy="4525963"/>
          </a:xfrm>
        </p:spPr>
        <p:txBody>
          <a:bodyPr/>
          <a:lstStyle/>
          <a:p>
            <a:pPr lvl="1"/>
            <a:r>
              <a:rPr lang="en-US" sz="3600" dirty="0" smtClean="0">
                <a:solidFill>
                  <a:srgbClr val="CCFFCC"/>
                </a:solidFill>
                <a:latin typeface="Calibri" charset="0"/>
                <a:ea typeface="MS PGothic" charset="0"/>
              </a:rPr>
              <a:t>Landmark </a:t>
            </a:r>
            <a:r>
              <a:rPr lang="en-US" sz="3600" dirty="0">
                <a:solidFill>
                  <a:srgbClr val="CCFFCC"/>
                </a:solidFill>
                <a:latin typeface="Calibri" charset="0"/>
                <a:ea typeface="MS PGothic" charset="0"/>
              </a:rPr>
              <a:t>in tax legislation</a:t>
            </a:r>
            <a:r>
              <a:rPr lang="en-US" sz="3600" dirty="0">
                <a:latin typeface="Calibri" charset="0"/>
                <a:ea typeface="MS PGothic" charset="0"/>
              </a:rPr>
              <a:t>:</a:t>
            </a:r>
          </a:p>
          <a:p>
            <a:pPr lvl="2"/>
            <a:r>
              <a:rPr lang="en-US" sz="3200" dirty="0">
                <a:latin typeface="Calibri" charset="0"/>
                <a:ea typeface="MS PGothic" charset="0"/>
              </a:rPr>
              <a:t>Using recent </a:t>
            </a:r>
            <a:r>
              <a:rPr lang="en-US" sz="3200" dirty="0">
                <a:solidFill>
                  <a:srgbClr val="CCFFCC"/>
                </a:solidFill>
                <a:latin typeface="Calibri" charset="0"/>
                <a:ea typeface="MS PGothic" charset="0"/>
              </a:rPr>
              <a:t>16</a:t>
            </a:r>
            <a:r>
              <a:rPr lang="en-US" sz="3200" baseline="30000" dirty="0">
                <a:solidFill>
                  <a:srgbClr val="CCFFCC"/>
                </a:solidFill>
                <a:latin typeface="Calibri" charset="0"/>
                <a:ea typeface="MS PGothic" charset="0"/>
              </a:rPr>
              <a:t>th</a:t>
            </a:r>
            <a:r>
              <a:rPr lang="en-US" sz="3200" dirty="0">
                <a:solidFill>
                  <a:srgbClr val="CCFFCC"/>
                </a:solidFill>
                <a:latin typeface="Calibri" charset="0"/>
                <a:ea typeface="MS PGothic" charset="0"/>
              </a:rPr>
              <a:t> Amendment, Congress enacted graduated income tax</a:t>
            </a:r>
            <a:r>
              <a:rPr lang="en-US" sz="3200" dirty="0">
                <a:latin typeface="Calibri" charset="0"/>
                <a:ea typeface="MS PGothic" charset="0"/>
              </a:rPr>
              <a:t> beginning with moderate levy on incomes over $3,000 (average wage earner</a:t>
            </a:r>
            <a:r>
              <a:rPr lang="fr-FR" altLang="ja-JP" sz="3200" dirty="0">
                <a:latin typeface="Calibri" charset="0"/>
                <a:ea typeface="MS PGothic" charset="0"/>
              </a:rPr>
              <a:t>'</a:t>
            </a:r>
            <a:r>
              <a:rPr lang="en-US" sz="3200" dirty="0">
                <a:latin typeface="Calibri" charset="0"/>
                <a:ea typeface="MS PGothic" charset="0"/>
              </a:rPr>
              <a:t>s annual income only $740)</a:t>
            </a:r>
          </a:p>
          <a:p>
            <a:pPr lvl="2"/>
            <a:r>
              <a:rPr lang="en-US" sz="3200" dirty="0">
                <a:solidFill>
                  <a:srgbClr val="CCFFCC"/>
                </a:solidFill>
                <a:latin typeface="Calibri" charset="0"/>
                <a:ea typeface="MS PGothic" charset="0"/>
              </a:rPr>
              <a:t>By 1917, revenue from income tax shot ahead of revenue from tariffs</a:t>
            </a:r>
          </a:p>
        </p:txBody>
      </p:sp>
    </p:spTree>
    <p:extLst>
      <p:ext uri="{BB962C8B-B14F-4D97-AF65-F5344CB8AC3E}">
        <p14:creationId xmlns:p14="http://schemas.microsoft.com/office/powerpoint/2010/main" val="3971508113"/>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2"/>
          <p:cNvPicPr>
            <a:picLocks noGrp="1" noChangeAspect="1" noChangeArrowheads="1"/>
          </p:cNvPicPr>
          <p:nvPr>
            <p:ph sz="quarter" idx="3"/>
          </p:nvPr>
        </p:nvPicPr>
        <p:blipFill>
          <a:blip r:embed="rId4"/>
          <a:srcRect r="2116"/>
          <a:stretch>
            <a:fillRect/>
          </a:stretch>
        </p:blipFill>
        <p:spPr>
          <a:xfrm>
            <a:off x="5576448" y="-1"/>
            <a:ext cx="3567551" cy="5060219"/>
          </a:xfrm>
          <a:noFill/>
          <a:ln cap="flat">
            <a:solidFill>
              <a:srgbClr val="664400"/>
            </a:solidFill>
            <a:headEnd type="none" w="med" len="med"/>
            <a:tailEnd type="none" w="med" len="med"/>
          </a:ln>
        </p:spPr>
      </p:pic>
      <p:pic>
        <p:nvPicPr>
          <p:cNvPr id="207876" name="Picture 4"/>
          <p:cNvPicPr>
            <a:picLocks noGrp="1" noChangeAspect="1" noChangeArrowheads="1"/>
          </p:cNvPicPr>
          <p:nvPr>
            <p:ph sz="half" idx="1"/>
          </p:nvPr>
        </p:nvPicPr>
        <p:blipFill>
          <a:blip r:embed="rId5">
            <a:lum bright="-6000" contrast="6000"/>
          </a:blip>
          <a:srcRect b="5453"/>
          <a:stretch>
            <a:fillRect/>
          </a:stretch>
        </p:blipFill>
        <p:spPr>
          <a:xfrm>
            <a:off x="0" y="724357"/>
            <a:ext cx="5695692" cy="4799686"/>
          </a:xfrm>
          <a:noFill/>
          <a:ln cap="flat">
            <a:solidFill>
              <a:srgbClr val="664400"/>
            </a:solidFill>
            <a:headEnd type="none" w="med" len="med"/>
            <a:tailEnd type="none" w="med" len="med"/>
          </a:ln>
        </p:spPr>
      </p:pic>
      <p:pic>
        <p:nvPicPr>
          <p:cNvPr id="207877" name="Picture 5"/>
          <p:cNvPicPr>
            <a:picLocks noGrp="1" noChangeAspect="1" noChangeArrowheads="1"/>
          </p:cNvPicPr>
          <p:nvPr>
            <p:ph sz="quarter" idx="2"/>
          </p:nvPr>
        </p:nvPicPr>
        <p:blipFill>
          <a:blip r:embed="rId6">
            <a:lum bright="6000" contrast="6000"/>
          </a:blip>
          <a:srcRect/>
          <a:stretch>
            <a:fillRect/>
          </a:stretch>
        </p:blipFill>
        <p:spPr>
          <a:xfrm>
            <a:off x="5334000" y="3124200"/>
            <a:ext cx="2849743" cy="4173826"/>
          </a:xfrm>
          <a:noFill/>
          <a:ln cap="flat">
            <a:solidFill>
              <a:srgbClr val="664400"/>
            </a:solidFill>
            <a:headEnd type="none" w="med" len="med"/>
            <a:tailEnd type="none" w="med" len="med"/>
          </a:ln>
        </p:spPr>
      </p:pic>
    </p:spTree>
    <p:extLst>
      <p:ext uri="{BB962C8B-B14F-4D97-AF65-F5344CB8AC3E}">
        <p14:creationId xmlns:p14="http://schemas.microsoft.com/office/powerpoint/2010/main" val="11544937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207876"/>
                                        </p:tgtEl>
                                        <p:attrNameLst>
                                          <p:attrName>style.visibility</p:attrName>
                                        </p:attrNameLst>
                                      </p:cBhvr>
                                      <p:to>
                                        <p:strVal val="visible"/>
                                      </p:to>
                                    </p:set>
                                    <p:anim calcmode="lin" valueType="num">
                                      <p:cBhvr>
                                        <p:cTn id="7" dur="2000" fill="hold"/>
                                        <p:tgtEl>
                                          <p:spTgt spid="207876"/>
                                        </p:tgtEl>
                                        <p:attrNameLst>
                                          <p:attrName>ppt_w</p:attrName>
                                        </p:attrNameLst>
                                      </p:cBhvr>
                                      <p:tavLst>
                                        <p:tav tm="0">
                                          <p:val>
                                            <p:fltVal val="0"/>
                                          </p:val>
                                        </p:tav>
                                        <p:tav tm="100000">
                                          <p:val>
                                            <p:strVal val="#ppt_w"/>
                                          </p:val>
                                        </p:tav>
                                      </p:tavLst>
                                    </p:anim>
                                    <p:anim calcmode="lin" valueType="num">
                                      <p:cBhvr>
                                        <p:cTn id="8" dur="2000" fill="hold"/>
                                        <p:tgtEl>
                                          <p:spTgt spid="207876"/>
                                        </p:tgtEl>
                                        <p:attrNameLst>
                                          <p:attrName>ppt_h</p:attrName>
                                        </p:attrNameLst>
                                      </p:cBhvr>
                                      <p:tavLst>
                                        <p:tav tm="0">
                                          <p:val>
                                            <p:fltVal val="0"/>
                                          </p:val>
                                        </p:tav>
                                        <p:tav tm="100000">
                                          <p:val>
                                            <p:strVal val="#ppt_h"/>
                                          </p:val>
                                        </p:tav>
                                      </p:tavLst>
                                    </p:anim>
                                    <p:anim calcmode="lin" valueType="num">
                                      <p:cBhvr>
                                        <p:cTn id="9" dur="2000" fill="hold"/>
                                        <p:tgtEl>
                                          <p:spTgt spid="207876"/>
                                        </p:tgtEl>
                                        <p:attrNameLst>
                                          <p:attrName>style.rotation</p:attrName>
                                        </p:attrNameLst>
                                      </p:cBhvr>
                                      <p:tavLst>
                                        <p:tav tm="0">
                                          <p:val>
                                            <p:fltVal val="90"/>
                                          </p:val>
                                        </p:tav>
                                        <p:tav tm="100000">
                                          <p:val>
                                            <p:fltVal val="0"/>
                                          </p:val>
                                        </p:tav>
                                      </p:tavLst>
                                    </p:anim>
                                    <p:animEffect transition="in" filter="fade">
                                      <p:cBhvr>
                                        <p:cTn id="10" dur="2000"/>
                                        <p:tgtEl>
                                          <p:spTgt spid="207876"/>
                                        </p:tgtEl>
                                      </p:cBhvr>
                                    </p:animEffect>
                                  </p:childTnLst>
                                  <p:subTnLst>
                                    <p:audio>
                                      <p:cMediaNode>
                                        <p:cTn display="0" masterRel="sameClick">
                                          <p:stCondLst>
                                            <p:cond evt="begin" delay="0">
                                              <p:tn val="5"/>
                                            </p:cond>
                                          </p:stCondLst>
                                          <p:endCondLst>
                                            <p:cond evt="onStopAudio" delay="0">
                                              <p:tgtEl>
                                                <p:sldTgt/>
                                              </p:tgtEl>
                                            </p:cond>
                                          </p:endCondLst>
                                        </p:cTn>
                                        <p:tgtEl>
                                          <p:sndTgt r:embed="rId2" name="bomb-2.wav"/>
                                        </p:tgtEl>
                                      </p:cMediaNode>
                                    </p:audio>
                                  </p:subTnLst>
                                </p:cTn>
                              </p:par>
                            </p:childTnLst>
                          </p:cTn>
                        </p:par>
                        <p:par>
                          <p:cTn id="11" fill="hold">
                            <p:stCondLst>
                              <p:cond delay="2000"/>
                            </p:stCondLst>
                            <p:childTnLst>
                              <p:par>
                                <p:cTn id="12" presetID="12" presetClass="entr" presetSubtype="2" fill="hold" nodeType="afterEffect">
                                  <p:stCondLst>
                                    <p:cond delay="1000"/>
                                  </p:stCondLst>
                                  <p:childTnLst>
                                    <p:set>
                                      <p:cBhvr>
                                        <p:cTn id="13" dur="1" fill="hold">
                                          <p:stCondLst>
                                            <p:cond delay="0"/>
                                          </p:stCondLst>
                                        </p:cTn>
                                        <p:tgtEl>
                                          <p:spTgt spid="207874"/>
                                        </p:tgtEl>
                                        <p:attrNameLst>
                                          <p:attrName>style.visibility</p:attrName>
                                        </p:attrNameLst>
                                      </p:cBhvr>
                                      <p:to>
                                        <p:strVal val="visible"/>
                                      </p:to>
                                    </p:set>
                                    <p:animEffect transition="in" filter="slide(fromRight)">
                                      <p:cBhvr>
                                        <p:cTn id="14" dur="2000"/>
                                        <p:tgtEl>
                                          <p:spTgt spid="207874"/>
                                        </p:tgtEl>
                                      </p:cBhvr>
                                    </p:animEffect>
                                  </p:childTnLst>
                                  <p:subTnLst>
                                    <p:audio>
                                      <p:cMediaNode>
                                        <p:cTn display="0" masterRel="sameClick">
                                          <p:stCondLst>
                                            <p:cond evt="begin" delay="0">
                                              <p:tn val="12"/>
                                            </p:cond>
                                          </p:stCondLst>
                                          <p:endCondLst>
                                            <p:cond evt="onStopAudio" delay="0">
                                              <p:tgtEl>
                                                <p:sldTgt/>
                                              </p:tgtEl>
                                            </p:cond>
                                          </p:endCondLst>
                                        </p:cTn>
                                        <p:tgtEl>
                                          <p:sndTgt r:embed="rId3" name="explode.wav"/>
                                        </p:tgtEl>
                                      </p:cMediaNode>
                                    </p:audio>
                                  </p:subTnLst>
                                </p:cTn>
                              </p:par>
                            </p:childTnLst>
                          </p:cTn>
                        </p:par>
                        <p:par>
                          <p:cTn id="15" fill="hold">
                            <p:stCondLst>
                              <p:cond delay="5000"/>
                            </p:stCondLst>
                            <p:childTnLst>
                              <p:par>
                                <p:cTn id="16" presetID="9" presetClass="entr" presetSubtype="0" fill="hold" nodeType="afterEffect">
                                  <p:stCondLst>
                                    <p:cond delay="0"/>
                                  </p:stCondLst>
                                  <p:childTnLst>
                                    <p:set>
                                      <p:cBhvr>
                                        <p:cTn id="17" dur="1" fill="hold">
                                          <p:stCondLst>
                                            <p:cond delay="0"/>
                                          </p:stCondLst>
                                        </p:cTn>
                                        <p:tgtEl>
                                          <p:spTgt spid="207877"/>
                                        </p:tgtEl>
                                        <p:attrNameLst>
                                          <p:attrName>style.visibility</p:attrName>
                                        </p:attrNameLst>
                                      </p:cBhvr>
                                      <p:to>
                                        <p:strVal val="visible"/>
                                      </p:to>
                                    </p:set>
                                    <p:animEffect transition="in" filter="dissolve">
                                      <p:cBhvr>
                                        <p:cTn id="18" dur="3000"/>
                                        <p:tgtEl>
                                          <p:spTgt spid="2078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p:txBody>
          <a:bodyPr/>
          <a:lstStyle/>
          <a:p>
            <a:r>
              <a:rPr lang="en-US" dirty="0" smtClean="0">
                <a:solidFill>
                  <a:srgbClr val="FFFFFF"/>
                </a:solidFill>
              </a:rPr>
              <a:t>BATTLE OF THE MARNE</a:t>
            </a:r>
          </a:p>
        </p:txBody>
      </p:sp>
      <p:sp>
        <p:nvSpPr>
          <p:cNvPr id="33795" name="Rectangle 3"/>
          <p:cNvSpPr>
            <a:spLocks noGrp="1" noChangeArrowheads="1"/>
          </p:cNvSpPr>
          <p:nvPr>
            <p:ph type="subTitle" idx="1"/>
          </p:nvPr>
        </p:nvSpPr>
        <p:spPr>
          <a:xfrm>
            <a:off x="407619" y="3886200"/>
            <a:ext cx="8512974" cy="1752600"/>
          </a:xfrm>
        </p:spPr>
        <p:txBody>
          <a:bodyPr/>
          <a:lstStyle/>
          <a:p>
            <a:pPr>
              <a:lnSpc>
                <a:spcPct val="80000"/>
              </a:lnSpc>
            </a:pPr>
            <a:r>
              <a:rPr lang="en-US" sz="2800" dirty="0" smtClean="0">
                <a:latin typeface="Calibri"/>
                <a:cs typeface="Calibri"/>
              </a:rPr>
              <a:t>September 1914</a:t>
            </a:r>
          </a:p>
          <a:p>
            <a:pPr>
              <a:lnSpc>
                <a:spcPct val="80000"/>
              </a:lnSpc>
            </a:pPr>
            <a:endParaRPr lang="en-US" sz="2800" u="sng" dirty="0">
              <a:latin typeface="Calibri"/>
              <a:cs typeface="Calibri"/>
            </a:endParaRPr>
          </a:p>
          <a:p>
            <a:pPr>
              <a:lnSpc>
                <a:spcPct val="80000"/>
              </a:lnSpc>
            </a:pPr>
            <a:r>
              <a:rPr lang="en-US" sz="2800" u="sng" dirty="0" smtClean="0">
                <a:latin typeface="Calibri"/>
                <a:cs typeface="Calibri"/>
              </a:rPr>
              <a:t>Kept Germany from entering Paris</a:t>
            </a:r>
          </a:p>
          <a:p>
            <a:pPr>
              <a:lnSpc>
                <a:spcPct val="80000"/>
              </a:lnSpc>
            </a:pPr>
            <a:r>
              <a:rPr lang="en-US" sz="2800" u="sng" dirty="0" smtClean="0">
                <a:latin typeface="Calibri"/>
                <a:cs typeface="Calibri"/>
              </a:rPr>
              <a:t>Ensured that a quick German victory was impossible</a:t>
            </a:r>
          </a:p>
          <a:p>
            <a:pPr>
              <a:lnSpc>
                <a:spcPct val="80000"/>
              </a:lnSpc>
            </a:pPr>
            <a:r>
              <a:rPr lang="en-US" sz="2800" u="sng" dirty="0" smtClean="0">
                <a:solidFill>
                  <a:srgbClr val="CCFFCC"/>
                </a:solidFill>
                <a:latin typeface="Calibri"/>
                <a:cs typeface="Calibri"/>
              </a:rPr>
              <a:t>Four years of trench warfare</a:t>
            </a:r>
          </a:p>
          <a:p>
            <a:pPr>
              <a:lnSpc>
                <a:spcPct val="80000"/>
              </a:lnSpc>
            </a:pPr>
            <a:r>
              <a:rPr lang="en-US" sz="2800" dirty="0" smtClean="0">
                <a:latin typeface="Calibri"/>
                <a:cs typeface="Calibri"/>
              </a:rPr>
              <a:t> Two million fought- </a:t>
            </a:r>
            <a:r>
              <a:rPr lang="en-US" sz="2800" u="sng" dirty="0" smtClean="0">
                <a:latin typeface="Calibri"/>
                <a:cs typeface="Calibri"/>
              </a:rPr>
              <a:t>500,00 killed</a:t>
            </a:r>
            <a:r>
              <a:rPr lang="en-US" sz="2800" dirty="0" smtClean="0">
                <a:latin typeface="Calibri"/>
                <a:cs typeface="Calibri"/>
              </a:rPr>
              <a:t> or wounded</a:t>
            </a:r>
          </a:p>
        </p:txBody>
      </p:sp>
    </p:spTree>
    <p:extLst>
      <p:ext uri="{BB962C8B-B14F-4D97-AF65-F5344CB8AC3E}">
        <p14:creationId xmlns:p14="http://schemas.microsoft.com/office/powerpoint/2010/main" val="314406206"/>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26"/>
          <p:cNvSpPr>
            <a:spLocks noGrp="1" noChangeArrowheads="1"/>
          </p:cNvSpPr>
          <p:nvPr>
            <p:ph type="ctrTitle"/>
          </p:nvPr>
        </p:nvSpPr>
        <p:spPr>
          <a:xfrm>
            <a:off x="0" y="152400"/>
            <a:ext cx="9144000" cy="521836"/>
          </a:xfrm>
          <a:noFill/>
        </p:spPr>
        <p:txBody>
          <a:bodyPr/>
          <a:lstStyle/>
          <a:p>
            <a:pPr eaLnBrk="1" hangingPunct="1"/>
            <a:r>
              <a:rPr lang="en-US" sz="6600" dirty="0" smtClean="0">
                <a:solidFill>
                  <a:srgbClr val="FFFFFF"/>
                </a:solidFill>
                <a:latin typeface="Calibri"/>
                <a:cs typeface="Calibri"/>
              </a:rPr>
              <a:t>Trench Warfare</a:t>
            </a:r>
          </a:p>
        </p:txBody>
      </p:sp>
      <p:pic>
        <p:nvPicPr>
          <p:cNvPr id="34819" name="Picture 1027"/>
          <p:cNvPicPr>
            <a:picLocks noChangeAspect="1" noChangeArrowheads="1"/>
          </p:cNvPicPr>
          <p:nvPr/>
        </p:nvPicPr>
        <p:blipFill>
          <a:blip r:embed="rId3"/>
          <a:srcRect/>
          <a:stretch>
            <a:fillRect/>
          </a:stretch>
        </p:blipFill>
        <p:spPr bwMode="auto">
          <a:xfrm>
            <a:off x="685800" y="990600"/>
            <a:ext cx="7772400" cy="482600"/>
          </a:xfrm>
          <a:prstGeom prst="rect">
            <a:avLst/>
          </a:prstGeom>
          <a:noFill/>
          <a:ln w="9525">
            <a:noFill/>
            <a:miter lim="800000"/>
            <a:headEnd/>
            <a:tailEnd/>
          </a:ln>
        </p:spPr>
      </p:pic>
      <p:pic>
        <p:nvPicPr>
          <p:cNvPr id="34820" name="Picture 1037" descr="trench_diagram"/>
          <p:cNvPicPr>
            <a:picLocks noChangeAspect="1" noChangeArrowheads="1"/>
          </p:cNvPicPr>
          <p:nvPr/>
        </p:nvPicPr>
        <p:blipFill>
          <a:blip r:embed="rId4"/>
          <a:srcRect/>
          <a:stretch>
            <a:fillRect/>
          </a:stretch>
        </p:blipFill>
        <p:spPr bwMode="auto">
          <a:xfrm>
            <a:off x="304800" y="1349321"/>
            <a:ext cx="4005263" cy="4419600"/>
          </a:xfrm>
          <a:prstGeom prst="rect">
            <a:avLst/>
          </a:prstGeom>
          <a:noFill/>
          <a:ln w="9525">
            <a:noFill/>
            <a:miter lim="800000"/>
            <a:headEnd/>
            <a:tailEnd/>
          </a:ln>
        </p:spPr>
      </p:pic>
      <p:sp>
        <p:nvSpPr>
          <p:cNvPr id="34821" name="Text Box 1045"/>
          <p:cNvSpPr txBox="1">
            <a:spLocks noChangeArrowheads="1"/>
          </p:cNvSpPr>
          <p:nvPr/>
        </p:nvSpPr>
        <p:spPr bwMode="auto">
          <a:xfrm>
            <a:off x="4419600" y="1349321"/>
            <a:ext cx="4419600" cy="5447646"/>
          </a:xfrm>
          <a:prstGeom prst="rect">
            <a:avLst/>
          </a:prstGeom>
          <a:noFill/>
          <a:ln w="9525">
            <a:noFill/>
            <a:miter lim="800000"/>
            <a:headEnd/>
            <a:tailEnd/>
          </a:ln>
        </p:spPr>
        <p:txBody>
          <a:bodyPr>
            <a:spAutoFit/>
          </a:bodyPr>
          <a:lstStyle/>
          <a:p>
            <a:pPr>
              <a:spcBef>
                <a:spcPct val="50000"/>
              </a:spcBef>
              <a:buFontTx/>
              <a:buChar char="•"/>
            </a:pPr>
            <a:r>
              <a:rPr lang="en-US" sz="3200" dirty="0">
                <a:solidFill>
                  <a:srgbClr val="FFF152"/>
                </a:solidFill>
              </a:rPr>
              <a:t>Exchange heavy casualties for very little land gains</a:t>
            </a:r>
          </a:p>
          <a:p>
            <a:pPr lvl="1">
              <a:spcBef>
                <a:spcPct val="50000"/>
              </a:spcBef>
              <a:buFontTx/>
              <a:buChar char="•"/>
            </a:pPr>
            <a:r>
              <a:rPr lang="en-US" sz="2800" dirty="0">
                <a:solidFill>
                  <a:srgbClr val="FFFFFF"/>
                </a:solidFill>
              </a:rPr>
              <a:t>Battle of </a:t>
            </a:r>
            <a:r>
              <a:rPr lang="en-US" sz="2800" dirty="0" smtClean="0">
                <a:solidFill>
                  <a:srgbClr val="FFFFFF"/>
                </a:solidFill>
              </a:rPr>
              <a:t>Verdun     (Feb. – Dec. 1916) gained </a:t>
            </a:r>
            <a:r>
              <a:rPr lang="en-US" sz="2800" dirty="0">
                <a:solidFill>
                  <a:srgbClr val="FFFFFF"/>
                </a:solidFill>
              </a:rPr>
              <a:t>only 4 miles in 10 months</a:t>
            </a:r>
          </a:p>
          <a:p>
            <a:pPr lvl="1">
              <a:spcBef>
                <a:spcPct val="50000"/>
              </a:spcBef>
              <a:buFontTx/>
              <a:buChar char="•"/>
            </a:pPr>
            <a:r>
              <a:rPr lang="en-US" sz="2800" dirty="0">
                <a:solidFill>
                  <a:srgbClr val="FFFFFF"/>
                </a:solidFill>
              </a:rPr>
              <a:t>Battle of the </a:t>
            </a:r>
            <a:r>
              <a:rPr lang="en-US" sz="2800" u="sng" dirty="0" smtClean="0">
                <a:solidFill>
                  <a:srgbClr val="FFFFFF"/>
                </a:solidFill>
              </a:rPr>
              <a:t>Somme (1916) -</a:t>
            </a:r>
            <a:r>
              <a:rPr lang="en-US" sz="2800" u="sng" dirty="0">
                <a:solidFill>
                  <a:srgbClr val="FFFFFF"/>
                </a:solidFill>
              </a:rPr>
              <a:t>1/2 million casualties, gained only 5 miles</a:t>
            </a:r>
            <a:endParaRPr lang="en-US" u="sng" dirty="0">
              <a:solidFill>
                <a:srgbClr val="FFFFFF"/>
              </a:solidFill>
            </a:endParaRPr>
          </a:p>
        </p:txBody>
      </p:sp>
    </p:spTree>
    <p:extLst>
      <p:ext uri="{BB962C8B-B14F-4D97-AF65-F5344CB8AC3E}">
        <p14:creationId xmlns:p14="http://schemas.microsoft.com/office/powerpoint/2010/main" val="36221967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0" y="152400"/>
            <a:ext cx="9144000" cy="990600"/>
          </a:xfrm>
          <a:noFill/>
        </p:spPr>
        <p:txBody>
          <a:bodyPr/>
          <a:lstStyle/>
          <a:p>
            <a:pPr eaLnBrk="1" hangingPunct="1"/>
            <a:r>
              <a:rPr lang="en-US" sz="6600" dirty="0" smtClean="0">
                <a:solidFill>
                  <a:srgbClr val="FFFFFF"/>
                </a:solidFill>
                <a:latin typeface="Calibri"/>
                <a:cs typeface="Calibri"/>
              </a:rPr>
              <a:t>Trench Warfare</a:t>
            </a:r>
          </a:p>
        </p:txBody>
      </p:sp>
      <p:pic>
        <p:nvPicPr>
          <p:cNvPr id="35843" name="Picture 3"/>
          <p:cNvPicPr>
            <a:picLocks noChangeAspect="1" noChangeArrowheads="1"/>
          </p:cNvPicPr>
          <p:nvPr/>
        </p:nvPicPr>
        <p:blipFill>
          <a:blip r:embed="rId3"/>
          <a:srcRect/>
          <a:stretch>
            <a:fillRect/>
          </a:stretch>
        </p:blipFill>
        <p:spPr bwMode="auto">
          <a:xfrm>
            <a:off x="685800" y="990600"/>
            <a:ext cx="7772400" cy="482600"/>
          </a:xfrm>
          <a:prstGeom prst="rect">
            <a:avLst/>
          </a:prstGeom>
          <a:noFill/>
          <a:ln w="9525">
            <a:noFill/>
            <a:miter lim="800000"/>
            <a:headEnd/>
            <a:tailEnd/>
          </a:ln>
        </p:spPr>
      </p:pic>
      <p:pic>
        <p:nvPicPr>
          <p:cNvPr id="35844" name="Picture 4"/>
          <p:cNvPicPr>
            <a:picLocks noChangeAspect="1" noChangeArrowheads="1"/>
          </p:cNvPicPr>
          <p:nvPr/>
        </p:nvPicPr>
        <p:blipFill>
          <a:blip r:embed="rId4"/>
          <a:srcRect/>
          <a:stretch>
            <a:fillRect/>
          </a:stretch>
        </p:blipFill>
        <p:spPr bwMode="auto">
          <a:xfrm>
            <a:off x="304800" y="1447800"/>
            <a:ext cx="3657600" cy="2574925"/>
          </a:xfrm>
          <a:prstGeom prst="rect">
            <a:avLst/>
          </a:prstGeom>
          <a:noFill/>
          <a:ln w="9525">
            <a:noFill/>
            <a:miter lim="800000"/>
            <a:headEnd/>
            <a:tailEnd/>
          </a:ln>
        </p:spPr>
      </p:pic>
      <p:pic>
        <p:nvPicPr>
          <p:cNvPr id="35845" name="Picture 5"/>
          <p:cNvPicPr>
            <a:picLocks noChangeAspect="1" noChangeArrowheads="1"/>
          </p:cNvPicPr>
          <p:nvPr/>
        </p:nvPicPr>
        <p:blipFill>
          <a:blip r:embed="rId5"/>
          <a:srcRect/>
          <a:stretch>
            <a:fillRect/>
          </a:stretch>
        </p:blipFill>
        <p:spPr bwMode="auto">
          <a:xfrm>
            <a:off x="6477000" y="1371600"/>
            <a:ext cx="2373313" cy="3790950"/>
          </a:xfrm>
          <a:prstGeom prst="rect">
            <a:avLst/>
          </a:prstGeom>
          <a:noFill/>
          <a:ln w="9525">
            <a:noFill/>
            <a:miter lim="800000"/>
            <a:headEnd/>
            <a:tailEnd/>
          </a:ln>
        </p:spPr>
      </p:pic>
      <p:pic>
        <p:nvPicPr>
          <p:cNvPr id="35846" name="Picture 6"/>
          <p:cNvPicPr>
            <a:picLocks noChangeAspect="1" noChangeArrowheads="1"/>
          </p:cNvPicPr>
          <p:nvPr/>
        </p:nvPicPr>
        <p:blipFill>
          <a:blip r:embed="rId6"/>
          <a:srcRect/>
          <a:stretch>
            <a:fillRect/>
          </a:stretch>
        </p:blipFill>
        <p:spPr bwMode="auto">
          <a:xfrm>
            <a:off x="6324600" y="5246688"/>
            <a:ext cx="2692400" cy="1535112"/>
          </a:xfrm>
          <a:prstGeom prst="rect">
            <a:avLst/>
          </a:prstGeom>
          <a:noFill/>
          <a:ln w="9525">
            <a:noFill/>
            <a:miter lim="800000"/>
            <a:headEnd/>
            <a:tailEnd/>
          </a:ln>
        </p:spPr>
      </p:pic>
      <p:pic>
        <p:nvPicPr>
          <p:cNvPr id="35847" name="Picture 7"/>
          <p:cNvPicPr>
            <a:picLocks noChangeAspect="1" noChangeArrowheads="1"/>
          </p:cNvPicPr>
          <p:nvPr/>
        </p:nvPicPr>
        <p:blipFill>
          <a:blip r:embed="rId7"/>
          <a:srcRect/>
          <a:stretch>
            <a:fillRect/>
          </a:stretch>
        </p:blipFill>
        <p:spPr bwMode="auto">
          <a:xfrm>
            <a:off x="381000" y="4038600"/>
            <a:ext cx="2355850" cy="2743200"/>
          </a:xfrm>
          <a:prstGeom prst="rect">
            <a:avLst/>
          </a:prstGeom>
          <a:noFill/>
          <a:ln w="9525">
            <a:noFill/>
            <a:miter lim="800000"/>
            <a:headEnd/>
            <a:tailEnd/>
          </a:ln>
        </p:spPr>
      </p:pic>
      <p:pic>
        <p:nvPicPr>
          <p:cNvPr id="35848" name="Picture 11" descr="Trencheswwi2"/>
          <p:cNvPicPr>
            <a:picLocks noChangeAspect="1" noChangeArrowheads="1"/>
          </p:cNvPicPr>
          <p:nvPr/>
        </p:nvPicPr>
        <p:blipFill>
          <a:blip r:embed="rId8"/>
          <a:srcRect/>
          <a:stretch>
            <a:fillRect/>
          </a:stretch>
        </p:blipFill>
        <p:spPr bwMode="auto">
          <a:xfrm>
            <a:off x="2971800" y="4175125"/>
            <a:ext cx="3200400" cy="2566988"/>
          </a:xfrm>
          <a:prstGeom prst="rect">
            <a:avLst/>
          </a:prstGeom>
          <a:noFill/>
          <a:ln w="9525">
            <a:noFill/>
            <a:miter lim="800000"/>
            <a:headEnd/>
            <a:tailEnd/>
          </a:ln>
        </p:spPr>
      </p:pic>
      <p:pic>
        <p:nvPicPr>
          <p:cNvPr id="35849" name="Picture 12" descr="trench warfare soldiers"/>
          <p:cNvPicPr>
            <a:picLocks noChangeAspect="1" noChangeArrowheads="1"/>
          </p:cNvPicPr>
          <p:nvPr/>
        </p:nvPicPr>
        <p:blipFill>
          <a:blip r:embed="rId9"/>
          <a:srcRect/>
          <a:stretch>
            <a:fillRect/>
          </a:stretch>
        </p:blipFill>
        <p:spPr bwMode="auto">
          <a:xfrm>
            <a:off x="4114800" y="1450975"/>
            <a:ext cx="1941513" cy="2587625"/>
          </a:xfrm>
          <a:prstGeom prst="rect">
            <a:avLst/>
          </a:prstGeom>
          <a:noFill/>
          <a:ln w="9525">
            <a:noFill/>
            <a:miter lim="800000"/>
            <a:headEnd/>
            <a:tailEnd/>
          </a:ln>
        </p:spPr>
      </p:pic>
    </p:spTree>
    <p:extLst>
      <p:ext uri="{BB962C8B-B14F-4D97-AF65-F5344CB8AC3E}">
        <p14:creationId xmlns:p14="http://schemas.microsoft.com/office/powerpoint/2010/main" val="9740022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0" y="152400"/>
            <a:ext cx="9144000" cy="990600"/>
          </a:xfrm>
          <a:noFill/>
        </p:spPr>
        <p:txBody>
          <a:bodyPr/>
          <a:lstStyle/>
          <a:p>
            <a:pPr eaLnBrk="1" hangingPunct="1"/>
            <a:r>
              <a:rPr lang="en-US" sz="6600" dirty="0" smtClean="0">
                <a:solidFill>
                  <a:srgbClr val="FFFFFF"/>
                </a:solidFill>
                <a:latin typeface="Calibri"/>
                <a:cs typeface="Calibri"/>
              </a:rPr>
              <a:t>Trench Warfare</a:t>
            </a:r>
          </a:p>
        </p:txBody>
      </p:sp>
      <p:pic>
        <p:nvPicPr>
          <p:cNvPr id="36867" name="Picture 3"/>
          <p:cNvPicPr>
            <a:picLocks noChangeAspect="1" noChangeArrowheads="1"/>
          </p:cNvPicPr>
          <p:nvPr/>
        </p:nvPicPr>
        <p:blipFill>
          <a:blip r:embed="rId3"/>
          <a:srcRect/>
          <a:stretch>
            <a:fillRect/>
          </a:stretch>
        </p:blipFill>
        <p:spPr bwMode="auto">
          <a:xfrm>
            <a:off x="685800" y="990600"/>
            <a:ext cx="7772400" cy="482600"/>
          </a:xfrm>
          <a:prstGeom prst="rect">
            <a:avLst/>
          </a:prstGeom>
          <a:noFill/>
          <a:ln w="9525">
            <a:noFill/>
            <a:miter lim="800000"/>
            <a:headEnd/>
            <a:tailEnd/>
          </a:ln>
        </p:spPr>
      </p:pic>
      <p:sp>
        <p:nvSpPr>
          <p:cNvPr id="36868" name="Text Box 11"/>
          <p:cNvSpPr txBox="1">
            <a:spLocks noChangeArrowheads="1"/>
          </p:cNvSpPr>
          <p:nvPr/>
        </p:nvSpPr>
        <p:spPr bwMode="auto">
          <a:xfrm>
            <a:off x="0" y="1512888"/>
            <a:ext cx="6553200" cy="2498120"/>
          </a:xfrm>
          <a:prstGeom prst="rect">
            <a:avLst/>
          </a:prstGeom>
          <a:noFill/>
          <a:ln w="9525">
            <a:noFill/>
            <a:miter lim="800000"/>
            <a:headEnd/>
            <a:tailEnd/>
          </a:ln>
        </p:spPr>
        <p:txBody>
          <a:bodyPr>
            <a:spAutoFit/>
          </a:bodyPr>
          <a:lstStyle/>
          <a:p>
            <a:pPr>
              <a:lnSpc>
                <a:spcPct val="50000"/>
              </a:lnSpc>
              <a:spcBef>
                <a:spcPct val="50000"/>
              </a:spcBef>
              <a:buFontTx/>
              <a:buChar char="•"/>
            </a:pPr>
            <a:r>
              <a:rPr lang="en-US" sz="2800" dirty="0">
                <a:solidFill>
                  <a:srgbClr val="CCFFCC"/>
                </a:solidFill>
              </a:rPr>
              <a:t>Conditions in the Trenches are horrible:</a:t>
            </a:r>
          </a:p>
          <a:p>
            <a:pPr lvl="1">
              <a:lnSpc>
                <a:spcPct val="50000"/>
              </a:lnSpc>
              <a:spcBef>
                <a:spcPct val="50000"/>
              </a:spcBef>
              <a:buFontTx/>
              <a:buChar char="•"/>
            </a:pPr>
            <a:r>
              <a:rPr lang="en-US" sz="2800" dirty="0">
                <a:solidFill>
                  <a:srgbClr val="FFF152"/>
                </a:solidFill>
              </a:rPr>
              <a:t>Muddy (lots of rain)</a:t>
            </a:r>
          </a:p>
          <a:p>
            <a:pPr lvl="1">
              <a:lnSpc>
                <a:spcPct val="50000"/>
              </a:lnSpc>
              <a:spcBef>
                <a:spcPct val="50000"/>
              </a:spcBef>
              <a:buFontTx/>
              <a:buChar char="•"/>
            </a:pPr>
            <a:r>
              <a:rPr lang="en-US" sz="2800" dirty="0">
                <a:solidFill>
                  <a:srgbClr val="FFF152"/>
                </a:solidFill>
              </a:rPr>
              <a:t>Lice-infested</a:t>
            </a:r>
          </a:p>
          <a:p>
            <a:pPr lvl="1">
              <a:lnSpc>
                <a:spcPct val="50000"/>
              </a:lnSpc>
              <a:spcBef>
                <a:spcPct val="50000"/>
              </a:spcBef>
              <a:buFontTx/>
              <a:buChar char="•"/>
            </a:pPr>
            <a:r>
              <a:rPr lang="en-US" sz="2800" dirty="0">
                <a:solidFill>
                  <a:srgbClr val="FFF152"/>
                </a:solidFill>
              </a:rPr>
              <a:t>Rat-infested</a:t>
            </a:r>
          </a:p>
          <a:p>
            <a:pPr lvl="1">
              <a:lnSpc>
                <a:spcPct val="50000"/>
              </a:lnSpc>
              <a:spcBef>
                <a:spcPct val="50000"/>
              </a:spcBef>
              <a:buFontTx/>
              <a:buChar char="•"/>
            </a:pPr>
            <a:r>
              <a:rPr lang="en-US" sz="2800" dirty="0">
                <a:solidFill>
                  <a:srgbClr val="FFF152"/>
                </a:solidFill>
              </a:rPr>
              <a:t>Disease</a:t>
            </a:r>
          </a:p>
          <a:p>
            <a:pPr lvl="1">
              <a:lnSpc>
                <a:spcPct val="50000"/>
              </a:lnSpc>
              <a:spcBef>
                <a:spcPct val="50000"/>
              </a:spcBef>
              <a:buFontTx/>
              <a:buChar char="•"/>
            </a:pPr>
            <a:r>
              <a:rPr lang="en-US" sz="2800" dirty="0">
                <a:solidFill>
                  <a:srgbClr val="FFF152"/>
                </a:solidFill>
              </a:rPr>
              <a:t>“Trench Foot”</a:t>
            </a:r>
            <a:endParaRPr lang="en-US" sz="2800" dirty="0"/>
          </a:p>
        </p:txBody>
      </p:sp>
      <p:pic>
        <p:nvPicPr>
          <p:cNvPr id="36869" name="Picture 12" descr="WWItrenches"/>
          <p:cNvPicPr>
            <a:picLocks noChangeAspect="1" noChangeArrowheads="1"/>
          </p:cNvPicPr>
          <p:nvPr/>
        </p:nvPicPr>
        <p:blipFill>
          <a:blip r:embed="rId4"/>
          <a:srcRect/>
          <a:stretch>
            <a:fillRect/>
          </a:stretch>
        </p:blipFill>
        <p:spPr bwMode="auto">
          <a:xfrm>
            <a:off x="3733800" y="1949450"/>
            <a:ext cx="5257800" cy="3536950"/>
          </a:xfrm>
          <a:prstGeom prst="rect">
            <a:avLst/>
          </a:prstGeom>
          <a:noFill/>
          <a:ln w="9525">
            <a:noFill/>
            <a:miter lim="800000"/>
            <a:headEnd/>
            <a:tailEnd/>
          </a:ln>
        </p:spPr>
      </p:pic>
      <p:pic>
        <p:nvPicPr>
          <p:cNvPr id="36870" name="Picture 14" descr="another reality trench"/>
          <p:cNvPicPr>
            <a:picLocks noChangeAspect="1" noChangeArrowheads="1"/>
          </p:cNvPicPr>
          <p:nvPr/>
        </p:nvPicPr>
        <p:blipFill>
          <a:blip r:embed="rId5"/>
          <a:srcRect b="9930"/>
          <a:stretch>
            <a:fillRect/>
          </a:stretch>
        </p:blipFill>
        <p:spPr bwMode="auto">
          <a:xfrm>
            <a:off x="228600" y="4089400"/>
            <a:ext cx="3657600" cy="2692400"/>
          </a:xfrm>
          <a:prstGeom prst="rect">
            <a:avLst/>
          </a:prstGeom>
          <a:noFill/>
          <a:ln w="9525">
            <a:noFill/>
            <a:miter lim="800000"/>
            <a:headEnd/>
            <a:tailEnd/>
          </a:ln>
        </p:spPr>
      </p:pic>
    </p:spTree>
    <p:extLst>
      <p:ext uri="{BB962C8B-B14F-4D97-AF65-F5344CB8AC3E}">
        <p14:creationId xmlns:p14="http://schemas.microsoft.com/office/powerpoint/2010/main" val="27999159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0" y="152400"/>
            <a:ext cx="9144000" cy="990600"/>
          </a:xfrm>
          <a:noFill/>
        </p:spPr>
        <p:txBody>
          <a:bodyPr/>
          <a:lstStyle/>
          <a:p>
            <a:pPr eaLnBrk="1" hangingPunct="1"/>
            <a:r>
              <a:rPr lang="en-US" sz="6600" dirty="0" smtClean="0">
                <a:solidFill>
                  <a:schemeClr val="tx1"/>
                </a:solidFill>
                <a:latin typeface="Calibri"/>
                <a:cs typeface="Calibri"/>
              </a:rPr>
              <a:t>Trench Foot</a:t>
            </a:r>
          </a:p>
        </p:txBody>
      </p:sp>
      <p:pic>
        <p:nvPicPr>
          <p:cNvPr id="37891" name="Picture 3"/>
          <p:cNvPicPr>
            <a:picLocks noChangeAspect="1" noChangeArrowheads="1"/>
          </p:cNvPicPr>
          <p:nvPr/>
        </p:nvPicPr>
        <p:blipFill>
          <a:blip r:embed="rId3"/>
          <a:srcRect/>
          <a:stretch>
            <a:fillRect/>
          </a:stretch>
        </p:blipFill>
        <p:spPr bwMode="auto">
          <a:xfrm>
            <a:off x="685800" y="990600"/>
            <a:ext cx="7772400" cy="482600"/>
          </a:xfrm>
          <a:prstGeom prst="rect">
            <a:avLst/>
          </a:prstGeom>
          <a:noFill/>
          <a:ln w="9525">
            <a:noFill/>
            <a:miter lim="800000"/>
            <a:headEnd/>
            <a:tailEnd/>
          </a:ln>
        </p:spPr>
      </p:pic>
      <p:pic>
        <p:nvPicPr>
          <p:cNvPr id="37892" name="Picture 6"/>
          <p:cNvPicPr>
            <a:picLocks noChangeAspect="1" noChangeArrowheads="1"/>
          </p:cNvPicPr>
          <p:nvPr/>
        </p:nvPicPr>
        <p:blipFill>
          <a:blip r:embed="rId4"/>
          <a:srcRect/>
          <a:stretch>
            <a:fillRect/>
          </a:stretch>
        </p:blipFill>
        <p:spPr bwMode="auto">
          <a:xfrm>
            <a:off x="685800" y="1524000"/>
            <a:ext cx="7696200" cy="5249863"/>
          </a:xfrm>
          <a:prstGeom prst="rect">
            <a:avLst/>
          </a:prstGeom>
          <a:noFill/>
          <a:ln w="9525">
            <a:noFill/>
            <a:miter lim="800000"/>
            <a:headEnd/>
            <a:tailEnd/>
          </a:ln>
        </p:spPr>
      </p:pic>
    </p:spTree>
    <p:extLst>
      <p:ext uri="{BB962C8B-B14F-4D97-AF65-F5344CB8AC3E}">
        <p14:creationId xmlns:p14="http://schemas.microsoft.com/office/powerpoint/2010/main" val="34048424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dirty="0" smtClean="0">
                <a:solidFill>
                  <a:schemeClr val="tx1"/>
                </a:solidFill>
                <a:latin typeface="Calibri" charset="0"/>
                <a:ea typeface="MS PGothic" charset="0"/>
              </a:rPr>
              <a:t>War </a:t>
            </a:r>
            <a:r>
              <a:rPr lang="en-US" dirty="0">
                <a:solidFill>
                  <a:schemeClr val="tx1"/>
                </a:solidFill>
                <a:latin typeface="Calibri" charset="0"/>
                <a:ea typeface="MS PGothic" charset="0"/>
              </a:rPr>
              <a:t>by Act of Germany</a:t>
            </a:r>
          </a:p>
        </p:txBody>
      </p:sp>
      <p:sp>
        <p:nvSpPr>
          <p:cNvPr id="69635" name="Content Placeholder 2"/>
          <p:cNvSpPr>
            <a:spLocks noGrp="1"/>
          </p:cNvSpPr>
          <p:nvPr>
            <p:ph idx="1"/>
          </p:nvPr>
        </p:nvSpPr>
        <p:spPr>
          <a:xfrm>
            <a:off x="673100" y="1600200"/>
            <a:ext cx="8166100" cy="4525963"/>
          </a:xfrm>
        </p:spPr>
        <p:txBody>
          <a:bodyPr/>
          <a:lstStyle/>
          <a:p>
            <a:r>
              <a:rPr lang="en-US" dirty="0">
                <a:solidFill>
                  <a:srgbClr val="FFFFFF"/>
                </a:solidFill>
                <a:latin typeface="Calibri" charset="0"/>
                <a:ea typeface="MS PGothic" charset="0"/>
              </a:rPr>
              <a:t>Wilson tried to mediate between two warring sides:</a:t>
            </a:r>
          </a:p>
          <a:p>
            <a:pPr lvl="1"/>
            <a:r>
              <a:rPr lang="en-US" dirty="0">
                <a:solidFill>
                  <a:srgbClr val="CCFFCC"/>
                </a:solidFill>
                <a:latin typeface="Calibri" charset="0"/>
                <a:ea typeface="MS PGothic" charset="0"/>
              </a:rPr>
              <a:t>January 22, 1917: restated U.S. commitment to neutral rights and called for </a:t>
            </a:r>
            <a:r>
              <a:rPr lang="ja-JP" altLang="en-US" dirty="0">
                <a:solidFill>
                  <a:srgbClr val="CCFFCC"/>
                </a:solidFill>
                <a:latin typeface="Calibri" charset="0"/>
                <a:ea typeface="MS PGothic" charset="0"/>
              </a:rPr>
              <a:t>“</a:t>
            </a:r>
            <a:r>
              <a:rPr lang="en-US" altLang="ja-JP" dirty="0">
                <a:solidFill>
                  <a:srgbClr val="CCFFCC"/>
                </a:solidFill>
                <a:latin typeface="Calibri" charset="0"/>
                <a:ea typeface="MS PGothic" charset="0"/>
              </a:rPr>
              <a:t>peace without victory</a:t>
            </a:r>
            <a:r>
              <a:rPr lang="ja-JP" altLang="en-US" dirty="0">
                <a:solidFill>
                  <a:srgbClr val="CCFFCC"/>
                </a:solidFill>
                <a:latin typeface="Calibri" charset="0"/>
                <a:ea typeface="MS PGothic" charset="0"/>
              </a:rPr>
              <a:t>”</a:t>
            </a:r>
            <a:endParaRPr lang="en-US" altLang="ja-JP" dirty="0">
              <a:solidFill>
                <a:srgbClr val="CCFFCC"/>
              </a:solidFill>
              <a:latin typeface="Calibri" charset="0"/>
              <a:ea typeface="MS PGothic" charset="0"/>
            </a:endParaRPr>
          </a:p>
          <a:p>
            <a:r>
              <a:rPr lang="en-US" dirty="0">
                <a:solidFill>
                  <a:srgbClr val="CCFFCC"/>
                </a:solidFill>
                <a:latin typeface="Calibri" charset="0"/>
                <a:ea typeface="MS PGothic" charset="0"/>
              </a:rPr>
              <a:t>Germany responded with mailed fist:</a:t>
            </a:r>
          </a:p>
          <a:p>
            <a:pPr lvl="1"/>
            <a:r>
              <a:rPr lang="en-US" dirty="0">
                <a:solidFill>
                  <a:srgbClr val="CCFFCC"/>
                </a:solidFill>
                <a:latin typeface="Calibri" charset="0"/>
                <a:ea typeface="MS PGothic" charset="0"/>
              </a:rPr>
              <a:t>Announced </a:t>
            </a:r>
            <a:r>
              <a:rPr lang="en-US" i="1" dirty="0">
                <a:solidFill>
                  <a:srgbClr val="CCFFCC"/>
                </a:solidFill>
                <a:latin typeface="Calibri" charset="0"/>
                <a:ea typeface="MS PGothic" charset="0"/>
              </a:rPr>
              <a:t>unrestricted</a:t>
            </a:r>
            <a:r>
              <a:rPr lang="en-US" dirty="0">
                <a:solidFill>
                  <a:srgbClr val="CCFFCC"/>
                </a:solidFill>
                <a:latin typeface="Calibri" charset="0"/>
                <a:ea typeface="MS PGothic" charset="0"/>
              </a:rPr>
              <a:t> sub warfare on Jan. 31</a:t>
            </a:r>
          </a:p>
          <a:p>
            <a:pPr lvl="1"/>
            <a:r>
              <a:rPr lang="en-US" dirty="0">
                <a:solidFill>
                  <a:srgbClr val="CCFFCC"/>
                </a:solidFill>
                <a:latin typeface="Calibri" charset="0"/>
                <a:ea typeface="MS PGothic" charset="0"/>
              </a:rPr>
              <a:t>Hoped to defeat Allies before U.S.A. entered war</a:t>
            </a:r>
          </a:p>
          <a:p>
            <a:r>
              <a:rPr lang="en-US" dirty="0">
                <a:solidFill>
                  <a:srgbClr val="FFFFFF"/>
                </a:solidFill>
                <a:latin typeface="Calibri" charset="0"/>
                <a:ea typeface="MS PGothic" charset="0"/>
              </a:rPr>
              <a:t>Wilson broke diplomatic relations, but moved no closer to war unless </a:t>
            </a:r>
            <a:r>
              <a:rPr lang="ja-JP" altLang="en-US" dirty="0">
                <a:solidFill>
                  <a:srgbClr val="FFFFFF"/>
                </a:solidFill>
                <a:latin typeface="Calibri" charset="0"/>
                <a:ea typeface="MS PGothic" charset="0"/>
              </a:rPr>
              <a:t>“</a:t>
            </a:r>
            <a:r>
              <a:rPr lang="en-US" altLang="ja-JP" dirty="0">
                <a:solidFill>
                  <a:srgbClr val="FFFFFF"/>
                </a:solidFill>
                <a:latin typeface="Calibri" charset="0"/>
                <a:ea typeface="MS PGothic" charset="0"/>
              </a:rPr>
              <a:t>overt</a:t>
            </a:r>
            <a:r>
              <a:rPr lang="ja-JP" altLang="en-US" dirty="0">
                <a:solidFill>
                  <a:srgbClr val="FFFFFF"/>
                </a:solidFill>
                <a:latin typeface="Calibri" charset="0"/>
                <a:ea typeface="MS PGothic" charset="0"/>
              </a:rPr>
              <a:t>”</a:t>
            </a:r>
            <a:r>
              <a:rPr lang="en-US" altLang="ja-JP" dirty="0">
                <a:solidFill>
                  <a:srgbClr val="FFFFFF"/>
                </a:solidFill>
                <a:latin typeface="Calibri" charset="0"/>
                <a:ea typeface="MS PGothic" charset="0"/>
              </a:rPr>
              <a:t> by Germans</a:t>
            </a:r>
            <a:endParaRPr lang="en-US" dirty="0">
              <a:solidFill>
                <a:srgbClr val="FFFFFF"/>
              </a:solidFill>
              <a:latin typeface="Calibri" charset="0"/>
              <a:ea typeface="MS PGothic" charset="0"/>
            </a:endParaRPr>
          </a:p>
        </p:txBody>
      </p:sp>
    </p:spTree>
    <p:extLst>
      <p:ext uri="{BB962C8B-B14F-4D97-AF65-F5344CB8AC3E}">
        <p14:creationId xmlns:p14="http://schemas.microsoft.com/office/powerpoint/2010/main" val="1840499083"/>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a:xfrm>
            <a:off x="0" y="152400"/>
            <a:ext cx="9144000" cy="990600"/>
          </a:xfrm>
          <a:noFill/>
        </p:spPr>
        <p:txBody>
          <a:bodyPr/>
          <a:lstStyle/>
          <a:p>
            <a:pPr eaLnBrk="1" hangingPunct="1"/>
            <a:r>
              <a:rPr lang="en-US" sz="4800" dirty="0" smtClean="0">
                <a:solidFill>
                  <a:schemeClr val="tx1"/>
                </a:solidFill>
                <a:latin typeface="Calibri"/>
                <a:cs typeface="Calibri"/>
              </a:rPr>
              <a:t>Unrestricted Submarine Warfare</a:t>
            </a:r>
            <a:endParaRPr lang="en-US" sz="6600" dirty="0" smtClean="0">
              <a:solidFill>
                <a:schemeClr val="tx1"/>
              </a:solidFill>
              <a:latin typeface="Calibri"/>
              <a:cs typeface="Calibri"/>
            </a:endParaRPr>
          </a:p>
        </p:txBody>
      </p:sp>
      <p:pic>
        <p:nvPicPr>
          <p:cNvPr id="39939" name="Picture 3"/>
          <p:cNvPicPr>
            <a:picLocks noChangeAspect="1" noChangeArrowheads="1"/>
          </p:cNvPicPr>
          <p:nvPr/>
        </p:nvPicPr>
        <p:blipFill>
          <a:blip r:embed="rId3"/>
          <a:srcRect/>
          <a:stretch>
            <a:fillRect/>
          </a:stretch>
        </p:blipFill>
        <p:spPr bwMode="auto">
          <a:xfrm>
            <a:off x="685800" y="990600"/>
            <a:ext cx="7772400" cy="482600"/>
          </a:xfrm>
          <a:prstGeom prst="rect">
            <a:avLst/>
          </a:prstGeom>
          <a:noFill/>
          <a:ln w="9525">
            <a:noFill/>
            <a:miter lim="800000"/>
            <a:headEnd/>
            <a:tailEnd/>
          </a:ln>
        </p:spPr>
      </p:pic>
      <p:sp>
        <p:nvSpPr>
          <p:cNvPr id="39940" name="Rectangle 5"/>
          <p:cNvSpPr>
            <a:spLocks noChangeArrowheads="1"/>
          </p:cNvSpPr>
          <p:nvPr/>
        </p:nvSpPr>
        <p:spPr bwMode="auto">
          <a:xfrm>
            <a:off x="0" y="5638800"/>
            <a:ext cx="5943600" cy="990600"/>
          </a:xfrm>
          <a:prstGeom prst="rect">
            <a:avLst/>
          </a:prstGeom>
          <a:noFill/>
          <a:ln w="9525">
            <a:noFill/>
            <a:miter lim="800000"/>
            <a:headEnd/>
            <a:tailEnd/>
          </a:ln>
        </p:spPr>
        <p:txBody>
          <a:bodyPr anchor="ctr"/>
          <a:lstStyle/>
          <a:p>
            <a:pPr algn="ctr">
              <a:lnSpc>
                <a:spcPct val="80000"/>
              </a:lnSpc>
            </a:pPr>
            <a:r>
              <a:rPr lang="en-US" sz="4000" dirty="0">
                <a:solidFill>
                  <a:srgbClr val="FFFFFF"/>
                </a:solidFill>
                <a:latin typeface="Calibri"/>
                <a:cs typeface="Calibri"/>
              </a:rPr>
              <a:t>German U-boats (</a:t>
            </a:r>
            <a:r>
              <a:rPr lang="en-US" sz="4000" i="1" dirty="0" err="1">
                <a:solidFill>
                  <a:srgbClr val="FFFFFF"/>
                </a:solidFill>
                <a:latin typeface="Calibri"/>
                <a:cs typeface="Calibri"/>
              </a:rPr>
              <a:t>Unterseeboot</a:t>
            </a:r>
            <a:r>
              <a:rPr lang="en-US" sz="4000" dirty="0">
                <a:solidFill>
                  <a:srgbClr val="FFFFFF"/>
                </a:solidFill>
                <a:latin typeface="Calibri"/>
                <a:cs typeface="Calibri"/>
              </a:rPr>
              <a:t>)</a:t>
            </a:r>
          </a:p>
        </p:txBody>
      </p:sp>
      <p:pic>
        <p:nvPicPr>
          <p:cNvPr id="39941" name="Picture 6" descr="german u-boats"/>
          <p:cNvPicPr>
            <a:picLocks noChangeAspect="1" noChangeArrowheads="1"/>
          </p:cNvPicPr>
          <p:nvPr/>
        </p:nvPicPr>
        <p:blipFill>
          <a:blip r:embed="rId4"/>
          <a:srcRect/>
          <a:stretch>
            <a:fillRect/>
          </a:stretch>
        </p:blipFill>
        <p:spPr bwMode="auto">
          <a:xfrm>
            <a:off x="152400" y="1882775"/>
            <a:ext cx="5638800" cy="3614738"/>
          </a:xfrm>
          <a:prstGeom prst="rect">
            <a:avLst/>
          </a:prstGeom>
          <a:noFill/>
          <a:ln w="9525">
            <a:noFill/>
            <a:miter lim="800000"/>
            <a:headEnd/>
            <a:tailEnd/>
          </a:ln>
        </p:spPr>
      </p:pic>
      <p:pic>
        <p:nvPicPr>
          <p:cNvPr id="39942" name="Picture 7" descr="germannotice"/>
          <p:cNvPicPr>
            <a:picLocks noChangeAspect="1" noChangeArrowheads="1"/>
          </p:cNvPicPr>
          <p:nvPr/>
        </p:nvPicPr>
        <p:blipFill>
          <a:blip r:embed="rId5"/>
          <a:srcRect/>
          <a:stretch>
            <a:fillRect/>
          </a:stretch>
        </p:blipFill>
        <p:spPr bwMode="auto">
          <a:xfrm>
            <a:off x="5980113" y="1524000"/>
            <a:ext cx="2935287" cy="5181600"/>
          </a:xfrm>
          <a:prstGeom prst="rect">
            <a:avLst/>
          </a:prstGeom>
          <a:noFill/>
          <a:ln w="9525">
            <a:noFill/>
            <a:miter lim="800000"/>
            <a:headEnd/>
            <a:tailEnd/>
          </a:ln>
        </p:spPr>
      </p:pic>
    </p:spTree>
    <p:extLst>
      <p:ext uri="{BB962C8B-B14F-4D97-AF65-F5344CB8AC3E}">
        <p14:creationId xmlns:p14="http://schemas.microsoft.com/office/powerpoint/2010/main" val="20765521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609600" y="152400"/>
            <a:ext cx="8001000" cy="694315"/>
          </a:xfrm>
          <a:noFill/>
        </p:spPr>
        <p:txBody>
          <a:bodyPr/>
          <a:lstStyle/>
          <a:p>
            <a:pPr eaLnBrk="1" hangingPunct="1"/>
            <a:r>
              <a:rPr lang="en-US" sz="6000" dirty="0" smtClean="0">
                <a:solidFill>
                  <a:srgbClr val="FFFFFF"/>
                </a:solidFill>
                <a:latin typeface="Calibri"/>
                <a:cs typeface="Calibri"/>
              </a:rPr>
              <a:t>The Zimmerman Note</a:t>
            </a:r>
          </a:p>
        </p:txBody>
      </p:sp>
      <p:pic>
        <p:nvPicPr>
          <p:cNvPr id="43011" name="Picture 3"/>
          <p:cNvPicPr>
            <a:picLocks noChangeAspect="1" noChangeArrowheads="1"/>
          </p:cNvPicPr>
          <p:nvPr/>
        </p:nvPicPr>
        <p:blipFill>
          <a:blip r:embed="rId3"/>
          <a:srcRect/>
          <a:stretch>
            <a:fillRect/>
          </a:stretch>
        </p:blipFill>
        <p:spPr bwMode="auto">
          <a:xfrm>
            <a:off x="685800" y="762000"/>
            <a:ext cx="7772400" cy="762000"/>
          </a:xfrm>
          <a:prstGeom prst="rect">
            <a:avLst/>
          </a:prstGeom>
          <a:noFill/>
          <a:ln w="9525">
            <a:noFill/>
            <a:miter lim="800000"/>
            <a:headEnd/>
            <a:tailEnd/>
          </a:ln>
        </p:spPr>
      </p:pic>
      <p:pic>
        <p:nvPicPr>
          <p:cNvPr id="43012" name="Picture 9" descr="zimtelegram"/>
          <p:cNvPicPr>
            <a:picLocks noChangeAspect="1" noChangeArrowheads="1"/>
          </p:cNvPicPr>
          <p:nvPr/>
        </p:nvPicPr>
        <p:blipFill>
          <a:blip r:embed="rId4"/>
          <a:srcRect t="2817"/>
          <a:stretch>
            <a:fillRect/>
          </a:stretch>
        </p:blipFill>
        <p:spPr bwMode="auto">
          <a:xfrm>
            <a:off x="5269283" y="1871157"/>
            <a:ext cx="3617404" cy="4149928"/>
          </a:xfrm>
          <a:prstGeom prst="rect">
            <a:avLst/>
          </a:prstGeom>
          <a:noFill/>
          <a:ln w="9525">
            <a:noFill/>
            <a:miter lim="800000"/>
            <a:headEnd/>
            <a:tailEnd/>
          </a:ln>
        </p:spPr>
      </p:pic>
      <p:sp>
        <p:nvSpPr>
          <p:cNvPr id="43013" name="Text Box 12"/>
          <p:cNvSpPr txBox="1">
            <a:spLocks noChangeArrowheads="1"/>
          </p:cNvSpPr>
          <p:nvPr/>
        </p:nvSpPr>
        <p:spPr bwMode="auto">
          <a:xfrm>
            <a:off x="76200" y="1524000"/>
            <a:ext cx="5034720" cy="4524315"/>
          </a:xfrm>
          <a:prstGeom prst="rect">
            <a:avLst/>
          </a:prstGeom>
          <a:noFill/>
          <a:ln w="9525">
            <a:noFill/>
            <a:miter lim="800000"/>
            <a:headEnd/>
            <a:tailEnd/>
          </a:ln>
        </p:spPr>
        <p:txBody>
          <a:bodyPr wrap="square">
            <a:spAutoFit/>
          </a:bodyPr>
          <a:lstStyle/>
          <a:p>
            <a:pPr>
              <a:spcBef>
                <a:spcPct val="50000"/>
              </a:spcBef>
              <a:buFontTx/>
              <a:buChar char="•"/>
            </a:pPr>
            <a:r>
              <a:rPr lang="en-US" sz="3200" dirty="0">
                <a:solidFill>
                  <a:srgbClr val="CCFFCC"/>
                </a:solidFill>
                <a:latin typeface="Calibri"/>
                <a:cs typeface="Calibri"/>
              </a:rPr>
              <a:t>Great Britain intercepted a telegram from Germany to Mexico</a:t>
            </a:r>
            <a:r>
              <a:rPr lang="en-US" sz="3200" dirty="0" smtClean="0">
                <a:solidFill>
                  <a:srgbClr val="CCFFCC"/>
                </a:solidFill>
                <a:latin typeface="Calibri"/>
                <a:cs typeface="Calibri"/>
              </a:rPr>
              <a:t>. </a:t>
            </a:r>
          </a:p>
          <a:p>
            <a:pPr>
              <a:spcBef>
                <a:spcPct val="50000"/>
              </a:spcBef>
              <a:buFontTx/>
              <a:buChar char="•"/>
            </a:pPr>
            <a:endParaRPr lang="en-US" sz="3200" dirty="0" smtClean="0">
              <a:solidFill>
                <a:srgbClr val="CCFFCC"/>
              </a:solidFill>
              <a:latin typeface="Calibri"/>
              <a:cs typeface="Calibri"/>
            </a:endParaRPr>
          </a:p>
          <a:p>
            <a:pPr marL="0" lvl="2">
              <a:spcBef>
                <a:spcPct val="50000"/>
              </a:spcBef>
              <a:buFontTx/>
              <a:buChar char="•"/>
            </a:pPr>
            <a:r>
              <a:rPr lang="en-US" sz="3200" dirty="0">
                <a:solidFill>
                  <a:srgbClr val="CCFFCC"/>
                </a:solidFill>
                <a:latin typeface="Calibri" charset="0"/>
                <a:ea typeface="MS PGothic" charset="0"/>
              </a:rPr>
              <a:t>German </a:t>
            </a:r>
            <a:r>
              <a:rPr lang="en-US" sz="3200" dirty="0" smtClean="0">
                <a:solidFill>
                  <a:srgbClr val="CCFFCC"/>
                </a:solidFill>
                <a:latin typeface="Calibri" charset="0"/>
                <a:ea typeface="MS PGothic" charset="0"/>
              </a:rPr>
              <a:t>foreign </a:t>
            </a:r>
            <a:r>
              <a:rPr lang="en-US" sz="3200" dirty="0">
                <a:solidFill>
                  <a:srgbClr val="CCFFCC"/>
                </a:solidFill>
                <a:latin typeface="Calibri" charset="0"/>
                <a:ea typeface="MS PGothic" charset="0"/>
              </a:rPr>
              <a:t>secretary Arthur Zimmerman secretly proposed German-Mexican </a:t>
            </a:r>
            <a:r>
              <a:rPr lang="en-US" sz="3200" dirty="0" smtClean="0">
                <a:solidFill>
                  <a:srgbClr val="CCFFCC"/>
                </a:solidFill>
                <a:latin typeface="Calibri" charset="0"/>
                <a:ea typeface="MS PGothic" charset="0"/>
              </a:rPr>
              <a:t>alliance</a:t>
            </a:r>
            <a:endParaRPr lang="en-US" sz="3200" dirty="0">
              <a:solidFill>
                <a:srgbClr val="CCFFCC"/>
              </a:solidFill>
              <a:latin typeface="Calibri"/>
              <a:cs typeface="Calibri"/>
            </a:endParaRPr>
          </a:p>
        </p:txBody>
      </p:sp>
    </p:spTree>
    <p:extLst>
      <p:ext uri="{BB962C8B-B14F-4D97-AF65-F5344CB8AC3E}">
        <p14:creationId xmlns:p14="http://schemas.microsoft.com/office/powerpoint/2010/main" val="24418904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609600" y="152400"/>
            <a:ext cx="8001000" cy="990600"/>
          </a:xfrm>
          <a:noFill/>
        </p:spPr>
        <p:txBody>
          <a:bodyPr/>
          <a:lstStyle/>
          <a:p>
            <a:pPr eaLnBrk="1" hangingPunct="1"/>
            <a:r>
              <a:rPr lang="en-US" sz="6000" dirty="0" smtClean="0">
                <a:solidFill>
                  <a:srgbClr val="FFFFFF"/>
                </a:solidFill>
                <a:latin typeface="Calibri"/>
                <a:cs typeface="Calibri"/>
              </a:rPr>
              <a:t>The Zimmerman Note</a:t>
            </a:r>
          </a:p>
        </p:txBody>
      </p:sp>
      <p:pic>
        <p:nvPicPr>
          <p:cNvPr id="43011" name="Picture 3"/>
          <p:cNvPicPr>
            <a:picLocks noChangeAspect="1" noChangeArrowheads="1"/>
          </p:cNvPicPr>
          <p:nvPr/>
        </p:nvPicPr>
        <p:blipFill>
          <a:blip r:embed="rId3"/>
          <a:srcRect/>
          <a:stretch>
            <a:fillRect/>
          </a:stretch>
        </p:blipFill>
        <p:spPr bwMode="auto">
          <a:xfrm>
            <a:off x="685800" y="990600"/>
            <a:ext cx="7772400" cy="762000"/>
          </a:xfrm>
          <a:prstGeom prst="rect">
            <a:avLst/>
          </a:prstGeom>
          <a:noFill/>
          <a:ln w="9525">
            <a:noFill/>
            <a:miter lim="800000"/>
            <a:headEnd/>
            <a:tailEnd/>
          </a:ln>
        </p:spPr>
      </p:pic>
      <p:sp>
        <p:nvSpPr>
          <p:cNvPr id="43013" name="Text Box 12"/>
          <p:cNvSpPr txBox="1">
            <a:spLocks noChangeArrowheads="1"/>
          </p:cNvSpPr>
          <p:nvPr/>
        </p:nvSpPr>
        <p:spPr bwMode="auto">
          <a:xfrm>
            <a:off x="76200" y="1524000"/>
            <a:ext cx="4495800" cy="5016758"/>
          </a:xfrm>
          <a:prstGeom prst="rect">
            <a:avLst/>
          </a:prstGeom>
          <a:noFill/>
          <a:ln w="9525">
            <a:noFill/>
            <a:miter lim="800000"/>
            <a:headEnd/>
            <a:tailEnd/>
          </a:ln>
        </p:spPr>
        <p:txBody>
          <a:bodyPr>
            <a:spAutoFit/>
          </a:bodyPr>
          <a:lstStyle/>
          <a:p>
            <a:pPr>
              <a:spcBef>
                <a:spcPct val="50000"/>
              </a:spcBef>
              <a:buFontTx/>
              <a:buChar char="•"/>
            </a:pPr>
            <a:r>
              <a:rPr lang="en-US" sz="3200" dirty="0" smtClean="0">
                <a:solidFill>
                  <a:srgbClr val="CCFFCC"/>
                </a:solidFill>
                <a:latin typeface="Calibri"/>
                <a:cs typeface="Calibri"/>
              </a:rPr>
              <a:t>Germany </a:t>
            </a:r>
            <a:r>
              <a:rPr lang="en-US" sz="3200" dirty="0">
                <a:solidFill>
                  <a:srgbClr val="CCFFCC"/>
                </a:solidFill>
                <a:latin typeface="Calibri"/>
                <a:cs typeface="Calibri"/>
              </a:rPr>
              <a:t>proposed that Mexico invade the US to keep us of the war in </a:t>
            </a:r>
            <a:r>
              <a:rPr lang="en-US" sz="3200" dirty="0" smtClean="0">
                <a:solidFill>
                  <a:srgbClr val="CCFFCC"/>
                </a:solidFill>
                <a:latin typeface="Calibri"/>
                <a:cs typeface="Calibri"/>
              </a:rPr>
              <a:t>Europe</a:t>
            </a:r>
          </a:p>
          <a:p>
            <a:pPr>
              <a:spcBef>
                <a:spcPct val="50000"/>
              </a:spcBef>
              <a:buFontTx/>
              <a:buChar char="•"/>
            </a:pPr>
            <a:endParaRPr lang="en-US" sz="3200" dirty="0">
              <a:solidFill>
                <a:srgbClr val="CCFFCC"/>
              </a:solidFill>
              <a:latin typeface="Calibri"/>
              <a:cs typeface="Calibri"/>
            </a:endParaRPr>
          </a:p>
          <a:p>
            <a:pPr>
              <a:spcBef>
                <a:spcPct val="50000"/>
              </a:spcBef>
              <a:buFontTx/>
              <a:buChar char="•"/>
            </a:pPr>
            <a:r>
              <a:rPr lang="en-US" sz="3200" dirty="0">
                <a:solidFill>
                  <a:srgbClr val="CCFFCC"/>
                </a:solidFill>
                <a:latin typeface="Calibri"/>
                <a:cs typeface="Calibri"/>
              </a:rPr>
              <a:t>In </a:t>
            </a:r>
            <a:r>
              <a:rPr lang="en-US" sz="3200" dirty="0" smtClean="0">
                <a:solidFill>
                  <a:srgbClr val="CCFFCC"/>
                </a:solidFill>
                <a:latin typeface="Calibri"/>
                <a:cs typeface="Calibri"/>
              </a:rPr>
              <a:t>exchange</a:t>
            </a:r>
            <a:r>
              <a:rPr lang="en-US" sz="3200" dirty="0">
                <a:solidFill>
                  <a:srgbClr val="CCFFCC"/>
                </a:solidFill>
                <a:latin typeface="Calibri"/>
                <a:cs typeface="Calibri"/>
              </a:rPr>
              <a:t>, Germany would return any lands Mexico lost to the US during the Mexican War</a:t>
            </a:r>
          </a:p>
        </p:txBody>
      </p:sp>
      <p:pic>
        <p:nvPicPr>
          <p:cNvPr id="176130" name="Picture 2" descr="http://www.archives.gov/education/lessons/zimmermann/images/coded-message-l.jpg"/>
          <p:cNvPicPr>
            <a:picLocks noChangeAspect="1" noChangeArrowheads="1"/>
          </p:cNvPicPr>
          <p:nvPr/>
        </p:nvPicPr>
        <p:blipFill>
          <a:blip r:embed="rId4"/>
          <a:srcRect/>
          <a:stretch>
            <a:fillRect/>
          </a:stretch>
        </p:blipFill>
        <p:spPr bwMode="auto">
          <a:xfrm>
            <a:off x="4997979" y="1752600"/>
            <a:ext cx="3765838" cy="5031160"/>
          </a:xfrm>
          <a:prstGeom prst="rect">
            <a:avLst/>
          </a:prstGeom>
          <a:noFill/>
        </p:spPr>
      </p:pic>
    </p:spTree>
    <p:extLst>
      <p:ext uri="{BB962C8B-B14F-4D97-AF65-F5344CB8AC3E}">
        <p14:creationId xmlns:p14="http://schemas.microsoft.com/office/powerpoint/2010/main" val="38308035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dirty="0" smtClean="0">
                <a:solidFill>
                  <a:schemeClr val="tx1"/>
                </a:solidFill>
                <a:latin typeface="Calibri" charset="0"/>
                <a:ea typeface="MS PGothic" charset="0"/>
              </a:rPr>
              <a:t>Wilson </a:t>
            </a:r>
            <a:r>
              <a:rPr lang="en-US" dirty="0">
                <a:solidFill>
                  <a:schemeClr val="tx1"/>
                </a:solidFill>
                <a:latin typeface="Calibri" charset="0"/>
                <a:ea typeface="MS PGothic" charset="0"/>
              </a:rPr>
              <a:t>Battles the Bankers</a:t>
            </a:r>
          </a:p>
        </p:txBody>
      </p:sp>
      <p:sp>
        <p:nvSpPr>
          <p:cNvPr id="11267" name="Content Placeholder 2"/>
          <p:cNvSpPr>
            <a:spLocks noGrp="1"/>
          </p:cNvSpPr>
          <p:nvPr>
            <p:ph idx="1"/>
          </p:nvPr>
        </p:nvSpPr>
        <p:spPr>
          <a:xfrm>
            <a:off x="457200" y="1600200"/>
            <a:ext cx="8534400" cy="4915519"/>
          </a:xfrm>
        </p:spPr>
        <p:txBody>
          <a:bodyPr/>
          <a:lstStyle/>
          <a:p>
            <a:pPr eaLnBrk="1" hangingPunct="1"/>
            <a:r>
              <a:rPr lang="en-US" sz="3600" dirty="0">
                <a:solidFill>
                  <a:srgbClr val="CCFFCC"/>
                </a:solidFill>
                <a:latin typeface="Calibri" charset="0"/>
                <a:ea typeface="MS PGothic" charset="0"/>
              </a:rPr>
              <a:t>Antiquated and inadequate banking and currency system</a:t>
            </a:r>
          </a:p>
          <a:p>
            <a:pPr lvl="2" eaLnBrk="1" hangingPunct="1"/>
            <a:r>
              <a:rPr lang="en-US" sz="2800" dirty="0">
                <a:solidFill>
                  <a:srgbClr val="FFFFFF"/>
                </a:solidFill>
                <a:latin typeface="Calibri" charset="0"/>
                <a:ea typeface="MS PGothic" charset="0"/>
              </a:rPr>
              <a:t>Nation</a:t>
            </a:r>
            <a:r>
              <a:rPr lang="fr-FR" altLang="ja-JP" sz="2800" dirty="0">
                <a:solidFill>
                  <a:srgbClr val="FFFFFF"/>
                </a:solidFill>
                <a:latin typeface="Calibri" charset="0"/>
                <a:ea typeface="MS PGothic" charset="0"/>
              </a:rPr>
              <a:t>'</a:t>
            </a:r>
            <a:r>
              <a:rPr lang="en-US" sz="2800" dirty="0">
                <a:solidFill>
                  <a:srgbClr val="FFFFFF"/>
                </a:solidFill>
                <a:latin typeface="Calibri" charset="0"/>
                <a:ea typeface="MS PGothic" charset="0"/>
              </a:rPr>
              <a:t>s financial structure creaked along under </a:t>
            </a:r>
            <a:r>
              <a:rPr lang="en-US" sz="2800" dirty="0">
                <a:solidFill>
                  <a:srgbClr val="CCFFCC"/>
                </a:solidFill>
                <a:latin typeface="Calibri" charset="0"/>
                <a:ea typeface="MS PGothic" charset="0"/>
              </a:rPr>
              <a:t>Civil War National Banking Act</a:t>
            </a:r>
          </a:p>
          <a:p>
            <a:pPr lvl="3" eaLnBrk="1" hangingPunct="1"/>
            <a:r>
              <a:rPr lang="en-US" sz="2400" dirty="0">
                <a:latin typeface="Calibri" charset="0"/>
                <a:ea typeface="MS PGothic" charset="0"/>
              </a:rPr>
              <a:t>Most glaring defect was inelasticity of currency (1907 panic)</a:t>
            </a:r>
          </a:p>
          <a:p>
            <a:pPr lvl="3" eaLnBrk="1" hangingPunct="1"/>
            <a:r>
              <a:rPr lang="en-US" sz="2400" dirty="0">
                <a:latin typeface="Calibri" charset="0"/>
                <a:ea typeface="MS PGothic" charset="0"/>
              </a:rPr>
              <a:t>Since most banks located in New York, hard to mobilize bank reserves elsewhere in times of panic </a:t>
            </a:r>
          </a:p>
          <a:p>
            <a:pPr lvl="2" eaLnBrk="1" hangingPunct="1"/>
            <a:r>
              <a:rPr lang="en-US" sz="2800" dirty="0">
                <a:solidFill>
                  <a:srgbClr val="FFFFFF"/>
                </a:solidFill>
                <a:latin typeface="Calibri" charset="0"/>
                <a:ea typeface="MS PGothic" charset="0"/>
              </a:rPr>
              <a:t>Calls for reform supported by Louis D. Brandeis in book: Other People</a:t>
            </a:r>
            <a:r>
              <a:rPr lang="fr-FR" altLang="ja-JP" sz="2800" dirty="0">
                <a:solidFill>
                  <a:srgbClr val="FFFFFF"/>
                </a:solidFill>
                <a:latin typeface="Calibri" charset="0"/>
                <a:ea typeface="MS PGothic" charset="0"/>
              </a:rPr>
              <a:t>'</a:t>
            </a:r>
            <a:r>
              <a:rPr lang="en-US" sz="2800" dirty="0">
                <a:solidFill>
                  <a:srgbClr val="FFFFFF"/>
                </a:solidFill>
                <a:latin typeface="Calibri" charset="0"/>
                <a:ea typeface="MS PGothic" charset="0"/>
              </a:rPr>
              <a:t>s Money and How the Bankers Use It (1914</a:t>
            </a:r>
            <a:r>
              <a:rPr lang="en-US" dirty="0">
                <a:solidFill>
                  <a:srgbClr val="FFFFFF"/>
                </a:solidFill>
                <a:latin typeface="Calibri" charset="0"/>
                <a:ea typeface="MS PGothic" charset="0"/>
              </a:rPr>
              <a:t>)</a:t>
            </a:r>
          </a:p>
          <a:p>
            <a:pPr lvl="2" eaLnBrk="1" hangingPunct="1"/>
            <a:endParaRPr lang="en-US" dirty="0">
              <a:solidFill>
                <a:srgbClr val="000000"/>
              </a:solidFill>
              <a:latin typeface="Calibri" charset="0"/>
              <a:ea typeface="MS PGothic" charset="0"/>
            </a:endParaRPr>
          </a:p>
          <a:p>
            <a:pPr lvl="3" eaLnBrk="1" hangingPunct="1"/>
            <a:endParaRPr lang="en-US" dirty="0">
              <a:solidFill>
                <a:srgbClr val="000000"/>
              </a:solidFill>
              <a:latin typeface="Calibri" charset="0"/>
              <a:ea typeface="MS PGothic" charset="0"/>
            </a:endParaRPr>
          </a:p>
          <a:p>
            <a:pPr lvl="3" eaLnBrk="1" hangingPunct="1"/>
            <a:endParaRPr lang="en-US" dirty="0">
              <a:solidFill>
                <a:srgbClr val="000000"/>
              </a:solidFill>
              <a:latin typeface="Calibri" charset="0"/>
              <a:ea typeface="MS PGothic" charset="0"/>
            </a:endParaRPr>
          </a:p>
        </p:txBody>
      </p:sp>
    </p:spTree>
    <p:extLst>
      <p:ext uri="{BB962C8B-B14F-4D97-AF65-F5344CB8AC3E}">
        <p14:creationId xmlns:p14="http://schemas.microsoft.com/office/powerpoint/2010/main" val="1291901612"/>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pPr eaLnBrk="1" hangingPunct="1"/>
            <a:r>
              <a:rPr lang="en-US" dirty="0" smtClean="0">
                <a:solidFill>
                  <a:srgbClr val="FFFFFF"/>
                </a:solidFill>
                <a:latin typeface="Calibri" charset="0"/>
                <a:ea typeface="MS PGothic" charset="0"/>
              </a:rPr>
              <a:t>War </a:t>
            </a:r>
            <a:r>
              <a:rPr lang="en-US" dirty="0">
                <a:solidFill>
                  <a:srgbClr val="FFFFFF"/>
                </a:solidFill>
                <a:latin typeface="Calibri" charset="0"/>
                <a:ea typeface="MS PGothic" charset="0"/>
              </a:rPr>
              <a:t>by Act of Germany </a:t>
            </a:r>
          </a:p>
        </p:txBody>
      </p:sp>
      <p:sp>
        <p:nvSpPr>
          <p:cNvPr id="72707" name="Content Placeholder 2"/>
          <p:cNvSpPr>
            <a:spLocks noGrp="1"/>
          </p:cNvSpPr>
          <p:nvPr>
            <p:ph idx="1"/>
          </p:nvPr>
        </p:nvSpPr>
        <p:spPr>
          <a:xfrm>
            <a:off x="673100" y="1600200"/>
            <a:ext cx="8013700" cy="4800600"/>
          </a:xfrm>
        </p:spPr>
        <p:txBody>
          <a:bodyPr/>
          <a:lstStyle/>
          <a:p>
            <a:pPr marL="628650" indent="-571500"/>
            <a:r>
              <a:rPr lang="en-US" sz="3600" dirty="0" smtClean="0">
                <a:solidFill>
                  <a:srgbClr val="FFFFFF"/>
                </a:solidFill>
                <a:latin typeface="Calibri" charset="0"/>
                <a:ea typeface="MS PGothic" charset="0"/>
              </a:rPr>
              <a:t>Long</a:t>
            </a:r>
            <a:r>
              <a:rPr lang="en-US" sz="3600" dirty="0">
                <a:solidFill>
                  <a:srgbClr val="FFFFFF"/>
                </a:solidFill>
                <a:latin typeface="Calibri" charset="0"/>
                <a:ea typeface="MS PGothic" charset="0"/>
              </a:rPr>
              <a:t>-dreaded </a:t>
            </a:r>
            <a:r>
              <a:rPr lang="ja-JP" altLang="en-US" sz="3600" dirty="0">
                <a:solidFill>
                  <a:srgbClr val="FFFFFF"/>
                </a:solidFill>
                <a:latin typeface="Calibri" charset="0"/>
                <a:ea typeface="MS PGothic" charset="0"/>
              </a:rPr>
              <a:t>“</a:t>
            </a:r>
            <a:r>
              <a:rPr lang="en-US" altLang="ja-JP" sz="3600" dirty="0">
                <a:solidFill>
                  <a:srgbClr val="FFFFFF"/>
                </a:solidFill>
                <a:latin typeface="Calibri" charset="0"/>
                <a:ea typeface="MS PGothic" charset="0"/>
              </a:rPr>
              <a:t>overt</a:t>
            </a:r>
            <a:r>
              <a:rPr lang="ja-JP" altLang="en-US" sz="3600" dirty="0">
                <a:solidFill>
                  <a:srgbClr val="FFFFFF"/>
                </a:solidFill>
                <a:latin typeface="Calibri" charset="0"/>
                <a:ea typeface="MS PGothic" charset="0"/>
              </a:rPr>
              <a:t>”</a:t>
            </a:r>
            <a:r>
              <a:rPr lang="en-US" altLang="ja-JP" sz="3600" dirty="0">
                <a:solidFill>
                  <a:srgbClr val="FFFFFF"/>
                </a:solidFill>
                <a:latin typeface="Calibri" charset="0"/>
                <a:ea typeface="MS PGothic" charset="0"/>
              </a:rPr>
              <a:t> act in Atlantic:</a:t>
            </a:r>
          </a:p>
          <a:p>
            <a:pPr lvl="1"/>
            <a:r>
              <a:rPr lang="en-US" sz="3200" dirty="0">
                <a:solidFill>
                  <a:srgbClr val="CCFFCC"/>
                </a:solidFill>
                <a:latin typeface="Calibri" charset="0"/>
                <a:ea typeface="MS PGothic" charset="0"/>
              </a:rPr>
              <a:t>German U-boats sank four unarmed American merchant vessels in first two weeks of March, </a:t>
            </a:r>
            <a:r>
              <a:rPr lang="en-US" sz="3200" dirty="0" smtClean="0">
                <a:solidFill>
                  <a:srgbClr val="CCFFCC"/>
                </a:solidFill>
                <a:latin typeface="Calibri" charset="0"/>
                <a:ea typeface="MS PGothic" charset="0"/>
              </a:rPr>
              <a:t>1917</a:t>
            </a:r>
          </a:p>
          <a:p>
            <a:pPr lvl="1"/>
            <a:endParaRPr lang="en-US" sz="3200" dirty="0">
              <a:latin typeface="Calibri" charset="0"/>
              <a:ea typeface="MS PGothic" charset="0"/>
            </a:endParaRPr>
          </a:p>
          <a:p>
            <a:r>
              <a:rPr lang="en-US" dirty="0">
                <a:solidFill>
                  <a:srgbClr val="CCFFCC"/>
                </a:solidFill>
                <a:latin typeface="Calibri" charset="0"/>
                <a:ea typeface="MS PGothic" charset="0"/>
              </a:rPr>
              <a:t>Revolution in Russia </a:t>
            </a:r>
            <a:r>
              <a:rPr lang="en-US" dirty="0">
                <a:latin typeface="Calibri" charset="0"/>
                <a:ea typeface="MS PGothic" charset="0"/>
              </a:rPr>
              <a:t>toppled cruel regime of tsars:</a:t>
            </a:r>
          </a:p>
          <a:p>
            <a:pPr lvl="1"/>
            <a:r>
              <a:rPr lang="en-US" dirty="0">
                <a:latin typeface="Calibri" charset="0"/>
                <a:ea typeface="MS PGothic" charset="0"/>
              </a:rPr>
              <a:t>America could now fight for democracy on Allies</a:t>
            </a:r>
            <a:r>
              <a:rPr lang="fr-FR" dirty="0">
                <a:latin typeface="Calibri" charset="0"/>
                <a:ea typeface="MS PGothic" charset="0"/>
              </a:rPr>
              <a:t>'</a:t>
            </a:r>
            <a:r>
              <a:rPr lang="en-US" dirty="0">
                <a:latin typeface="Calibri" charset="0"/>
                <a:ea typeface="MS PGothic" charset="0"/>
              </a:rPr>
              <a:t> side, without Russian despotism in Allied fold</a:t>
            </a:r>
          </a:p>
          <a:p>
            <a:pPr lvl="1"/>
            <a:endParaRPr lang="en-US" sz="3200" dirty="0">
              <a:solidFill>
                <a:srgbClr val="CCFFCC"/>
              </a:solidFill>
              <a:latin typeface="Calibri" charset="0"/>
              <a:ea typeface="MS PGothic" charset="0"/>
            </a:endParaRPr>
          </a:p>
        </p:txBody>
      </p:sp>
    </p:spTree>
    <p:extLst>
      <p:ext uri="{BB962C8B-B14F-4D97-AF65-F5344CB8AC3E}">
        <p14:creationId xmlns:p14="http://schemas.microsoft.com/office/powerpoint/2010/main" val="3093296416"/>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54000" y="2286000"/>
            <a:ext cx="8636000"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TextBox 2"/>
          <p:cNvSpPr txBox="1">
            <a:spLocks noChangeArrowheads="1"/>
          </p:cNvSpPr>
          <p:nvPr/>
        </p:nvSpPr>
        <p:spPr bwMode="auto">
          <a:xfrm>
            <a:off x="8609013" y="6604000"/>
            <a:ext cx="5349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r" eaLnBrk="1" hangingPunct="1"/>
            <a:r>
              <a:rPr lang="en-US" sz="1200" b="1">
                <a:latin typeface="Arial" charset="0"/>
              </a:rPr>
              <a:t>p674</a:t>
            </a:r>
          </a:p>
        </p:txBody>
      </p:sp>
    </p:spTree>
    <p:extLst>
      <p:ext uri="{BB962C8B-B14F-4D97-AF65-F5344CB8AC3E}">
        <p14:creationId xmlns:p14="http://schemas.microsoft.com/office/powerpoint/2010/main" val="4159784363"/>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dirty="0" smtClean="0">
                <a:solidFill>
                  <a:schemeClr val="tx1"/>
                </a:solidFill>
                <a:latin typeface="Calibri" charset="0"/>
                <a:ea typeface="MS PGothic" charset="0"/>
              </a:rPr>
              <a:t>America Enters the War</a:t>
            </a:r>
            <a:endParaRPr lang="en-US" dirty="0">
              <a:solidFill>
                <a:schemeClr val="tx1"/>
              </a:solidFill>
              <a:latin typeface="Calibri" charset="0"/>
              <a:ea typeface="MS PGothic" charset="0"/>
            </a:endParaRPr>
          </a:p>
        </p:txBody>
      </p:sp>
      <p:sp>
        <p:nvSpPr>
          <p:cNvPr id="73731" name="Content Placeholder 2"/>
          <p:cNvSpPr>
            <a:spLocks noGrp="1"/>
          </p:cNvSpPr>
          <p:nvPr>
            <p:ph idx="1"/>
          </p:nvPr>
        </p:nvSpPr>
        <p:spPr/>
        <p:txBody>
          <a:bodyPr/>
          <a:lstStyle/>
          <a:p>
            <a:r>
              <a:rPr lang="en-US" dirty="0" smtClean="0">
                <a:solidFill>
                  <a:srgbClr val="FFFFFF"/>
                </a:solidFill>
                <a:latin typeface="Calibri" charset="0"/>
                <a:ea typeface="MS PGothic" charset="0"/>
              </a:rPr>
              <a:t>Wilson</a:t>
            </a:r>
            <a:r>
              <a:rPr lang="en-US" dirty="0">
                <a:solidFill>
                  <a:srgbClr val="FFFFFF"/>
                </a:solidFill>
                <a:latin typeface="Calibri" charset="0"/>
                <a:ea typeface="MS PGothic" charset="0"/>
              </a:rPr>
              <a:t>, before joint session of Congress on April 2, 1917, asked for declaration of war:</a:t>
            </a:r>
          </a:p>
          <a:p>
            <a:pPr lvl="1"/>
            <a:r>
              <a:rPr lang="en-US" dirty="0">
                <a:solidFill>
                  <a:srgbClr val="FFFFFF"/>
                </a:solidFill>
                <a:latin typeface="Calibri" charset="0"/>
                <a:ea typeface="MS PGothic" charset="0"/>
              </a:rPr>
              <a:t>British harassment of U.S. commerce had been galling but endurable</a:t>
            </a:r>
          </a:p>
          <a:p>
            <a:pPr lvl="1"/>
            <a:r>
              <a:rPr lang="en-US" dirty="0">
                <a:solidFill>
                  <a:srgbClr val="FFFFFF"/>
                </a:solidFill>
                <a:latin typeface="Calibri" charset="0"/>
                <a:ea typeface="MS PGothic" charset="0"/>
              </a:rPr>
              <a:t>Germany had resorted to mass killing of civilians</a:t>
            </a:r>
          </a:p>
          <a:p>
            <a:pPr lvl="1"/>
            <a:r>
              <a:rPr lang="en-US" dirty="0">
                <a:solidFill>
                  <a:srgbClr val="FFFFFF"/>
                </a:solidFill>
                <a:latin typeface="Calibri" charset="0"/>
                <a:ea typeface="MS PGothic" charset="0"/>
              </a:rPr>
              <a:t>Wilson had drawn clear line against depredations of submarine</a:t>
            </a:r>
          </a:p>
          <a:p>
            <a:r>
              <a:rPr lang="en-US" dirty="0">
                <a:solidFill>
                  <a:srgbClr val="FFFFFF"/>
                </a:solidFill>
                <a:latin typeface="Calibri" charset="0"/>
                <a:ea typeface="MS PGothic" charset="0"/>
              </a:rPr>
              <a:t>In figurative sense, war declaration on April 6, 1917 bore unambiguous trademark </a:t>
            </a:r>
            <a:r>
              <a:rPr lang="ja-JP" altLang="en-US" dirty="0">
                <a:solidFill>
                  <a:srgbClr val="FFFFFF"/>
                </a:solidFill>
                <a:latin typeface="Calibri" charset="0"/>
                <a:ea typeface="MS PGothic" charset="0"/>
              </a:rPr>
              <a:t>“</a:t>
            </a:r>
            <a:r>
              <a:rPr lang="en-US" altLang="ja-JP" dirty="0">
                <a:solidFill>
                  <a:srgbClr val="FFFFFF"/>
                </a:solidFill>
                <a:latin typeface="Calibri" charset="0"/>
                <a:ea typeface="MS PGothic" charset="0"/>
              </a:rPr>
              <a:t>Made in Germany</a:t>
            </a:r>
            <a:r>
              <a:rPr lang="ja-JP" altLang="en-US" dirty="0">
                <a:solidFill>
                  <a:srgbClr val="FFFFFF"/>
                </a:solidFill>
                <a:latin typeface="Calibri" charset="0"/>
                <a:ea typeface="MS PGothic" charset="0"/>
              </a:rPr>
              <a:t>”</a:t>
            </a:r>
            <a:endParaRPr lang="en-US" dirty="0">
              <a:solidFill>
                <a:srgbClr val="FFFFFF"/>
              </a:solidFill>
              <a:latin typeface="Calibri" charset="0"/>
              <a:ea typeface="MS PGothic" charset="0"/>
            </a:endParaRPr>
          </a:p>
        </p:txBody>
      </p:sp>
    </p:spTree>
    <p:extLst>
      <p:ext uri="{BB962C8B-B14F-4D97-AF65-F5344CB8AC3E}">
        <p14:creationId xmlns:p14="http://schemas.microsoft.com/office/powerpoint/2010/main" val="1747756278"/>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457200" y="274638"/>
            <a:ext cx="8229600" cy="713196"/>
          </a:xfrm>
        </p:spPr>
        <p:txBody>
          <a:bodyPr/>
          <a:lstStyle/>
          <a:p>
            <a:r>
              <a:rPr lang="en-US" dirty="0" smtClean="0">
                <a:solidFill>
                  <a:schemeClr val="tx1"/>
                </a:solidFill>
                <a:latin typeface="Calibri" charset="0"/>
                <a:ea typeface="MS PGothic" charset="0"/>
              </a:rPr>
              <a:t>America Enters the War - Timeline</a:t>
            </a:r>
            <a:endParaRPr lang="en-US" dirty="0">
              <a:solidFill>
                <a:schemeClr val="tx1"/>
              </a:solidFill>
              <a:latin typeface="Calibri" charset="0"/>
              <a:ea typeface="MS PGothic" charset="0"/>
            </a:endParaRPr>
          </a:p>
        </p:txBody>
      </p:sp>
      <p:sp>
        <p:nvSpPr>
          <p:cNvPr id="73731" name="Content Placeholder 2"/>
          <p:cNvSpPr>
            <a:spLocks noGrp="1"/>
          </p:cNvSpPr>
          <p:nvPr>
            <p:ph idx="1"/>
          </p:nvPr>
        </p:nvSpPr>
        <p:spPr>
          <a:xfrm>
            <a:off x="457200" y="1176842"/>
            <a:ext cx="8229600" cy="4525963"/>
          </a:xfrm>
        </p:spPr>
        <p:txBody>
          <a:bodyPr/>
          <a:lstStyle/>
          <a:p>
            <a:r>
              <a:rPr lang="en-US" sz="2400" dirty="0" smtClean="0">
                <a:solidFill>
                  <a:srgbClr val="FFFFFF"/>
                </a:solidFill>
                <a:latin typeface="Calibri" charset="0"/>
                <a:ea typeface="MS PGothic" charset="0"/>
              </a:rPr>
              <a:t>April 2</a:t>
            </a:r>
            <a:r>
              <a:rPr lang="en-US" sz="2400" baseline="30000" dirty="0" smtClean="0">
                <a:solidFill>
                  <a:srgbClr val="FFFFFF"/>
                </a:solidFill>
                <a:latin typeface="Calibri" charset="0"/>
                <a:ea typeface="MS PGothic" charset="0"/>
              </a:rPr>
              <a:t>nd</a:t>
            </a:r>
            <a:r>
              <a:rPr lang="en-US" sz="2400" dirty="0" smtClean="0">
                <a:solidFill>
                  <a:srgbClr val="FFFFFF"/>
                </a:solidFill>
                <a:latin typeface="Calibri" charset="0"/>
                <a:ea typeface="MS PGothic" charset="0"/>
              </a:rPr>
              <a:t> – Wilson asks for declaration of war against Germany</a:t>
            </a:r>
          </a:p>
          <a:p>
            <a:r>
              <a:rPr lang="en-US" sz="2400" dirty="0" smtClean="0">
                <a:solidFill>
                  <a:srgbClr val="FFFFFF"/>
                </a:solidFill>
                <a:latin typeface="Calibri" charset="0"/>
                <a:ea typeface="MS PGothic" charset="0"/>
              </a:rPr>
              <a:t>April 4</a:t>
            </a:r>
            <a:r>
              <a:rPr lang="en-US" sz="2400" baseline="30000" dirty="0" smtClean="0">
                <a:solidFill>
                  <a:srgbClr val="FFFFFF"/>
                </a:solidFill>
                <a:latin typeface="Calibri" charset="0"/>
                <a:ea typeface="MS PGothic" charset="0"/>
              </a:rPr>
              <a:t>th</a:t>
            </a:r>
            <a:r>
              <a:rPr lang="en-US" sz="2400" dirty="0" smtClean="0">
                <a:solidFill>
                  <a:srgbClr val="FFFFFF"/>
                </a:solidFill>
                <a:latin typeface="Calibri" charset="0"/>
                <a:ea typeface="MS PGothic" charset="0"/>
              </a:rPr>
              <a:t> – Approved by Senate</a:t>
            </a:r>
          </a:p>
          <a:p>
            <a:r>
              <a:rPr lang="en-US" sz="2400" dirty="0" smtClean="0">
                <a:solidFill>
                  <a:srgbClr val="CCFFCC"/>
                </a:solidFill>
                <a:latin typeface="Calibri" charset="0"/>
                <a:ea typeface="MS PGothic" charset="0"/>
              </a:rPr>
              <a:t>April 6</a:t>
            </a:r>
            <a:r>
              <a:rPr lang="en-US" sz="2400" baseline="30000" dirty="0" smtClean="0">
                <a:solidFill>
                  <a:srgbClr val="CCFFCC"/>
                </a:solidFill>
                <a:latin typeface="Calibri" charset="0"/>
                <a:ea typeface="MS PGothic" charset="0"/>
              </a:rPr>
              <a:t>th</a:t>
            </a:r>
            <a:r>
              <a:rPr lang="en-US" sz="2400" dirty="0" smtClean="0">
                <a:solidFill>
                  <a:srgbClr val="CCFFCC"/>
                </a:solidFill>
                <a:latin typeface="Calibri" charset="0"/>
                <a:ea typeface="MS PGothic" charset="0"/>
              </a:rPr>
              <a:t> – </a:t>
            </a:r>
            <a:r>
              <a:rPr lang="en-US" sz="2400" dirty="0" smtClean="0">
                <a:latin typeface="Calibri" charset="0"/>
                <a:ea typeface="MS PGothic" charset="0"/>
              </a:rPr>
              <a:t>Passed through House </a:t>
            </a:r>
            <a:r>
              <a:rPr lang="en-US" sz="2400" dirty="0" smtClean="0">
                <a:solidFill>
                  <a:srgbClr val="CCFFCC"/>
                </a:solidFill>
                <a:latin typeface="Calibri" charset="0"/>
                <a:ea typeface="MS PGothic" charset="0"/>
              </a:rPr>
              <a:t>– Declared War on Germany</a:t>
            </a:r>
            <a:endParaRPr lang="en-US" sz="2400" dirty="0">
              <a:solidFill>
                <a:srgbClr val="CCFFCC"/>
              </a:solidFill>
              <a:latin typeface="Calibri" charset="0"/>
              <a:ea typeface="MS PGothic" charset="0"/>
            </a:endParaRPr>
          </a:p>
          <a:p>
            <a:r>
              <a:rPr lang="en-US" sz="2400" dirty="0" smtClean="0">
                <a:solidFill>
                  <a:srgbClr val="FFFFFF"/>
                </a:solidFill>
                <a:latin typeface="Calibri" charset="0"/>
                <a:ea typeface="MS PGothic" charset="0"/>
              </a:rPr>
              <a:t>April 7</a:t>
            </a:r>
            <a:r>
              <a:rPr lang="en-US" sz="2400" baseline="30000" dirty="0" smtClean="0">
                <a:solidFill>
                  <a:srgbClr val="FFFFFF"/>
                </a:solidFill>
                <a:latin typeface="Calibri" charset="0"/>
                <a:ea typeface="MS PGothic" charset="0"/>
              </a:rPr>
              <a:t>th</a:t>
            </a:r>
            <a:r>
              <a:rPr lang="en-US" sz="2400" dirty="0" smtClean="0">
                <a:solidFill>
                  <a:srgbClr val="FFFFFF"/>
                </a:solidFill>
                <a:latin typeface="Calibri" charset="0"/>
                <a:ea typeface="MS PGothic" charset="0"/>
              </a:rPr>
              <a:t> – Declared War on Austria- Hungary</a:t>
            </a:r>
            <a:endParaRPr lang="en-US" sz="2400" dirty="0">
              <a:solidFill>
                <a:srgbClr val="FFFFFF"/>
              </a:solidFill>
              <a:latin typeface="Calibri" charset="0"/>
              <a:ea typeface="MS PGothic" charset="0"/>
            </a:endParaRPr>
          </a:p>
        </p:txBody>
      </p:sp>
      <p:pic>
        <p:nvPicPr>
          <p:cNvPr id="4" name="Picture 8" descr="800px-Wilson_announcing_the_break_in_the_official_relations_with_Germany"/>
          <p:cNvPicPr>
            <a:picLocks noChangeAspect="1" noChangeArrowheads="1"/>
          </p:cNvPicPr>
          <p:nvPr/>
        </p:nvPicPr>
        <p:blipFill>
          <a:blip r:embed="rId2"/>
          <a:srcRect/>
          <a:stretch>
            <a:fillRect/>
          </a:stretch>
        </p:blipFill>
        <p:spPr bwMode="auto">
          <a:xfrm>
            <a:off x="1849963" y="3125951"/>
            <a:ext cx="4848319" cy="3543890"/>
          </a:xfrm>
          <a:prstGeom prst="rect">
            <a:avLst/>
          </a:prstGeom>
          <a:noFill/>
          <a:ln w="9525">
            <a:noFill/>
            <a:miter lim="800000"/>
            <a:headEnd/>
            <a:tailEnd/>
          </a:ln>
        </p:spPr>
      </p:pic>
    </p:spTree>
    <p:extLst>
      <p:ext uri="{BB962C8B-B14F-4D97-AF65-F5344CB8AC3E}">
        <p14:creationId xmlns:p14="http://schemas.microsoft.com/office/powerpoint/2010/main" val="156838573"/>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pPr eaLnBrk="1" hangingPunct="1"/>
            <a:r>
              <a:rPr lang="en-US" dirty="0" smtClean="0">
                <a:solidFill>
                  <a:srgbClr val="FFFFFF"/>
                </a:solidFill>
                <a:latin typeface="Calibri" charset="0"/>
                <a:ea typeface="MS PGothic" charset="0"/>
              </a:rPr>
              <a:t>Wilson</a:t>
            </a:r>
            <a:r>
              <a:rPr lang="fr-FR" altLang="ja-JP" dirty="0" smtClean="0">
                <a:solidFill>
                  <a:srgbClr val="FFFFFF"/>
                </a:solidFill>
                <a:latin typeface="Calibri" charset="0"/>
                <a:ea typeface="MS PGothic" charset="0"/>
              </a:rPr>
              <a:t>'</a:t>
            </a:r>
            <a:r>
              <a:rPr lang="en-US" altLang="ja-JP" dirty="0" smtClean="0">
                <a:solidFill>
                  <a:srgbClr val="FFFFFF"/>
                </a:solidFill>
                <a:latin typeface="Calibri" charset="0"/>
                <a:ea typeface="MS PGothic" charset="0"/>
              </a:rPr>
              <a:t>s </a:t>
            </a:r>
            <a:r>
              <a:rPr lang="en-US" altLang="ja-JP" dirty="0">
                <a:solidFill>
                  <a:srgbClr val="FFFFFF"/>
                </a:solidFill>
                <a:latin typeface="Calibri" charset="0"/>
                <a:ea typeface="MS PGothic" charset="0"/>
              </a:rPr>
              <a:t>Fourteen Potent Points</a:t>
            </a:r>
            <a:endParaRPr lang="en-US" dirty="0">
              <a:solidFill>
                <a:srgbClr val="FFFFFF"/>
              </a:solidFill>
              <a:latin typeface="Calibri" charset="0"/>
              <a:ea typeface="MS PGothic" charset="0"/>
            </a:endParaRPr>
          </a:p>
        </p:txBody>
      </p:sp>
      <p:sp>
        <p:nvSpPr>
          <p:cNvPr id="80899" name="Content Placeholder 2"/>
          <p:cNvSpPr>
            <a:spLocks noGrp="1"/>
          </p:cNvSpPr>
          <p:nvPr>
            <p:ph idx="1"/>
          </p:nvPr>
        </p:nvSpPr>
        <p:spPr/>
        <p:txBody>
          <a:bodyPr/>
          <a:lstStyle/>
          <a:p>
            <a:pPr eaLnBrk="1" hangingPunct="1"/>
            <a:r>
              <a:rPr lang="en-US" dirty="0">
                <a:solidFill>
                  <a:srgbClr val="FFFFFF"/>
                </a:solidFill>
                <a:latin typeface="Calibri" charset="0"/>
                <a:ea typeface="MS PGothic" charset="0"/>
              </a:rPr>
              <a:t>Wilson soon recognized as moral leader of Allied cause</a:t>
            </a:r>
          </a:p>
          <a:p>
            <a:pPr lvl="1" eaLnBrk="1" hangingPunct="1"/>
            <a:r>
              <a:rPr lang="en-US" dirty="0">
                <a:solidFill>
                  <a:srgbClr val="FFFFFF"/>
                </a:solidFill>
                <a:latin typeface="Calibri" charset="0"/>
                <a:ea typeface="MS PGothic" charset="0"/>
              </a:rPr>
              <a:t>On </a:t>
            </a:r>
            <a:r>
              <a:rPr lang="en-US" dirty="0">
                <a:solidFill>
                  <a:srgbClr val="CCFFCC"/>
                </a:solidFill>
                <a:latin typeface="Calibri" charset="0"/>
                <a:ea typeface="MS PGothic" charset="0"/>
              </a:rPr>
              <a:t>January 8, 1918, he delivered to Congress  famed </a:t>
            </a:r>
            <a:r>
              <a:rPr lang="en-US" b="1" dirty="0">
                <a:solidFill>
                  <a:srgbClr val="CCFFCC"/>
                </a:solidFill>
                <a:latin typeface="Calibri" charset="0"/>
                <a:ea typeface="MS PGothic" charset="0"/>
              </a:rPr>
              <a:t>Fourteen </a:t>
            </a:r>
            <a:r>
              <a:rPr lang="en-US" b="1" dirty="0" smtClean="0">
                <a:solidFill>
                  <a:srgbClr val="CCFFCC"/>
                </a:solidFill>
                <a:latin typeface="Calibri" charset="0"/>
                <a:ea typeface="MS PGothic" charset="0"/>
              </a:rPr>
              <a:t>Points</a:t>
            </a:r>
            <a:r>
              <a:rPr lang="en-US" dirty="0">
                <a:solidFill>
                  <a:srgbClr val="CCFFCC"/>
                </a:solidFill>
                <a:latin typeface="Calibri" charset="0"/>
                <a:ea typeface="MS PGothic" charset="0"/>
              </a:rPr>
              <a:t>.</a:t>
            </a:r>
          </a:p>
          <a:p>
            <a:pPr marL="914400" lvl="2" indent="0">
              <a:lnSpc>
                <a:spcPct val="90000"/>
              </a:lnSpc>
              <a:spcBef>
                <a:spcPct val="50000"/>
              </a:spcBef>
              <a:buNone/>
            </a:pPr>
            <a:endParaRPr lang="en-US" sz="2000" b="1" u="sng" dirty="0">
              <a:solidFill>
                <a:srgbClr val="CCFFCC"/>
              </a:solidFill>
            </a:endParaRPr>
          </a:p>
        </p:txBody>
      </p:sp>
    </p:spTree>
    <p:extLst>
      <p:ext uri="{BB962C8B-B14F-4D97-AF65-F5344CB8AC3E}">
        <p14:creationId xmlns:p14="http://schemas.microsoft.com/office/powerpoint/2010/main" val="3108315016"/>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ctrTitle"/>
          </p:nvPr>
        </p:nvSpPr>
        <p:spPr>
          <a:xfrm>
            <a:off x="609600" y="152400"/>
            <a:ext cx="8001000" cy="990600"/>
          </a:xfrm>
          <a:noFill/>
        </p:spPr>
        <p:txBody>
          <a:bodyPr/>
          <a:lstStyle/>
          <a:p>
            <a:pPr eaLnBrk="1" hangingPunct="1"/>
            <a:r>
              <a:rPr lang="en-US" sz="5400" dirty="0" smtClean="0">
                <a:solidFill>
                  <a:srgbClr val="CCFFCC"/>
                </a:solidFill>
                <a:latin typeface="Calibri"/>
                <a:cs typeface="Calibri"/>
              </a:rPr>
              <a:t>Wilson’s Fourteen Points</a:t>
            </a:r>
          </a:p>
        </p:txBody>
      </p:sp>
      <p:pic>
        <p:nvPicPr>
          <p:cNvPr id="97283" name="Picture 3"/>
          <p:cNvPicPr>
            <a:picLocks noChangeAspect="1" noChangeArrowheads="1"/>
          </p:cNvPicPr>
          <p:nvPr/>
        </p:nvPicPr>
        <p:blipFill>
          <a:blip r:embed="rId3"/>
          <a:srcRect/>
          <a:stretch>
            <a:fillRect/>
          </a:stretch>
        </p:blipFill>
        <p:spPr bwMode="auto">
          <a:xfrm>
            <a:off x="685800" y="990600"/>
            <a:ext cx="7772400" cy="482600"/>
          </a:xfrm>
          <a:prstGeom prst="rect">
            <a:avLst/>
          </a:prstGeom>
          <a:noFill/>
          <a:ln w="9525">
            <a:noFill/>
            <a:miter lim="800000"/>
            <a:headEnd/>
            <a:tailEnd/>
          </a:ln>
        </p:spPr>
      </p:pic>
      <p:sp>
        <p:nvSpPr>
          <p:cNvPr id="97284" name="Text Box 4"/>
          <p:cNvSpPr txBox="1">
            <a:spLocks noChangeArrowheads="1"/>
          </p:cNvSpPr>
          <p:nvPr/>
        </p:nvSpPr>
        <p:spPr bwMode="auto">
          <a:xfrm>
            <a:off x="0" y="1447800"/>
            <a:ext cx="5638800" cy="5250667"/>
          </a:xfrm>
          <a:prstGeom prst="rect">
            <a:avLst/>
          </a:prstGeom>
          <a:noFill/>
          <a:ln w="9525">
            <a:noFill/>
            <a:miter lim="800000"/>
            <a:headEnd/>
            <a:tailEnd/>
          </a:ln>
        </p:spPr>
        <p:txBody>
          <a:bodyPr wrap="square">
            <a:spAutoFit/>
          </a:bodyPr>
          <a:lstStyle/>
          <a:p>
            <a:pPr>
              <a:lnSpc>
                <a:spcPct val="90000"/>
              </a:lnSpc>
              <a:spcBef>
                <a:spcPct val="50000"/>
              </a:spcBef>
              <a:buFontTx/>
              <a:buChar char="•"/>
            </a:pPr>
            <a:r>
              <a:rPr lang="en-US" sz="2800" b="1" u="sng" dirty="0">
                <a:solidFill>
                  <a:srgbClr val="FFFFFF"/>
                </a:solidFill>
                <a:latin typeface="Calibri"/>
                <a:cs typeface="Calibri"/>
              </a:rPr>
              <a:t>Wilson’s plan for peace</a:t>
            </a:r>
            <a:r>
              <a:rPr lang="en-US" sz="2800" dirty="0">
                <a:solidFill>
                  <a:srgbClr val="FFFFFF"/>
                </a:solidFill>
                <a:latin typeface="Calibri"/>
                <a:cs typeface="Calibri"/>
              </a:rPr>
              <a:t>:</a:t>
            </a:r>
          </a:p>
          <a:p>
            <a:pPr lvl="1">
              <a:lnSpc>
                <a:spcPct val="90000"/>
              </a:lnSpc>
              <a:spcBef>
                <a:spcPct val="50000"/>
              </a:spcBef>
              <a:buFontTx/>
              <a:buChar char="•"/>
            </a:pPr>
            <a:r>
              <a:rPr lang="en-US" sz="2400" dirty="0" smtClean="0">
                <a:solidFill>
                  <a:srgbClr val="CCFFCC"/>
                </a:solidFill>
                <a:latin typeface="Calibri"/>
                <a:cs typeface="Calibri"/>
              </a:rPr>
              <a:t>End secret treaties and alliances</a:t>
            </a:r>
          </a:p>
          <a:p>
            <a:pPr lvl="1">
              <a:lnSpc>
                <a:spcPct val="90000"/>
              </a:lnSpc>
              <a:spcBef>
                <a:spcPct val="50000"/>
              </a:spcBef>
              <a:buFontTx/>
              <a:buChar char="•"/>
            </a:pPr>
            <a:r>
              <a:rPr lang="en-US" sz="2400" dirty="0" smtClean="0">
                <a:solidFill>
                  <a:srgbClr val="CCFFCC"/>
                </a:solidFill>
                <a:latin typeface="Calibri"/>
                <a:cs typeface="Calibri"/>
              </a:rPr>
              <a:t>Allow </a:t>
            </a:r>
            <a:r>
              <a:rPr lang="en-US" sz="2400" dirty="0">
                <a:solidFill>
                  <a:srgbClr val="CCFFCC"/>
                </a:solidFill>
                <a:latin typeface="Calibri"/>
                <a:cs typeface="Calibri"/>
              </a:rPr>
              <a:t>free trade and freedom of the seas</a:t>
            </a:r>
          </a:p>
          <a:p>
            <a:pPr lvl="1">
              <a:lnSpc>
                <a:spcPct val="90000"/>
              </a:lnSpc>
              <a:spcBef>
                <a:spcPct val="50000"/>
              </a:spcBef>
              <a:buFontTx/>
              <a:buChar char="•"/>
            </a:pPr>
            <a:r>
              <a:rPr lang="en-US" sz="2400" dirty="0" smtClean="0">
                <a:solidFill>
                  <a:srgbClr val="CCFFCC"/>
                </a:solidFill>
                <a:latin typeface="Calibri"/>
                <a:cs typeface="Calibri"/>
              </a:rPr>
              <a:t>Reduction </a:t>
            </a:r>
            <a:r>
              <a:rPr lang="en-US" sz="2400" dirty="0">
                <a:solidFill>
                  <a:srgbClr val="CCFFCC"/>
                </a:solidFill>
                <a:latin typeface="Calibri"/>
                <a:cs typeface="Calibri"/>
              </a:rPr>
              <a:t>of militaries</a:t>
            </a:r>
          </a:p>
          <a:p>
            <a:pPr lvl="1">
              <a:lnSpc>
                <a:spcPct val="90000"/>
              </a:lnSpc>
              <a:spcBef>
                <a:spcPct val="50000"/>
              </a:spcBef>
              <a:buFontTx/>
              <a:buChar char="•"/>
            </a:pPr>
            <a:r>
              <a:rPr lang="en-US" sz="2400" dirty="0">
                <a:solidFill>
                  <a:srgbClr val="CCFFCC"/>
                </a:solidFill>
                <a:latin typeface="Calibri"/>
                <a:cs typeface="Calibri"/>
              </a:rPr>
              <a:t>Boundary changes </a:t>
            </a:r>
            <a:r>
              <a:rPr lang="en-US" sz="2400" dirty="0">
                <a:solidFill>
                  <a:srgbClr val="FFFFFF"/>
                </a:solidFill>
                <a:latin typeface="Calibri"/>
                <a:cs typeface="Calibri"/>
              </a:rPr>
              <a:t>(to prevent countries from gaining too much power/territory)</a:t>
            </a:r>
          </a:p>
          <a:p>
            <a:pPr lvl="1">
              <a:lnSpc>
                <a:spcPct val="90000"/>
              </a:lnSpc>
              <a:spcBef>
                <a:spcPct val="50000"/>
              </a:spcBef>
              <a:buFontTx/>
              <a:buChar char="•"/>
            </a:pPr>
            <a:r>
              <a:rPr lang="en-US" sz="2400" dirty="0">
                <a:solidFill>
                  <a:srgbClr val="CCFFCC"/>
                </a:solidFill>
                <a:latin typeface="Calibri"/>
                <a:cs typeface="Calibri"/>
              </a:rPr>
              <a:t>Self-determination </a:t>
            </a:r>
            <a:r>
              <a:rPr lang="en-US" sz="2400" dirty="0">
                <a:solidFill>
                  <a:srgbClr val="FFFFFF"/>
                </a:solidFill>
                <a:latin typeface="Calibri"/>
                <a:cs typeface="Calibri"/>
              </a:rPr>
              <a:t>(allow each nation to choose their own form of government)</a:t>
            </a:r>
          </a:p>
          <a:p>
            <a:pPr lvl="1">
              <a:lnSpc>
                <a:spcPct val="90000"/>
              </a:lnSpc>
              <a:spcBef>
                <a:spcPct val="50000"/>
              </a:spcBef>
              <a:buFontTx/>
              <a:buChar char="•"/>
            </a:pPr>
            <a:r>
              <a:rPr lang="en-US" sz="2400" b="1" u="sng" dirty="0">
                <a:solidFill>
                  <a:srgbClr val="CCFFCC"/>
                </a:solidFill>
                <a:latin typeface="Calibri"/>
                <a:cs typeface="Calibri"/>
              </a:rPr>
              <a:t>Creation of the League of Nations</a:t>
            </a:r>
          </a:p>
        </p:txBody>
      </p:sp>
      <p:pic>
        <p:nvPicPr>
          <p:cNvPr id="97285" name="Picture 5"/>
          <p:cNvPicPr>
            <a:picLocks noChangeAspect="1" noChangeArrowheads="1"/>
          </p:cNvPicPr>
          <p:nvPr/>
        </p:nvPicPr>
        <p:blipFill>
          <a:blip r:embed="rId4"/>
          <a:srcRect/>
          <a:stretch>
            <a:fillRect/>
          </a:stretch>
        </p:blipFill>
        <p:spPr bwMode="auto">
          <a:xfrm>
            <a:off x="5638800" y="1524000"/>
            <a:ext cx="3381375" cy="5181600"/>
          </a:xfrm>
          <a:prstGeom prst="rect">
            <a:avLst/>
          </a:prstGeom>
          <a:noFill/>
          <a:ln w="9525">
            <a:noFill/>
            <a:miter lim="800000"/>
            <a:headEnd/>
            <a:tailEnd/>
          </a:ln>
        </p:spPr>
      </p:pic>
    </p:spTree>
    <p:extLst>
      <p:ext uri="{BB962C8B-B14F-4D97-AF65-F5344CB8AC3E}">
        <p14:creationId xmlns:p14="http://schemas.microsoft.com/office/powerpoint/2010/main" val="27945809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ctrTitle"/>
          </p:nvPr>
        </p:nvSpPr>
        <p:spPr>
          <a:xfrm>
            <a:off x="609600" y="76200"/>
            <a:ext cx="8001000" cy="990600"/>
          </a:xfrm>
          <a:noFill/>
        </p:spPr>
        <p:txBody>
          <a:bodyPr/>
          <a:lstStyle/>
          <a:p>
            <a:pPr eaLnBrk="1" hangingPunct="1"/>
            <a:r>
              <a:rPr lang="en-US" sz="6600" dirty="0" smtClean="0">
                <a:solidFill>
                  <a:srgbClr val="CCFFCC"/>
                </a:solidFill>
                <a:latin typeface="Calibri"/>
                <a:cs typeface="Calibri"/>
              </a:rPr>
              <a:t>League of Nations</a:t>
            </a:r>
          </a:p>
        </p:txBody>
      </p:sp>
      <p:pic>
        <p:nvPicPr>
          <p:cNvPr id="98307" name="Picture 3"/>
          <p:cNvPicPr>
            <a:picLocks noChangeAspect="1" noChangeArrowheads="1"/>
          </p:cNvPicPr>
          <p:nvPr/>
        </p:nvPicPr>
        <p:blipFill>
          <a:blip r:embed="rId3"/>
          <a:srcRect/>
          <a:stretch>
            <a:fillRect/>
          </a:stretch>
        </p:blipFill>
        <p:spPr bwMode="auto">
          <a:xfrm>
            <a:off x="685800" y="990600"/>
            <a:ext cx="7772400" cy="482600"/>
          </a:xfrm>
          <a:prstGeom prst="rect">
            <a:avLst/>
          </a:prstGeom>
          <a:noFill/>
          <a:ln w="9525">
            <a:noFill/>
            <a:miter lim="800000"/>
            <a:headEnd/>
            <a:tailEnd/>
          </a:ln>
        </p:spPr>
      </p:pic>
      <p:pic>
        <p:nvPicPr>
          <p:cNvPr id="98308" name="Picture 4"/>
          <p:cNvPicPr>
            <a:picLocks noChangeAspect="1" noChangeArrowheads="1"/>
          </p:cNvPicPr>
          <p:nvPr/>
        </p:nvPicPr>
        <p:blipFill>
          <a:blip r:embed="rId4"/>
          <a:srcRect/>
          <a:stretch>
            <a:fillRect/>
          </a:stretch>
        </p:blipFill>
        <p:spPr bwMode="auto">
          <a:xfrm>
            <a:off x="152400" y="1631950"/>
            <a:ext cx="4648200" cy="4616450"/>
          </a:xfrm>
          <a:prstGeom prst="rect">
            <a:avLst/>
          </a:prstGeom>
          <a:noFill/>
          <a:ln w="9525">
            <a:noFill/>
            <a:miter lim="800000"/>
            <a:headEnd/>
            <a:tailEnd/>
          </a:ln>
        </p:spPr>
      </p:pic>
      <p:sp>
        <p:nvSpPr>
          <p:cNvPr id="98309" name="Text Box 5"/>
          <p:cNvSpPr txBox="1">
            <a:spLocks noChangeArrowheads="1"/>
          </p:cNvSpPr>
          <p:nvPr/>
        </p:nvSpPr>
        <p:spPr bwMode="auto">
          <a:xfrm>
            <a:off x="4876800" y="1447800"/>
            <a:ext cx="4267200" cy="4801314"/>
          </a:xfrm>
          <a:prstGeom prst="rect">
            <a:avLst/>
          </a:prstGeom>
          <a:noFill/>
          <a:ln w="9525">
            <a:noFill/>
            <a:miter lim="800000"/>
            <a:headEnd/>
            <a:tailEnd/>
          </a:ln>
        </p:spPr>
        <p:txBody>
          <a:bodyPr>
            <a:spAutoFit/>
          </a:bodyPr>
          <a:lstStyle/>
          <a:p>
            <a:pPr>
              <a:spcBef>
                <a:spcPct val="50000"/>
              </a:spcBef>
              <a:buFontTx/>
              <a:buChar char="•"/>
            </a:pPr>
            <a:r>
              <a:rPr lang="en-US" sz="2400" dirty="0">
                <a:solidFill>
                  <a:srgbClr val="FFFFFF"/>
                </a:solidFill>
                <a:latin typeface="Calibri"/>
                <a:cs typeface="Calibri"/>
              </a:rPr>
              <a:t>Wilson believed the League of Nations was the most important part of his proposed peace agreement</a:t>
            </a:r>
          </a:p>
          <a:p>
            <a:pPr>
              <a:spcBef>
                <a:spcPct val="50000"/>
              </a:spcBef>
              <a:buFontTx/>
              <a:buChar char="•"/>
            </a:pPr>
            <a:r>
              <a:rPr lang="en-US" sz="2400" b="1" dirty="0">
                <a:solidFill>
                  <a:srgbClr val="CCFFCC"/>
                </a:solidFill>
                <a:latin typeface="Calibri"/>
                <a:cs typeface="Calibri"/>
              </a:rPr>
              <a:t>It’s purpose was to prevent war through </a:t>
            </a:r>
            <a:r>
              <a:rPr lang="en-US" sz="2400" b="1" dirty="0" smtClean="0">
                <a:solidFill>
                  <a:srgbClr val="CCFFCC"/>
                </a:solidFill>
                <a:latin typeface="Calibri"/>
                <a:cs typeface="Calibri"/>
              </a:rPr>
              <a:t>diplomacy</a:t>
            </a:r>
          </a:p>
          <a:p>
            <a:pPr>
              <a:spcBef>
                <a:spcPct val="50000"/>
              </a:spcBef>
              <a:buFontTx/>
              <a:buChar char="•"/>
            </a:pPr>
            <a:endParaRPr lang="en-US" sz="2400" b="1" dirty="0">
              <a:solidFill>
                <a:srgbClr val="CCFFCC"/>
              </a:solidFill>
              <a:latin typeface="Calibri"/>
              <a:cs typeface="Calibri"/>
            </a:endParaRPr>
          </a:p>
          <a:p>
            <a:pPr>
              <a:spcBef>
                <a:spcPct val="50000"/>
              </a:spcBef>
              <a:buFontTx/>
              <a:buChar char="•"/>
            </a:pPr>
            <a:r>
              <a:rPr lang="en-US" sz="2400" b="1" dirty="0">
                <a:solidFill>
                  <a:srgbClr val="FFFF00"/>
                </a:solidFill>
                <a:latin typeface="Calibri"/>
                <a:cs typeface="Calibri"/>
              </a:rPr>
              <a:t>Many Americans opposed the </a:t>
            </a:r>
            <a:r>
              <a:rPr lang="en-US" sz="2400" b="1" dirty="0" smtClean="0">
                <a:solidFill>
                  <a:srgbClr val="FFFF00"/>
                </a:solidFill>
                <a:latin typeface="Calibri"/>
                <a:cs typeface="Calibri"/>
              </a:rPr>
              <a:t>league</a:t>
            </a:r>
            <a:r>
              <a:rPr lang="en-US" sz="2400" b="1" dirty="0">
                <a:solidFill>
                  <a:srgbClr val="FFFF00"/>
                </a:solidFill>
                <a:latin typeface="Calibri"/>
                <a:cs typeface="Calibri"/>
              </a:rPr>
              <a:t>, however, because they felt it would allow other nations to restrict our</a:t>
            </a:r>
            <a:r>
              <a:rPr lang="en-US" sz="2800" b="1" dirty="0">
                <a:solidFill>
                  <a:srgbClr val="FFFF00"/>
                </a:solidFill>
                <a:latin typeface="Calibri"/>
                <a:cs typeface="Calibri"/>
              </a:rPr>
              <a:t> actions</a:t>
            </a:r>
          </a:p>
        </p:txBody>
      </p:sp>
    </p:spTree>
    <p:extLst>
      <p:ext uri="{BB962C8B-B14F-4D97-AF65-F5344CB8AC3E}">
        <p14:creationId xmlns:p14="http://schemas.microsoft.com/office/powerpoint/2010/main" val="34727425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pPr eaLnBrk="1" hangingPunct="1"/>
            <a:r>
              <a:rPr lang="en-US" sz="3600" dirty="0" smtClean="0">
                <a:solidFill>
                  <a:schemeClr val="tx1"/>
                </a:solidFill>
                <a:latin typeface="Calibri" charset="0"/>
                <a:ea typeface="MS PGothic" charset="0"/>
              </a:rPr>
              <a:t>Manipulating </a:t>
            </a:r>
            <a:r>
              <a:rPr lang="en-US" sz="3600" dirty="0">
                <a:solidFill>
                  <a:schemeClr val="tx1"/>
                </a:solidFill>
                <a:latin typeface="Calibri" charset="0"/>
                <a:ea typeface="MS PGothic" charset="0"/>
              </a:rPr>
              <a:t>Minds and </a:t>
            </a:r>
            <a:r>
              <a:rPr lang="en-US" sz="3600" dirty="0" smtClean="0">
                <a:solidFill>
                  <a:schemeClr val="tx1"/>
                </a:solidFill>
                <a:latin typeface="Calibri" charset="0"/>
                <a:ea typeface="MS PGothic" charset="0"/>
              </a:rPr>
              <a:t>Stifling Dissent</a:t>
            </a:r>
            <a:endParaRPr lang="en-US" sz="3600" dirty="0">
              <a:solidFill>
                <a:schemeClr val="tx1"/>
              </a:solidFill>
              <a:latin typeface="Calibri" charset="0"/>
              <a:ea typeface="MS PGothic" charset="0"/>
            </a:endParaRPr>
          </a:p>
        </p:txBody>
      </p:sp>
      <p:sp>
        <p:nvSpPr>
          <p:cNvPr id="83971" name="Content Placeholder 2"/>
          <p:cNvSpPr>
            <a:spLocks noGrp="1"/>
          </p:cNvSpPr>
          <p:nvPr>
            <p:ph idx="1"/>
          </p:nvPr>
        </p:nvSpPr>
        <p:spPr>
          <a:xfrm>
            <a:off x="457200" y="1207354"/>
            <a:ext cx="8229600" cy="4918810"/>
          </a:xfrm>
        </p:spPr>
        <p:txBody>
          <a:bodyPr/>
          <a:lstStyle/>
          <a:p>
            <a:r>
              <a:rPr lang="en-US" b="1" dirty="0">
                <a:solidFill>
                  <a:srgbClr val="CCFFCC"/>
                </a:solidFill>
                <a:latin typeface="Calibri" charset="0"/>
                <a:ea typeface="MS PGothic" charset="0"/>
              </a:rPr>
              <a:t>Committee on Public Information</a:t>
            </a:r>
            <a:r>
              <a:rPr lang="en-US" dirty="0">
                <a:solidFill>
                  <a:srgbClr val="CCFFCC"/>
                </a:solidFill>
                <a:latin typeface="Calibri" charset="0"/>
                <a:ea typeface="MS PGothic" charset="0"/>
              </a:rPr>
              <a:t>:</a:t>
            </a:r>
          </a:p>
          <a:p>
            <a:pPr lvl="1"/>
            <a:r>
              <a:rPr lang="en-US" dirty="0">
                <a:solidFill>
                  <a:srgbClr val="CCFFCC"/>
                </a:solidFill>
                <a:latin typeface="Calibri" charset="0"/>
                <a:ea typeface="MS PGothic" charset="0"/>
              </a:rPr>
              <a:t>Purpose</a:t>
            </a:r>
            <a:r>
              <a:rPr lang="en-US" dirty="0">
                <a:solidFill>
                  <a:srgbClr val="FFFFFF"/>
                </a:solidFill>
                <a:latin typeface="Calibri" charset="0"/>
                <a:ea typeface="MS PGothic" charset="0"/>
              </a:rPr>
              <a:t>—mobilize people</a:t>
            </a:r>
            <a:r>
              <a:rPr lang="fr-FR" altLang="ja-JP" dirty="0">
                <a:solidFill>
                  <a:srgbClr val="FFFFFF"/>
                </a:solidFill>
                <a:latin typeface="Calibri" charset="0"/>
                <a:ea typeface="MS PGothic" charset="0"/>
              </a:rPr>
              <a:t>'</a:t>
            </a:r>
            <a:r>
              <a:rPr lang="en-US" dirty="0">
                <a:solidFill>
                  <a:srgbClr val="FFFFFF"/>
                </a:solidFill>
                <a:latin typeface="Calibri" charset="0"/>
                <a:ea typeface="MS PGothic" charset="0"/>
              </a:rPr>
              <a:t>s mind for war</a:t>
            </a:r>
          </a:p>
          <a:p>
            <a:pPr lvl="1"/>
            <a:r>
              <a:rPr lang="en-US" dirty="0">
                <a:solidFill>
                  <a:srgbClr val="FFFFFF"/>
                </a:solidFill>
                <a:latin typeface="Calibri" charset="0"/>
                <a:ea typeface="MS PGothic" charset="0"/>
              </a:rPr>
              <a:t>Headed by young journalist, George Creel</a:t>
            </a:r>
          </a:p>
          <a:p>
            <a:pPr lvl="1"/>
            <a:r>
              <a:rPr lang="en-US" dirty="0">
                <a:solidFill>
                  <a:srgbClr val="FFFFFF"/>
                </a:solidFill>
                <a:latin typeface="Calibri" charset="0"/>
                <a:ea typeface="MS PGothic" charset="0"/>
              </a:rPr>
              <a:t>His job </a:t>
            </a:r>
            <a:r>
              <a:rPr lang="en-US" dirty="0">
                <a:solidFill>
                  <a:srgbClr val="CCFFCC"/>
                </a:solidFill>
                <a:latin typeface="Calibri" charset="0"/>
                <a:ea typeface="MS PGothic" charset="0"/>
              </a:rPr>
              <a:t>to sell America on war and sell world on </a:t>
            </a:r>
            <a:r>
              <a:rPr lang="en-US" dirty="0" err="1">
                <a:solidFill>
                  <a:srgbClr val="CCFFCC"/>
                </a:solidFill>
                <a:latin typeface="Calibri" charset="0"/>
                <a:ea typeface="MS PGothic" charset="0"/>
              </a:rPr>
              <a:t>Wilsonian</a:t>
            </a:r>
            <a:r>
              <a:rPr lang="en-US" dirty="0">
                <a:solidFill>
                  <a:srgbClr val="CCFFCC"/>
                </a:solidFill>
                <a:latin typeface="Calibri" charset="0"/>
                <a:ea typeface="MS PGothic" charset="0"/>
              </a:rPr>
              <a:t> war aims</a:t>
            </a:r>
          </a:p>
          <a:p>
            <a:pPr lvl="1"/>
            <a:r>
              <a:rPr lang="en-US" dirty="0">
                <a:latin typeface="Calibri" charset="0"/>
                <a:ea typeface="MS PGothic" charset="0"/>
              </a:rPr>
              <a:t>Employed 150,000 workers at home and abroad</a:t>
            </a:r>
          </a:p>
          <a:p>
            <a:pPr lvl="2"/>
            <a:r>
              <a:rPr lang="en-US" dirty="0">
                <a:latin typeface="Calibri" charset="0"/>
                <a:ea typeface="MS PGothic" charset="0"/>
              </a:rPr>
              <a:t>Sent out 75,000 </a:t>
            </a:r>
            <a:r>
              <a:rPr lang="ja-JP" altLang="en-US" dirty="0">
                <a:latin typeface="Calibri" charset="0"/>
                <a:ea typeface="MS PGothic" charset="0"/>
              </a:rPr>
              <a:t>“</a:t>
            </a:r>
            <a:r>
              <a:rPr lang="en-US" altLang="ja-JP" dirty="0">
                <a:latin typeface="Calibri" charset="0"/>
                <a:ea typeface="MS PGothic" charset="0"/>
              </a:rPr>
              <a:t>four-minute men</a:t>
            </a:r>
            <a:r>
              <a:rPr lang="ja-JP" altLang="en-US" dirty="0">
                <a:latin typeface="Calibri" charset="0"/>
                <a:ea typeface="MS PGothic" charset="0"/>
              </a:rPr>
              <a:t>”</a:t>
            </a:r>
            <a:r>
              <a:rPr lang="en-US" altLang="ja-JP" dirty="0">
                <a:latin typeface="Calibri" charset="0"/>
                <a:ea typeface="MS PGothic" charset="0"/>
              </a:rPr>
              <a:t> who delivered countless speeches containing much </a:t>
            </a:r>
            <a:r>
              <a:rPr lang="ja-JP" altLang="en-US" dirty="0">
                <a:latin typeface="Calibri" charset="0"/>
                <a:ea typeface="MS PGothic" charset="0"/>
              </a:rPr>
              <a:t>“</a:t>
            </a:r>
            <a:r>
              <a:rPr lang="en-US" altLang="ja-JP" dirty="0">
                <a:latin typeface="Calibri" charset="0"/>
                <a:ea typeface="MS PGothic" charset="0"/>
              </a:rPr>
              <a:t>patriotic pep</a:t>
            </a:r>
            <a:r>
              <a:rPr lang="ja-JP" altLang="en-US" dirty="0">
                <a:solidFill>
                  <a:srgbClr val="FFFFFF"/>
                </a:solidFill>
                <a:latin typeface="Calibri" charset="0"/>
                <a:ea typeface="MS PGothic" charset="0"/>
              </a:rPr>
              <a:t>”</a:t>
            </a:r>
            <a:endParaRPr lang="en-US" altLang="ja-JP" dirty="0">
              <a:solidFill>
                <a:srgbClr val="FFFFFF"/>
              </a:solidFill>
              <a:latin typeface="Calibri" charset="0"/>
              <a:ea typeface="MS PGothic" charset="0"/>
            </a:endParaRPr>
          </a:p>
          <a:p>
            <a:pPr lvl="1"/>
            <a:r>
              <a:rPr lang="en-US" dirty="0">
                <a:solidFill>
                  <a:srgbClr val="FFFFFF"/>
                </a:solidFill>
                <a:latin typeface="Calibri" charset="0"/>
                <a:ea typeface="MS PGothic" charset="0"/>
              </a:rPr>
              <a:t>Creel</a:t>
            </a:r>
            <a:r>
              <a:rPr lang="fr-FR" altLang="ja-JP" dirty="0">
                <a:solidFill>
                  <a:srgbClr val="FFFFFF"/>
                </a:solidFill>
                <a:latin typeface="Calibri" charset="0"/>
                <a:ea typeface="MS PGothic" charset="0"/>
              </a:rPr>
              <a:t>'</a:t>
            </a:r>
            <a:r>
              <a:rPr lang="en-US" dirty="0">
                <a:solidFill>
                  <a:srgbClr val="FFFFFF"/>
                </a:solidFill>
                <a:latin typeface="Calibri" charset="0"/>
                <a:ea typeface="MS PGothic" charset="0"/>
              </a:rPr>
              <a:t>s propaganda took varied forms:</a:t>
            </a:r>
          </a:p>
          <a:p>
            <a:pPr lvl="2"/>
            <a:r>
              <a:rPr lang="en-US" dirty="0">
                <a:solidFill>
                  <a:srgbClr val="FFFFFF"/>
                </a:solidFill>
                <a:latin typeface="Calibri" charset="0"/>
                <a:ea typeface="MS PGothic" charset="0"/>
              </a:rPr>
              <a:t>Posters splashed on billboards:</a:t>
            </a:r>
          </a:p>
          <a:p>
            <a:pPr lvl="3"/>
            <a:r>
              <a:rPr lang="ja-JP" altLang="en-US" dirty="0">
                <a:solidFill>
                  <a:srgbClr val="FFFFFF"/>
                </a:solidFill>
                <a:latin typeface="Calibri" charset="0"/>
                <a:ea typeface="MS PGothic" charset="0"/>
              </a:rPr>
              <a:t>“</a:t>
            </a:r>
            <a:r>
              <a:rPr lang="en-US" altLang="ja-JP" dirty="0">
                <a:solidFill>
                  <a:srgbClr val="FFFFFF"/>
                </a:solidFill>
                <a:latin typeface="Calibri" charset="0"/>
                <a:ea typeface="MS PGothic" charset="0"/>
              </a:rPr>
              <a:t>Battle of the Fences</a:t>
            </a:r>
            <a:r>
              <a:rPr lang="ja-JP" altLang="en-US" dirty="0">
                <a:solidFill>
                  <a:srgbClr val="FFFFFF"/>
                </a:solidFill>
                <a:latin typeface="Calibri" charset="0"/>
                <a:ea typeface="MS PGothic" charset="0"/>
              </a:rPr>
              <a:t>”</a:t>
            </a:r>
            <a:endParaRPr lang="en-US" dirty="0">
              <a:solidFill>
                <a:srgbClr val="FFFFFF"/>
              </a:solidFill>
              <a:latin typeface="Calibri" charset="0"/>
              <a:ea typeface="MS PGothic" charset="0"/>
            </a:endParaRPr>
          </a:p>
        </p:txBody>
      </p:sp>
    </p:spTree>
    <p:extLst>
      <p:ext uri="{BB962C8B-B14F-4D97-AF65-F5344CB8AC3E}">
        <p14:creationId xmlns:p14="http://schemas.microsoft.com/office/powerpoint/2010/main" val="2003859118"/>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cle sam poster"/>
          <p:cNvPicPr>
            <a:picLocks noChangeAspect="1" noChangeArrowheads="1"/>
          </p:cNvPicPr>
          <p:nvPr/>
        </p:nvPicPr>
        <p:blipFill>
          <a:blip r:embed="rId2"/>
          <a:srcRect/>
          <a:stretch>
            <a:fillRect/>
          </a:stretch>
        </p:blipFill>
        <p:spPr bwMode="auto">
          <a:xfrm>
            <a:off x="-1" y="-1"/>
            <a:ext cx="5125358" cy="6858001"/>
          </a:xfrm>
          <a:prstGeom prst="rect">
            <a:avLst/>
          </a:prstGeom>
          <a:noFill/>
          <a:ln w="9525">
            <a:noFill/>
            <a:miter lim="800000"/>
            <a:headEnd/>
            <a:tailEnd/>
          </a:ln>
        </p:spPr>
      </p:pic>
      <p:sp>
        <p:nvSpPr>
          <p:cNvPr id="3" name="Text Box 5"/>
          <p:cNvSpPr txBox="1">
            <a:spLocks noChangeArrowheads="1"/>
          </p:cNvSpPr>
          <p:nvPr/>
        </p:nvSpPr>
        <p:spPr bwMode="auto">
          <a:xfrm>
            <a:off x="5181600" y="2368190"/>
            <a:ext cx="3962400" cy="2246769"/>
          </a:xfrm>
          <a:prstGeom prst="rect">
            <a:avLst/>
          </a:prstGeom>
          <a:noFill/>
          <a:ln w="9525">
            <a:noFill/>
            <a:miter lim="800000"/>
            <a:headEnd/>
            <a:tailEnd/>
          </a:ln>
        </p:spPr>
        <p:txBody>
          <a:bodyPr>
            <a:spAutoFit/>
          </a:bodyPr>
          <a:lstStyle/>
          <a:p>
            <a:pPr algn="ctr" eaLnBrk="0" hangingPunct="0"/>
            <a:r>
              <a:rPr lang="en-US" sz="2800" kern="1200" dirty="0">
                <a:solidFill>
                  <a:srgbClr val="FFFFFF"/>
                </a:solidFill>
              </a:rPr>
              <a:t>James </a:t>
            </a:r>
            <a:r>
              <a:rPr lang="en-US" sz="2800" kern="1200" dirty="0" smtClean="0">
                <a:solidFill>
                  <a:srgbClr val="FFFFFF"/>
                </a:solidFill>
              </a:rPr>
              <a:t>Montgomery </a:t>
            </a:r>
            <a:r>
              <a:rPr lang="en-US" sz="2800" kern="1200" dirty="0">
                <a:solidFill>
                  <a:srgbClr val="FFFFFF"/>
                </a:solidFill>
              </a:rPr>
              <a:t>Flagg’s portrayal of Uncle Sam became the most famous recruiting poster in US history</a:t>
            </a:r>
          </a:p>
        </p:txBody>
      </p:sp>
    </p:spTree>
    <p:extLst>
      <p:ext uri="{BB962C8B-B14F-4D97-AF65-F5344CB8AC3E}">
        <p14:creationId xmlns:p14="http://schemas.microsoft.com/office/powerpoint/2010/main" val="762717426"/>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ctrTitle"/>
          </p:nvPr>
        </p:nvSpPr>
        <p:spPr>
          <a:xfrm>
            <a:off x="609600" y="76200"/>
            <a:ext cx="8001000" cy="990600"/>
          </a:xfrm>
          <a:noFill/>
        </p:spPr>
        <p:txBody>
          <a:bodyPr/>
          <a:lstStyle/>
          <a:p>
            <a:pPr eaLnBrk="1" hangingPunct="1"/>
            <a:r>
              <a:rPr lang="en-US" sz="6600" dirty="0" smtClean="0">
                <a:solidFill>
                  <a:schemeClr val="tx1"/>
                </a:solidFill>
                <a:latin typeface="Calibri"/>
                <a:cs typeface="Calibri"/>
              </a:rPr>
              <a:t>Propaganda</a:t>
            </a:r>
          </a:p>
        </p:txBody>
      </p:sp>
      <p:sp>
        <p:nvSpPr>
          <p:cNvPr id="61444" name="Rectangle 4"/>
          <p:cNvSpPr>
            <a:spLocks noChangeArrowheads="1"/>
          </p:cNvSpPr>
          <p:nvPr/>
        </p:nvSpPr>
        <p:spPr bwMode="auto">
          <a:xfrm>
            <a:off x="457200" y="1511300"/>
            <a:ext cx="8305800" cy="796115"/>
          </a:xfrm>
          <a:prstGeom prst="rect">
            <a:avLst/>
          </a:prstGeom>
          <a:noFill/>
          <a:ln w="9525">
            <a:noFill/>
            <a:miter lim="800000"/>
            <a:headEnd/>
            <a:tailEnd/>
          </a:ln>
        </p:spPr>
        <p:txBody>
          <a:bodyPr>
            <a:spAutoFit/>
          </a:bodyPr>
          <a:lstStyle/>
          <a:p>
            <a:pPr algn="ctr" eaLnBrk="0" hangingPunct="0">
              <a:lnSpc>
                <a:spcPct val="80000"/>
              </a:lnSpc>
            </a:pPr>
            <a:r>
              <a:rPr lang="en-US" sz="2800" dirty="0">
                <a:solidFill>
                  <a:srgbClr val="FFFFFF"/>
                </a:solidFill>
                <a:latin typeface="Calibri"/>
                <a:cs typeface="Calibri"/>
              </a:rPr>
              <a:t>Encouraged Americans to support the Allies</a:t>
            </a:r>
          </a:p>
          <a:p>
            <a:pPr algn="ctr" eaLnBrk="0" hangingPunct="0">
              <a:lnSpc>
                <a:spcPct val="80000"/>
              </a:lnSpc>
            </a:pPr>
            <a:r>
              <a:rPr lang="en-US" sz="2800" dirty="0">
                <a:solidFill>
                  <a:srgbClr val="FFFFFF"/>
                </a:solidFill>
                <a:latin typeface="Calibri"/>
                <a:cs typeface="Calibri"/>
              </a:rPr>
              <a:t>and manufactured hate toward the Central Power</a:t>
            </a:r>
            <a:r>
              <a:rPr lang="en-US" sz="2800" b="1" u="sng" dirty="0">
                <a:solidFill>
                  <a:schemeClr val="bg1"/>
                </a:solidFill>
                <a:latin typeface="Apple Chancery" charset="0"/>
              </a:rPr>
              <a:t>s</a:t>
            </a:r>
            <a:endParaRPr lang="en-US" sz="4400" u="sng" dirty="0">
              <a:solidFill>
                <a:schemeClr val="bg1"/>
              </a:solidFill>
              <a:latin typeface="Apple Chancery" charset="0"/>
            </a:endParaRPr>
          </a:p>
        </p:txBody>
      </p:sp>
      <p:pic>
        <p:nvPicPr>
          <p:cNvPr id="61445" name="Picture 7"/>
          <p:cNvPicPr>
            <a:picLocks noChangeAspect="1" noChangeArrowheads="1"/>
          </p:cNvPicPr>
          <p:nvPr/>
        </p:nvPicPr>
        <p:blipFill>
          <a:blip r:embed="rId3"/>
          <a:srcRect/>
          <a:stretch>
            <a:fillRect/>
          </a:stretch>
        </p:blipFill>
        <p:spPr bwMode="auto">
          <a:xfrm>
            <a:off x="3200400" y="2514600"/>
            <a:ext cx="2913063" cy="4267200"/>
          </a:xfrm>
          <a:prstGeom prst="rect">
            <a:avLst/>
          </a:prstGeom>
          <a:noFill/>
          <a:ln w="9525">
            <a:noFill/>
            <a:miter lim="800000"/>
            <a:headEnd/>
            <a:tailEnd/>
          </a:ln>
        </p:spPr>
      </p:pic>
      <p:pic>
        <p:nvPicPr>
          <p:cNvPr id="61446" name="Picture 14"/>
          <p:cNvPicPr>
            <a:picLocks noChangeAspect="1" noChangeArrowheads="1"/>
          </p:cNvPicPr>
          <p:nvPr/>
        </p:nvPicPr>
        <p:blipFill>
          <a:blip r:embed="rId4"/>
          <a:srcRect/>
          <a:stretch>
            <a:fillRect/>
          </a:stretch>
        </p:blipFill>
        <p:spPr bwMode="auto">
          <a:xfrm>
            <a:off x="6154738" y="2514600"/>
            <a:ext cx="2913062" cy="4267200"/>
          </a:xfrm>
          <a:prstGeom prst="rect">
            <a:avLst/>
          </a:prstGeom>
          <a:noFill/>
          <a:ln w="9525">
            <a:noFill/>
            <a:miter lim="800000"/>
            <a:headEnd/>
            <a:tailEnd/>
          </a:ln>
        </p:spPr>
      </p:pic>
      <p:pic>
        <p:nvPicPr>
          <p:cNvPr id="61447" name="Picture 26"/>
          <p:cNvPicPr>
            <a:picLocks noChangeAspect="1" noChangeArrowheads="1"/>
          </p:cNvPicPr>
          <p:nvPr/>
        </p:nvPicPr>
        <p:blipFill>
          <a:blip r:embed="rId5"/>
          <a:srcRect/>
          <a:stretch>
            <a:fillRect/>
          </a:stretch>
        </p:blipFill>
        <p:spPr bwMode="auto">
          <a:xfrm>
            <a:off x="55563" y="2514600"/>
            <a:ext cx="3144837" cy="4267200"/>
          </a:xfrm>
          <a:prstGeom prst="rect">
            <a:avLst/>
          </a:prstGeom>
          <a:noFill/>
          <a:ln w="9525">
            <a:noFill/>
            <a:miter lim="800000"/>
            <a:headEnd/>
            <a:tailEnd/>
          </a:ln>
        </p:spPr>
      </p:pic>
    </p:spTree>
    <p:extLst>
      <p:ext uri="{BB962C8B-B14F-4D97-AF65-F5344CB8AC3E}">
        <p14:creationId xmlns:p14="http://schemas.microsoft.com/office/powerpoint/2010/main" val="9313051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148460"/>
            <a:ext cx="8229600" cy="725802"/>
          </a:xfrm>
        </p:spPr>
        <p:txBody>
          <a:bodyPr/>
          <a:lstStyle/>
          <a:p>
            <a:r>
              <a:rPr lang="en-US" dirty="0" smtClean="0">
                <a:solidFill>
                  <a:srgbClr val="FFFFFF"/>
                </a:solidFill>
                <a:latin typeface="Calibri" charset="0"/>
                <a:ea typeface="MS PGothic" charset="0"/>
              </a:rPr>
              <a:t>Wilson </a:t>
            </a:r>
            <a:r>
              <a:rPr lang="en-US" dirty="0">
                <a:solidFill>
                  <a:srgbClr val="FFFFFF"/>
                </a:solidFill>
                <a:latin typeface="Calibri" charset="0"/>
                <a:ea typeface="MS PGothic" charset="0"/>
              </a:rPr>
              <a:t>Battles the </a:t>
            </a:r>
            <a:r>
              <a:rPr lang="en-US" dirty="0" smtClean="0">
                <a:solidFill>
                  <a:srgbClr val="FFFFFF"/>
                </a:solidFill>
                <a:latin typeface="Calibri" charset="0"/>
                <a:ea typeface="MS PGothic" charset="0"/>
              </a:rPr>
              <a:t>Bankers</a:t>
            </a:r>
            <a:endParaRPr lang="en-US" dirty="0">
              <a:solidFill>
                <a:srgbClr val="FFFFFF"/>
              </a:solidFill>
              <a:latin typeface="Calibri" charset="0"/>
              <a:ea typeface="MS PGothic" charset="0"/>
            </a:endParaRPr>
          </a:p>
        </p:txBody>
      </p:sp>
      <p:sp>
        <p:nvSpPr>
          <p:cNvPr id="12291" name="Content Placeholder 2"/>
          <p:cNvSpPr>
            <a:spLocks noGrp="1"/>
          </p:cNvSpPr>
          <p:nvPr>
            <p:ph idx="1"/>
          </p:nvPr>
        </p:nvSpPr>
        <p:spPr>
          <a:xfrm>
            <a:off x="457200" y="1039216"/>
            <a:ext cx="8229600" cy="5086948"/>
          </a:xfrm>
        </p:spPr>
        <p:txBody>
          <a:bodyPr/>
          <a:lstStyle/>
          <a:p>
            <a:pPr lvl="2"/>
            <a:r>
              <a:rPr lang="en-US" sz="2800" dirty="0">
                <a:solidFill>
                  <a:srgbClr val="CCFFCC"/>
                </a:solidFill>
                <a:latin typeface="Calibri" charset="0"/>
                <a:ea typeface="MS PGothic" charset="0"/>
              </a:rPr>
              <a:t>Wilson in June 1913 appeared personally before Congress again and called for sweeping bank reform</a:t>
            </a:r>
            <a:r>
              <a:rPr lang="en-US" sz="2800" dirty="0">
                <a:solidFill>
                  <a:srgbClr val="FFFFFF"/>
                </a:solidFill>
                <a:latin typeface="Calibri" charset="0"/>
                <a:ea typeface="MS PGothic" charset="0"/>
              </a:rPr>
              <a:t>:</a:t>
            </a:r>
          </a:p>
          <a:p>
            <a:pPr lvl="3"/>
            <a:r>
              <a:rPr lang="en-US" sz="2400" dirty="0">
                <a:solidFill>
                  <a:srgbClr val="FFFFFF"/>
                </a:solidFill>
                <a:latin typeface="Calibri" charset="0"/>
                <a:ea typeface="MS PGothic" charset="0"/>
              </a:rPr>
              <a:t>Endorsed Democratic proposal for decentralized bank in government hands</a:t>
            </a:r>
          </a:p>
          <a:p>
            <a:pPr lvl="3"/>
            <a:r>
              <a:rPr lang="en-US" sz="2400" dirty="0">
                <a:solidFill>
                  <a:srgbClr val="FFFFFF"/>
                </a:solidFill>
                <a:latin typeface="Calibri" charset="0"/>
                <a:ea typeface="MS PGothic" charset="0"/>
              </a:rPr>
              <a:t>Opposed Republican demands for huge private bank with fifteen </a:t>
            </a:r>
            <a:r>
              <a:rPr lang="en-US" sz="2400" dirty="0" smtClean="0">
                <a:solidFill>
                  <a:srgbClr val="FFFFFF"/>
                </a:solidFill>
                <a:latin typeface="Calibri" charset="0"/>
                <a:ea typeface="MS PGothic" charset="0"/>
              </a:rPr>
              <a:t>branches</a:t>
            </a:r>
          </a:p>
          <a:p>
            <a:pPr marL="1371600" lvl="3" indent="0">
              <a:buNone/>
            </a:pPr>
            <a:endParaRPr lang="en-US" sz="2400" dirty="0">
              <a:solidFill>
                <a:srgbClr val="FFFFFF"/>
              </a:solidFill>
              <a:latin typeface="Calibri" charset="0"/>
              <a:ea typeface="MS PGothic" charset="0"/>
            </a:endParaRPr>
          </a:p>
          <a:p>
            <a:r>
              <a:rPr lang="en-US" sz="3600" b="1" dirty="0">
                <a:solidFill>
                  <a:srgbClr val="CCFFCC"/>
                </a:solidFill>
                <a:latin typeface="Calibri" charset="0"/>
                <a:ea typeface="MS PGothic" charset="0"/>
              </a:rPr>
              <a:t>Federal Reserve Act</a:t>
            </a:r>
            <a:r>
              <a:rPr lang="en-US" sz="3600" dirty="0">
                <a:solidFill>
                  <a:srgbClr val="CCFFCC"/>
                </a:solidFill>
                <a:latin typeface="Calibri" charset="0"/>
                <a:ea typeface="MS PGothic" charset="0"/>
              </a:rPr>
              <a:t> (1913):</a:t>
            </a:r>
          </a:p>
          <a:p>
            <a:pPr lvl="2"/>
            <a:r>
              <a:rPr lang="en-US" sz="2800" dirty="0">
                <a:latin typeface="Calibri" charset="0"/>
                <a:ea typeface="MS PGothic" charset="0"/>
              </a:rPr>
              <a:t>Wilson appealed to the sovereign people</a:t>
            </a:r>
          </a:p>
          <a:p>
            <a:pPr lvl="2"/>
            <a:r>
              <a:rPr lang="en-US" sz="2800" dirty="0">
                <a:latin typeface="Calibri" charset="0"/>
                <a:ea typeface="MS PGothic" charset="0"/>
              </a:rPr>
              <a:t>Most important economic legislation between Civil War and New Deal</a:t>
            </a:r>
          </a:p>
        </p:txBody>
      </p:sp>
    </p:spTree>
    <p:extLst>
      <p:ext uri="{BB962C8B-B14F-4D97-AF65-F5344CB8AC3E}">
        <p14:creationId xmlns:p14="http://schemas.microsoft.com/office/powerpoint/2010/main" val="3274973804"/>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ctrTitle"/>
          </p:nvPr>
        </p:nvSpPr>
        <p:spPr>
          <a:xfrm>
            <a:off x="609600" y="76200"/>
            <a:ext cx="8001000" cy="990600"/>
          </a:xfrm>
          <a:noFill/>
        </p:spPr>
        <p:txBody>
          <a:bodyPr/>
          <a:lstStyle/>
          <a:p>
            <a:pPr eaLnBrk="1" hangingPunct="1"/>
            <a:r>
              <a:rPr lang="en-US" sz="6600" dirty="0" smtClean="0">
                <a:solidFill>
                  <a:srgbClr val="FFFFFF"/>
                </a:solidFill>
                <a:latin typeface="Calibri"/>
                <a:cs typeface="Calibri"/>
              </a:rPr>
              <a:t>Propaganda</a:t>
            </a:r>
          </a:p>
        </p:txBody>
      </p:sp>
      <p:pic>
        <p:nvPicPr>
          <p:cNvPr id="62468" name="Picture 9"/>
          <p:cNvPicPr>
            <a:picLocks noChangeAspect="1" noChangeArrowheads="1"/>
          </p:cNvPicPr>
          <p:nvPr/>
        </p:nvPicPr>
        <p:blipFill>
          <a:blip r:embed="rId3"/>
          <a:srcRect/>
          <a:stretch>
            <a:fillRect/>
          </a:stretch>
        </p:blipFill>
        <p:spPr bwMode="auto">
          <a:xfrm>
            <a:off x="5029200" y="1600200"/>
            <a:ext cx="3284538" cy="5181600"/>
          </a:xfrm>
          <a:prstGeom prst="rect">
            <a:avLst/>
          </a:prstGeom>
          <a:noFill/>
          <a:ln w="9525">
            <a:noFill/>
            <a:miter lim="800000"/>
            <a:headEnd/>
            <a:tailEnd/>
          </a:ln>
        </p:spPr>
      </p:pic>
      <p:pic>
        <p:nvPicPr>
          <p:cNvPr id="62469" name="Picture 11"/>
          <p:cNvPicPr>
            <a:picLocks noChangeAspect="1" noChangeArrowheads="1"/>
          </p:cNvPicPr>
          <p:nvPr/>
        </p:nvPicPr>
        <p:blipFill>
          <a:blip r:embed="rId4"/>
          <a:srcRect/>
          <a:stretch>
            <a:fillRect/>
          </a:stretch>
        </p:blipFill>
        <p:spPr bwMode="auto">
          <a:xfrm>
            <a:off x="968375" y="1600200"/>
            <a:ext cx="3679825" cy="5181600"/>
          </a:xfrm>
          <a:prstGeom prst="rect">
            <a:avLst/>
          </a:prstGeom>
          <a:noFill/>
          <a:ln w="9525">
            <a:noFill/>
            <a:miter lim="800000"/>
            <a:headEnd/>
            <a:tailEnd/>
          </a:ln>
        </p:spPr>
      </p:pic>
    </p:spTree>
    <p:extLst>
      <p:ext uri="{BB962C8B-B14F-4D97-AF65-F5344CB8AC3E}">
        <p14:creationId xmlns:p14="http://schemas.microsoft.com/office/powerpoint/2010/main" val="41787977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ctrTitle"/>
          </p:nvPr>
        </p:nvSpPr>
        <p:spPr>
          <a:xfrm>
            <a:off x="609600" y="76200"/>
            <a:ext cx="8001000" cy="990600"/>
          </a:xfrm>
          <a:noFill/>
        </p:spPr>
        <p:txBody>
          <a:bodyPr/>
          <a:lstStyle/>
          <a:p>
            <a:pPr eaLnBrk="1" hangingPunct="1"/>
            <a:r>
              <a:rPr lang="en-US" sz="6600" dirty="0" smtClean="0">
                <a:solidFill>
                  <a:srgbClr val="FFFFFF"/>
                </a:solidFill>
                <a:latin typeface="Calibri"/>
                <a:cs typeface="Calibri"/>
              </a:rPr>
              <a:t>Propaganda</a:t>
            </a:r>
          </a:p>
        </p:txBody>
      </p:sp>
      <p:pic>
        <p:nvPicPr>
          <p:cNvPr id="63492" name="Picture 5"/>
          <p:cNvPicPr>
            <a:picLocks noChangeAspect="1" noChangeArrowheads="1"/>
          </p:cNvPicPr>
          <p:nvPr/>
        </p:nvPicPr>
        <p:blipFill>
          <a:blip r:embed="rId3"/>
          <a:srcRect/>
          <a:stretch>
            <a:fillRect/>
          </a:stretch>
        </p:blipFill>
        <p:spPr bwMode="auto">
          <a:xfrm>
            <a:off x="3733800" y="2286000"/>
            <a:ext cx="1911350" cy="2971800"/>
          </a:xfrm>
          <a:prstGeom prst="rect">
            <a:avLst/>
          </a:prstGeom>
          <a:noFill/>
          <a:ln w="9525">
            <a:noFill/>
            <a:miter lim="800000"/>
            <a:headEnd/>
            <a:tailEnd/>
          </a:ln>
        </p:spPr>
      </p:pic>
      <p:pic>
        <p:nvPicPr>
          <p:cNvPr id="63493" name="Picture 7"/>
          <p:cNvPicPr>
            <a:picLocks noChangeAspect="1" noChangeArrowheads="1"/>
          </p:cNvPicPr>
          <p:nvPr/>
        </p:nvPicPr>
        <p:blipFill>
          <a:blip r:embed="rId4"/>
          <a:srcRect/>
          <a:stretch>
            <a:fillRect/>
          </a:stretch>
        </p:blipFill>
        <p:spPr bwMode="auto">
          <a:xfrm>
            <a:off x="5737225" y="1600200"/>
            <a:ext cx="3330575" cy="4724400"/>
          </a:xfrm>
          <a:prstGeom prst="rect">
            <a:avLst/>
          </a:prstGeom>
          <a:noFill/>
          <a:ln w="9525">
            <a:noFill/>
            <a:miter lim="800000"/>
            <a:headEnd/>
            <a:tailEnd/>
          </a:ln>
        </p:spPr>
      </p:pic>
      <p:pic>
        <p:nvPicPr>
          <p:cNvPr id="63494" name="Picture 8"/>
          <p:cNvPicPr>
            <a:picLocks noChangeAspect="1" noChangeArrowheads="1"/>
          </p:cNvPicPr>
          <p:nvPr/>
        </p:nvPicPr>
        <p:blipFill>
          <a:blip r:embed="rId5"/>
          <a:srcRect/>
          <a:stretch>
            <a:fillRect/>
          </a:stretch>
        </p:blipFill>
        <p:spPr bwMode="auto">
          <a:xfrm>
            <a:off x="76200" y="1524000"/>
            <a:ext cx="3584575" cy="4800600"/>
          </a:xfrm>
          <a:prstGeom prst="rect">
            <a:avLst/>
          </a:prstGeom>
          <a:noFill/>
          <a:ln w="9525">
            <a:noFill/>
            <a:miter lim="800000"/>
            <a:headEnd/>
            <a:tailEnd/>
          </a:ln>
        </p:spPr>
      </p:pic>
    </p:spTree>
    <p:extLst>
      <p:ext uri="{BB962C8B-B14F-4D97-AF65-F5344CB8AC3E}">
        <p14:creationId xmlns:p14="http://schemas.microsoft.com/office/powerpoint/2010/main" val="19640320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ctrTitle"/>
          </p:nvPr>
        </p:nvSpPr>
        <p:spPr>
          <a:xfrm>
            <a:off x="609600" y="152400"/>
            <a:ext cx="8001000" cy="838200"/>
          </a:xfrm>
          <a:noFill/>
        </p:spPr>
        <p:txBody>
          <a:bodyPr/>
          <a:lstStyle/>
          <a:p>
            <a:pPr eaLnBrk="1" hangingPunct="1"/>
            <a:r>
              <a:rPr lang="en-US" sz="6600" dirty="0" smtClean="0">
                <a:solidFill>
                  <a:srgbClr val="FFFFFF"/>
                </a:solidFill>
                <a:latin typeface="Calibri"/>
                <a:cs typeface="Calibri"/>
              </a:rPr>
              <a:t>Propaganda</a:t>
            </a:r>
          </a:p>
        </p:txBody>
      </p:sp>
      <p:pic>
        <p:nvPicPr>
          <p:cNvPr id="64516" name="Picture 15"/>
          <p:cNvPicPr>
            <a:picLocks noChangeAspect="1" noChangeArrowheads="1"/>
          </p:cNvPicPr>
          <p:nvPr/>
        </p:nvPicPr>
        <p:blipFill>
          <a:blip r:embed="rId3"/>
          <a:srcRect/>
          <a:stretch>
            <a:fillRect/>
          </a:stretch>
        </p:blipFill>
        <p:spPr bwMode="auto">
          <a:xfrm>
            <a:off x="2935288" y="2133600"/>
            <a:ext cx="3008312" cy="3810000"/>
          </a:xfrm>
          <a:prstGeom prst="rect">
            <a:avLst/>
          </a:prstGeom>
          <a:noFill/>
          <a:ln w="9525">
            <a:noFill/>
            <a:miter lim="800000"/>
            <a:headEnd/>
            <a:tailEnd/>
          </a:ln>
        </p:spPr>
      </p:pic>
      <p:pic>
        <p:nvPicPr>
          <p:cNvPr id="64517" name="Picture 16"/>
          <p:cNvPicPr>
            <a:picLocks noChangeAspect="1" noChangeArrowheads="1"/>
          </p:cNvPicPr>
          <p:nvPr/>
        </p:nvPicPr>
        <p:blipFill>
          <a:blip r:embed="rId4"/>
          <a:srcRect/>
          <a:stretch>
            <a:fillRect/>
          </a:stretch>
        </p:blipFill>
        <p:spPr bwMode="auto">
          <a:xfrm>
            <a:off x="152400" y="1828800"/>
            <a:ext cx="2659063" cy="3810000"/>
          </a:xfrm>
          <a:prstGeom prst="rect">
            <a:avLst/>
          </a:prstGeom>
          <a:noFill/>
          <a:ln w="9525">
            <a:noFill/>
            <a:miter lim="800000"/>
            <a:headEnd/>
            <a:tailEnd/>
          </a:ln>
        </p:spPr>
      </p:pic>
      <p:pic>
        <p:nvPicPr>
          <p:cNvPr id="64518" name="Picture 19"/>
          <p:cNvPicPr>
            <a:picLocks noChangeAspect="1" noChangeArrowheads="1"/>
          </p:cNvPicPr>
          <p:nvPr/>
        </p:nvPicPr>
        <p:blipFill>
          <a:blip r:embed="rId5"/>
          <a:srcRect/>
          <a:stretch>
            <a:fillRect/>
          </a:stretch>
        </p:blipFill>
        <p:spPr bwMode="auto">
          <a:xfrm>
            <a:off x="6099175" y="2819400"/>
            <a:ext cx="2892425" cy="3810000"/>
          </a:xfrm>
          <a:prstGeom prst="rect">
            <a:avLst/>
          </a:prstGeom>
          <a:noFill/>
          <a:ln w="9525">
            <a:noFill/>
            <a:miter lim="800000"/>
            <a:headEnd/>
            <a:tailEnd/>
          </a:ln>
        </p:spPr>
      </p:pic>
    </p:spTree>
    <p:extLst>
      <p:ext uri="{BB962C8B-B14F-4D97-AF65-F5344CB8AC3E}">
        <p14:creationId xmlns:p14="http://schemas.microsoft.com/office/powerpoint/2010/main" val="4321848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a:xfrm>
            <a:off x="609600" y="76200"/>
            <a:ext cx="8001000" cy="990600"/>
          </a:xfrm>
          <a:noFill/>
        </p:spPr>
        <p:txBody>
          <a:bodyPr/>
          <a:lstStyle/>
          <a:p>
            <a:pPr eaLnBrk="1" hangingPunct="1"/>
            <a:r>
              <a:rPr lang="en-US" sz="6600" dirty="0" smtClean="0">
                <a:solidFill>
                  <a:srgbClr val="FFFFFF"/>
                </a:solidFill>
                <a:latin typeface="Calibri"/>
                <a:cs typeface="Calibri"/>
              </a:rPr>
              <a:t>Propaganda</a:t>
            </a:r>
          </a:p>
        </p:txBody>
      </p:sp>
      <p:pic>
        <p:nvPicPr>
          <p:cNvPr id="65540" name="Picture 8"/>
          <p:cNvPicPr>
            <a:picLocks noChangeAspect="1" noChangeArrowheads="1"/>
          </p:cNvPicPr>
          <p:nvPr/>
        </p:nvPicPr>
        <p:blipFill>
          <a:blip r:embed="rId3"/>
          <a:srcRect/>
          <a:stretch>
            <a:fillRect/>
          </a:stretch>
        </p:blipFill>
        <p:spPr bwMode="auto">
          <a:xfrm>
            <a:off x="609600" y="1524000"/>
            <a:ext cx="3687763" cy="5181600"/>
          </a:xfrm>
          <a:prstGeom prst="rect">
            <a:avLst/>
          </a:prstGeom>
          <a:noFill/>
          <a:ln w="9525">
            <a:noFill/>
            <a:miter lim="800000"/>
            <a:headEnd/>
            <a:tailEnd/>
          </a:ln>
        </p:spPr>
      </p:pic>
      <p:pic>
        <p:nvPicPr>
          <p:cNvPr id="65541" name="Picture 9"/>
          <p:cNvPicPr>
            <a:picLocks noChangeAspect="1" noChangeArrowheads="1"/>
          </p:cNvPicPr>
          <p:nvPr/>
        </p:nvPicPr>
        <p:blipFill>
          <a:blip r:embed="rId4"/>
          <a:srcRect/>
          <a:stretch>
            <a:fillRect/>
          </a:stretch>
        </p:blipFill>
        <p:spPr bwMode="auto">
          <a:xfrm>
            <a:off x="4724400" y="1524000"/>
            <a:ext cx="3790950" cy="5181600"/>
          </a:xfrm>
          <a:prstGeom prst="rect">
            <a:avLst/>
          </a:prstGeom>
          <a:noFill/>
          <a:ln w="9525">
            <a:noFill/>
            <a:miter lim="800000"/>
            <a:headEnd/>
            <a:tailEnd/>
          </a:ln>
        </p:spPr>
      </p:pic>
    </p:spTree>
    <p:extLst>
      <p:ext uri="{BB962C8B-B14F-4D97-AF65-F5344CB8AC3E}">
        <p14:creationId xmlns:p14="http://schemas.microsoft.com/office/powerpoint/2010/main" val="20586287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413000" y="254000"/>
            <a:ext cx="4305300"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5" name="TextBox 2"/>
          <p:cNvSpPr txBox="1">
            <a:spLocks noChangeArrowheads="1"/>
          </p:cNvSpPr>
          <p:nvPr/>
        </p:nvSpPr>
        <p:spPr bwMode="auto">
          <a:xfrm>
            <a:off x="8609013" y="6604000"/>
            <a:ext cx="5349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r" eaLnBrk="1" hangingPunct="1"/>
            <a:r>
              <a:rPr lang="en-US" sz="1200" b="1">
                <a:latin typeface="Arial" charset="0"/>
              </a:rPr>
              <a:t>p675</a:t>
            </a:r>
          </a:p>
        </p:txBody>
      </p:sp>
    </p:spTree>
    <p:extLst>
      <p:ext uri="{BB962C8B-B14F-4D97-AF65-F5344CB8AC3E}">
        <p14:creationId xmlns:p14="http://schemas.microsoft.com/office/powerpoint/2010/main" val="3950321116"/>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463800" y="254000"/>
            <a:ext cx="4216400"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TextBox 2"/>
          <p:cNvSpPr txBox="1">
            <a:spLocks noChangeArrowheads="1"/>
          </p:cNvSpPr>
          <p:nvPr/>
        </p:nvSpPr>
        <p:spPr bwMode="auto">
          <a:xfrm>
            <a:off x="8609013" y="6604000"/>
            <a:ext cx="5349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r" eaLnBrk="1" hangingPunct="1"/>
            <a:r>
              <a:rPr lang="en-US" sz="1200" b="1">
                <a:latin typeface="Arial" charset="0"/>
              </a:rPr>
              <a:t>p676</a:t>
            </a:r>
          </a:p>
        </p:txBody>
      </p:sp>
    </p:spTree>
    <p:extLst>
      <p:ext uri="{BB962C8B-B14F-4D97-AF65-F5344CB8AC3E}">
        <p14:creationId xmlns:p14="http://schemas.microsoft.com/office/powerpoint/2010/main" val="3878587450"/>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sz="3600" dirty="0" smtClean="0">
                <a:solidFill>
                  <a:srgbClr val="FFFFFF"/>
                </a:solidFill>
                <a:ea typeface="ＭＳ Ｐゴシック" pitchFamily="34" charset="-128"/>
              </a:rPr>
              <a:t>Manipulating </a:t>
            </a:r>
            <a:r>
              <a:rPr lang="en-US" sz="3600" dirty="0">
                <a:solidFill>
                  <a:srgbClr val="FFFFFF"/>
                </a:solidFill>
                <a:ea typeface="ＭＳ Ｐゴシック" pitchFamily="34" charset="-128"/>
              </a:rPr>
              <a:t>Minds and Stifling </a:t>
            </a:r>
            <a:r>
              <a:rPr lang="en-US" sz="3600" dirty="0" smtClean="0">
                <a:solidFill>
                  <a:srgbClr val="FFFFFF"/>
                </a:solidFill>
                <a:ea typeface="ＭＳ Ｐゴシック" pitchFamily="34" charset="-128"/>
              </a:rPr>
              <a:t>Dissent</a:t>
            </a:r>
            <a:endParaRPr lang="en-US" sz="3600" dirty="0" smtClean="0">
              <a:solidFill>
                <a:srgbClr val="FFFFFF"/>
              </a:solidFill>
              <a:cs typeface="+mj-cs"/>
            </a:endParaRPr>
          </a:p>
        </p:txBody>
      </p:sp>
      <p:sp>
        <p:nvSpPr>
          <p:cNvPr id="90115" name="Content Placeholder 2"/>
          <p:cNvSpPr>
            <a:spLocks noGrp="1"/>
          </p:cNvSpPr>
          <p:nvPr>
            <p:ph idx="1"/>
          </p:nvPr>
        </p:nvSpPr>
        <p:spPr/>
        <p:txBody>
          <a:bodyPr/>
          <a:lstStyle/>
          <a:p>
            <a:pPr lvl="1" eaLnBrk="1" hangingPunct="1"/>
            <a:r>
              <a:rPr lang="en-US" dirty="0">
                <a:solidFill>
                  <a:srgbClr val="CCFFCC"/>
                </a:solidFill>
                <a:latin typeface="Calibri" charset="0"/>
                <a:ea typeface="MS PGothic" charset="0"/>
              </a:rPr>
              <a:t>German Americans—over eight million</a:t>
            </a:r>
            <a:r>
              <a:rPr lang="en-US" dirty="0">
                <a:solidFill>
                  <a:srgbClr val="FFFFFF"/>
                </a:solidFill>
                <a:latin typeface="Calibri" charset="0"/>
                <a:ea typeface="MS PGothic" charset="0"/>
              </a:rPr>
              <a:t>:</a:t>
            </a:r>
          </a:p>
          <a:p>
            <a:pPr lvl="2" eaLnBrk="1" hangingPunct="1"/>
            <a:r>
              <a:rPr lang="en-US" dirty="0">
                <a:solidFill>
                  <a:srgbClr val="CCFFCC"/>
                </a:solidFill>
                <a:latin typeface="Calibri" charset="0"/>
                <a:ea typeface="MS PGothic" charset="0"/>
              </a:rPr>
              <a:t>Most proved to be dependably loyal to United States</a:t>
            </a:r>
          </a:p>
          <a:p>
            <a:pPr lvl="2" eaLnBrk="1" hangingPunct="1"/>
            <a:r>
              <a:rPr lang="en-US" dirty="0">
                <a:solidFill>
                  <a:srgbClr val="FFFFFF"/>
                </a:solidFill>
                <a:latin typeface="Calibri" charset="0"/>
                <a:ea typeface="MS PGothic" charset="0"/>
              </a:rPr>
              <a:t>A few tarred, feathered, and beaten</a:t>
            </a:r>
          </a:p>
          <a:p>
            <a:pPr lvl="2" eaLnBrk="1" hangingPunct="1"/>
            <a:r>
              <a:rPr lang="en-US" dirty="0">
                <a:solidFill>
                  <a:srgbClr val="CCFFCC"/>
                </a:solidFill>
                <a:latin typeface="Calibri" charset="0"/>
                <a:ea typeface="MS PGothic" charset="0"/>
              </a:rPr>
              <a:t>Hysterical hatred of Germans and things Germanic swept nation:</a:t>
            </a:r>
          </a:p>
          <a:p>
            <a:pPr lvl="3" eaLnBrk="1" hangingPunct="1"/>
            <a:r>
              <a:rPr lang="en-US" dirty="0">
                <a:solidFill>
                  <a:srgbClr val="FFFFFF"/>
                </a:solidFill>
                <a:latin typeface="Calibri" charset="0"/>
                <a:ea typeface="MS PGothic" charset="0"/>
              </a:rPr>
              <a:t>Orchestras found it unsafe to present German-composed music</a:t>
            </a:r>
          </a:p>
          <a:p>
            <a:pPr lvl="3" eaLnBrk="1" hangingPunct="1"/>
            <a:r>
              <a:rPr lang="en-US" dirty="0">
                <a:solidFill>
                  <a:srgbClr val="FFFFFF"/>
                </a:solidFill>
                <a:latin typeface="Calibri" charset="0"/>
                <a:ea typeface="MS PGothic" charset="0"/>
              </a:rPr>
              <a:t>German books removed from library shelves</a:t>
            </a:r>
          </a:p>
          <a:p>
            <a:pPr lvl="3" eaLnBrk="1" hangingPunct="1"/>
            <a:r>
              <a:rPr lang="en-US" dirty="0">
                <a:solidFill>
                  <a:srgbClr val="FFFFFF"/>
                </a:solidFill>
                <a:latin typeface="Calibri" charset="0"/>
                <a:ea typeface="MS PGothic" charset="0"/>
              </a:rPr>
              <a:t>German classes canceled</a:t>
            </a:r>
          </a:p>
          <a:p>
            <a:pPr lvl="3" eaLnBrk="1" hangingPunct="1"/>
            <a:r>
              <a:rPr lang="en-US" dirty="0">
                <a:solidFill>
                  <a:srgbClr val="FFFFFF"/>
                </a:solidFill>
                <a:latin typeface="Calibri" charset="0"/>
                <a:ea typeface="MS PGothic" charset="0"/>
              </a:rPr>
              <a:t>Sauerkraut became </a:t>
            </a:r>
            <a:r>
              <a:rPr lang="ja-JP" altLang="en-US" dirty="0">
                <a:solidFill>
                  <a:srgbClr val="FFFFFF"/>
                </a:solidFill>
                <a:latin typeface="Calibri" charset="0"/>
                <a:ea typeface="MS PGothic" charset="0"/>
              </a:rPr>
              <a:t>“</a:t>
            </a:r>
            <a:r>
              <a:rPr lang="en-US" altLang="ja-JP" dirty="0">
                <a:solidFill>
                  <a:srgbClr val="FFFFFF"/>
                </a:solidFill>
                <a:latin typeface="Calibri" charset="0"/>
                <a:ea typeface="MS PGothic" charset="0"/>
              </a:rPr>
              <a:t>liberty cabbage</a:t>
            </a:r>
            <a:r>
              <a:rPr lang="ja-JP" altLang="en-US" dirty="0">
                <a:solidFill>
                  <a:srgbClr val="FFFFFF"/>
                </a:solidFill>
                <a:latin typeface="Calibri" charset="0"/>
                <a:ea typeface="MS PGothic" charset="0"/>
              </a:rPr>
              <a:t>”</a:t>
            </a:r>
            <a:endParaRPr lang="en-US" altLang="ja-JP" dirty="0">
              <a:solidFill>
                <a:srgbClr val="FFFFFF"/>
              </a:solidFill>
              <a:latin typeface="Calibri" charset="0"/>
              <a:ea typeface="MS PGothic" charset="0"/>
            </a:endParaRPr>
          </a:p>
          <a:p>
            <a:pPr lvl="3" eaLnBrk="1" hangingPunct="1"/>
            <a:r>
              <a:rPr lang="en-US" dirty="0">
                <a:solidFill>
                  <a:srgbClr val="FFFFFF"/>
                </a:solidFill>
                <a:latin typeface="Calibri" charset="0"/>
                <a:ea typeface="MS PGothic" charset="0"/>
              </a:rPr>
              <a:t>Hamburger, </a:t>
            </a:r>
            <a:r>
              <a:rPr lang="ja-JP" altLang="en-US" dirty="0">
                <a:solidFill>
                  <a:srgbClr val="FFFFFF"/>
                </a:solidFill>
                <a:latin typeface="Calibri" charset="0"/>
                <a:ea typeface="MS PGothic" charset="0"/>
              </a:rPr>
              <a:t>“</a:t>
            </a:r>
            <a:r>
              <a:rPr lang="en-US" altLang="ja-JP" dirty="0">
                <a:solidFill>
                  <a:srgbClr val="FFFFFF"/>
                </a:solidFill>
                <a:latin typeface="Calibri" charset="0"/>
                <a:ea typeface="MS PGothic" charset="0"/>
              </a:rPr>
              <a:t>liberty steak</a:t>
            </a:r>
            <a:r>
              <a:rPr lang="ja-JP" altLang="en-US" dirty="0">
                <a:solidFill>
                  <a:srgbClr val="FFFFFF"/>
                </a:solidFill>
                <a:latin typeface="Calibri" charset="0"/>
                <a:ea typeface="MS PGothic" charset="0"/>
              </a:rPr>
              <a:t>”</a:t>
            </a:r>
            <a:endParaRPr lang="en-US" altLang="ja-JP" dirty="0">
              <a:solidFill>
                <a:srgbClr val="FFFFFF"/>
              </a:solidFill>
              <a:latin typeface="Calibri" charset="0"/>
              <a:ea typeface="MS PGothic" charset="0"/>
            </a:endParaRPr>
          </a:p>
          <a:p>
            <a:pPr lvl="1" eaLnBrk="1" hangingPunct="1"/>
            <a:endParaRPr lang="en-US" dirty="0">
              <a:solidFill>
                <a:srgbClr val="000000"/>
              </a:solidFill>
              <a:latin typeface="Calibri" charset="0"/>
              <a:ea typeface="MS PGothic" charset="0"/>
            </a:endParaRPr>
          </a:p>
          <a:p>
            <a:pPr lvl="1" eaLnBrk="1" hangingPunct="1"/>
            <a:endParaRPr lang="en-US" dirty="0">
              <a:solidFill>
                <a:srgbClr val="000000"/>
              </a:solidFill>
              <a:latin typeface="Calibri" charset="0"/>
              <a:ea typeface="MS PGothic" charset="0"/>
            </a:endParaRPr>
          </a:p>
        </p:txBody>
      </p:sp>
    </p:spTree>
    <p:extLst>
      <p:ext uri="{BB962C8B-B14F-4D97-AF65-F5344CB8AC3E}">
        <p14:creationId xmlns:p14="http://schemas.microsoft.com/office/powerpoint/2010/main" val="1553653895"/>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a:xfrm>
            <a:off x="609600" y="152400"/>
            <a:ext cx="8001000" cy="990600"/>
          </a:xfrm>
          <a:noFill/>
        </p:spPr>
        <p:txBody>
          <a:bodyPr/>
          <a:lstStyle/>
          <a:p>
            <a:r>
              <a:rPr lang="en-US" sz="3200" dirty="0">
                <a:solidFill>
                  <a:srgbClr val="FFFFFF"/>
                </a:solidFill>
                <a:ea typeface="ＭＳ Ｐゴシック" pitchFamily="34" charset="-128"/>
              </a:rPr>
              <a:t>Manipulating Minds and Stifling Dissent</a:t>
            </a:r>
            <a:endParaRPr lang="en-US" sz="3200" dirty="0" smtClean="0">
              <a:solidFill>
                <a:schemeClr val="bg1"/>
              </a:solidFill>
              <a:latin typeface="Baskerville" charset="0"/>
            </a:endParaRPr>
          </a:p>
        </p:txBody>
      </p:sp>
      <p:sp>
        <p:nvSpPr>
          <p:cNvPr id="56324" name="Text Box 4"/>
          <p:cNvSpPr txBox="1">
            <a:spLocks noChangeArrowheads="1"/>
          </p:cNvSpPr>
          <p:nvPr/>
        </p:nvSpPr>
        <p:spPr bwMode="auto">
          <a:xfrm>
            <a:off x="609600" y="1371600"/>
            <a:ext cx="8077200" cy="4093429"/>
          </a:xfrm>
          <a:prstGeom prst="rect">
            <a:avLst/>
          </a:prstGeom>
          <a:noFill/>
          <a:ln w="9525">
            <a:noFill/>
            <a:miter lim="800000"/>
            <a:headEnd/>
            <a:tailEnd/>
          </a:ln>
        </p:spPr>
        <p:txBody>
          <a:bodyPr wrap="square">
            <a:spAutoFit/>
          </a:bodyPr>
          <a:lstStyle/>
          <a:p>
            <a:pPr eaLnBrk="1" hangingPunct="1"/>
            <a:r>
              <a:rPr lang="en-US" sz="3200" b="1" u="sng" dirty="0">
                <a:solidFill>
                  <a:srgbClr val="CCFFCC"/>
                </a:solidFill>
                <a:latin typeface="Calibri"/>
                <a:cs typeface="Calibri"/>
              </a:rPr>
              <a:t>Espionage Act </a:t>
            </a:r>
            <a:r>
              <a:rPr lang="en-US" sz="3200" b="1" u="sng" dirty="0" smtClean="0">
                <a:solidFill>
                  <a:srgbClr val="CCFFCC"/>
                </a:solidFill>
                <a:latin typeface="Calibri"/>
                <a:cs typeface="Calibri"/>
              </a:rPr>
              <a:t>1917</a:t>
            </a:r>
          </a:p>
          <a:p>
            <a:pPr eaLnBrk="1" hangingPunct="1"/>
            <a:endParaRPr lang="en-US" sz="3200" b="1" u="sng" dirty="0" smtClean="0">
              <a:solidFill>
                <a:srgbClr val="CCFFCC"/>
              </a:solidFill>
              <a:latin typeface="Calibri"/>
              <a:cs typeface="Calibri"/>
            </a:endParaRPr>
          </a:p>
          <a:p>
            <a:pPr marL="914400" lvl="1" indent="-457200">
              <a:buFont typeface="Arial"/>
              <a:buChar char="•"/>
            </a:pPr>
            <a:r>
              <a:rPr lang="en-US" sz="2800" dirty="0" smtClean="0">
                <a:latin typeface="Calibri"/>
                <a:cs typeface="Calibri"/>
              </a:rPr>
              <a:t>a </a:t>
            </a:r>
            <a:r>
              <a:rPr lang="en-US" sz="2800" dirty="0">
                <a:latin typeface="Calibri"/>
                <a:cs typeface="Calibri"/>
              </a:rPr>
              <a:t>United States federal law passed shortly after entering World War I, on June 15, 1917, which </a:t>
            </a:r>
            <a:r>
              <a:rPr lang="en-US" sz="2800" dirty="0">
                <a:solidFill>
                  <a:srgbClr val="CCFFCC"/>
                </a:solidFill>
                <a:latin typeface="Calibri"/>
                <a:cs typeface="Calibri"/>
              </a:rPr>
              <a:t>made it a crime for a person to convey information with intent to interfere with the operation or success of the armed forces of the United States or to promote the success of its enemies.</a:t>
            </a:r>
          </a:p>
        </p:txBody>
      </p:sp>
    </p:spTree>
    <p:extLst>
      <p:ext uri="{BB962C8B-B14F-4D97-AF65-F5344CB8AC3E}">
        <p14:creationId xmlns:p14="http://schemas.microsoft.com/office/powerpoint/2010/main" val="14465233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US" sz="3600" dirty="0" smtClean="0">
                <a:solidFill>
                  <a:schemeClr val="tx1"/>
                </a:solidFill>
                <a:latin typeface="Calibri" charset="0"/>
                <a:ea typeface="MS PGothic" charset="0"/>
              </a:rPr>
              <a:t>Manipulating </a:t>
            </a:r>
            <a:r>
              <a:rPr lang="en-US" sz="3600" dirty="0">
                <a:solidFill>
                  <a:schemeClr val="tx1"/>
                </a:solidFill>
                <a:latin typeface="Calibri" charset="0"/>
                <a:ea typeface="MS PGothic" charset="0"/>
              </a:rPr>
              <a:t>Minds and Stifling </a:t>
            </a:r>
            <a:r>
              <a:rPr lang="en-US" sz="3600" dirty="0" smtClean="0">
                <a:solidFill>
                  <a:schemeClr val="tx1"/>
                </a:solidFill>
                <a:latin typeface="Calibri" charset="0"/>
                <a:ea typeface="MS PGothic" charset="0"/>
              </a:rPr>
              <a:t>Dissent</a:t>
            </a:r>
            <a:endParaRPr lang="en-US" sz="3600" dirty="0">
              <a:solidFill>
                <a:schemeClr val="tx1"/>
              </a:solidFill>
              <a:latin typeface="Calibri" charset="0"/>
              <a:ea typeface="MS PGothic" charset="0"/>
            </a:endParaRPr>
          </a:p>
        </p:txBody>
      </p:sp>
      <p:sp>
        <p:nvSpPr>
          <p:cNvPr id="91139" name="Content Placeholder 2"/>
          <p:cNvSpPr>
            <a:spLocks noGrp="1"/>
          </p:cNvSpPr>
          <p:nvPr>
            <p:ph idx="1"/>
          </p:nvPr>
        </p:nvSpPr>
        <p:spPr>
          <a:xfrm>
            <a:off x="609600" y="1524000"/>
            <a:ext cx="8534400" cy="4525963"/>
          </a:xfrm>
        </p:spPr>
        <p:txBody>
          <a:bodyPr/>
          <a:lstStyle/>
          <a:p>
            <a:r>
              <a:rPr lang="en-US" b="1" dirty="0">
                <a:solidFill>
                  <a:srgbClr val="CCFFCC"/>
                </a:solidFill>
                <a:latin typeface="Calibri" charset="0"/>
                <a:ea typeface="MS PGothic" charset="0"/>
              </a:rPr>
              <a:t>Espionage Act </a:t>
            </a:r>
            <a:r>
              <a:rPr lang="en-US" dirty="0">
                <a:solidFill>
                  <a:srgbClr val="CCFFCC"/>
                </a:solidFill>
                <a:latin typeface="Calibri" charset="0"/>
                <a:ea typeface="MS PGothic" charset="0"/>
              </a:rPr>
              <a:t>of 1917 and Sedition Act of 1918:</a:t>
            </a:r>
          </a:p>
          <a:p>
            <a:pPr lvl="1"/>
            <a:r>
              <a:rPr lang="en-US" dirty="0">
                <a:solidFill>
                  <a:srgbClr val="CCFFCC"/>
                </a:solidFill>
                <a:latin typeface="Calibri" charset="0"/>
                <a:ea typeface="MS PGothic" charset="0"/>
              </a:rPr>
              <a:t>Reflected fears about Germans and antiwar Americans</a:t>
            </a:r>
          </a:p>
          <a:p>
            <a:pPr lvl="1"/>
            <a:r>
              <a:rPr lang="en-US" dirty="0">
                <a:solidFill>
                  <a:srgbClr val="CCFFCC"/>
                </a:solidFill>
                <a:latin typeface="Calibri" charset="0"/>
                <a:ea typeface="MS PGothic" charset="0"/>
              </a:rPr>
              <a:t>1,900 prosecutions of antiwar Socialists and members of radical Industrial Workers of the World (IWW):</a:t>
            </a:r>
          </a:p>
          <a:p>
            <a:pPr lvl="2"/>
            <a:r>
              <a:rPr lang="en-US" sz="2000" dirty="0">
                <a:solidFill>
                  <a:srgbClr val="CCFFCC"/>
                </a:solidFill>
                <a:latin typeface="Calibri" charset="0"/>
                <a:ea typeface="MS PGothic" charset="0"/>
              </a:rPr>
              <a:t>Socialist Eugene Debs sentenced to ten years in federal penitentiary</a:t>
            </a:r>
          </a:p>
          <a:p>
            <a:pPr lvl="2"/>
            <a:r>
              <a:rPr lang="en-US" sz="2000" dirty="0">
                <a:solidFill>
                  <a:srgbClr val="CCFFCC"/>
                </a:solidFill>
                <a:latin typeface="Calibri" charset="0"/>
                <a:ea typeface="MS PGothic" charset="0"/>
              </a:rPr>
              <a:t>IWW leader William D. (</a:t>
            </a:r>
            <a:r>
              <a:rPr lang="ja-JP" altLang="en-US" sz="2000" dirty="0">
                <a:solidFill>
                  <a:srgbClr val="CCFFCC"/>
                </a:solidFill>
                <a:latin typeface="Calibri" charset="0"/>
                <a:ea typeface="MS PGothic" charset="0"/>
              </a:rPr>
              <a:t>“</a:t>
            </a:r>
            <a:r>
              <a:rPr lang="en-US" altLang="ja-JP" sz="2000" dirty="0">
                <a:solidFill>
                  <a:srgbClr val="CCFFCC"/>
                </a:solidFill>
                <a:latin typeface="Calibri" charset="0"/>
                <a:ea typeface="MS PGothic" charset="0"/>
              </a:rPr>
              <a:t>Big Bill</a:t>
            </a:r>
            <a:r>
              <a:rPr lang="ja-JP" altLang="en-US" sz="2000" dirty="0">
                <a:solidFill>
                  <a:srgbClr val="CCFFCC"/>
                </a:solidFill>
                <a:latin typeface="Calibri" charset="0"/>
                <a:ea typeface="MS PGothic" charset="0"/>
              </a:rPr>
              <a:t>”</a:t>
            </a:r>
            <a:r>
              <a:rPr lang="en-US" altLang="ja-JP" sz="2000" dirty="0">
                <a:solidFill>
                  <a:srgbClr val="CCFFCC"/>
                </a:solidFill>
                <a:latin typeface="Calibri" charset="0"/>
                <a:ea typeface="MS PGothic" charset="0"/>
              </a:rPr>
              <a:t>) Haywood and 99 associates also convicted</a:t>
            </a:r>
          </a:p>
          <a:p>
            <a:pPr lvl="1"/>
            <a:r>
              <a:rPr lang="en-US" sz="2400" dirty="0">
                <a:solidFill>
                  <a:srgbClr val="FFFFFF"/>
                </a:solidFill>
                <a:latin typeface="Calibri" charset="0"/>
                <a:ea typeface="MS PGothic" charset="0"/>
              </a:rPr>
              <a:t>Virtually any criticism of government could be censored and punished</a:t>
            </a:r>
          </a:p>
        </p:txBody>
      </p:sp>
    </p:spTree>
    <p:extLst>
      <p:ext uri="{BB962C8B-B14F-4D97-AF65-F5344CB8AC3E}">
        <p14:creationId xmlns:p14="http://schemas.microsoft.com/office/powerpoint/2010/main" val="2801142284"/>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a:xfrm>
            <a:off x="533400" y="152400"/>
            <a:ext cx="8001000" cy="990600"/>
          </a:xfrm>
          <a:noFill/>
        </p:spPr>
        <p:txBody>
          <a:bodyPr/>
          <a:lstStyle/>
          <a:p>
            <a:r>
              <a:rPr lang="en-US" sz="3600" dirty="0">
                <a:solidFill>
                  <a:schemeClr val="tx1"/>
                </a:solidFill>
                <a:latin typeface="Calibri" charset="0"/>
                <a:ea typeface="MS PGothic" charset="0"/>
              </a:rPr>
              <a:t>Manipulating Minds and Stifling Dissent</a:t>
            </a:r>
            <a:endParaRPr lang="en-US" sz="3600" dirty="0" smtClean="0">
              <a:solidFill>
                <a:schemeClr val="bg1"/>
              </a:solidFill>
              <a:latin typeface="Baskerville" charset="0"/>
            </a:endParaRPr>
          </a:p>
        </p:txBody>
      </p:sp>
      <p:sp>
        <p:nvSpPr>
          <p:cNvPr id="56324" name="Text Box 4"/>
          <p:cNvSpPr txBox="1">
            <a:spLocks noChangeArrowheads="1"/>
          </p:cNvSpPr>
          <p:nvPr/>
        </p:nvSpPr>
        <p:spPr bwMode="auto">
          <a:xfrm>
            <a:off x="609600" y="1371600"/>
            <a:ext cx="8077200" cy="5053691"/>
          </a:xfrm>
          <a:prstGeom prst="rect">
            <a:avLst/>
          </a:prstGeom>
          <a:noFill/>
          <a:ln w="9525">
            <a:noFill/>
            <a:miter lim="800000"/>
            <a:headEnd/>
            <a:tailEnd/>
          </a:ln>
        </p:spPr>
        <p:txBody>
          <a:bodyPr wrap="square">
            <a:spAutoFit/>
          </a:bodyPr>
          <a:lstStyle/>
          <a:p>
            <a:pPr>
              <a:spcBef>
                <a:spcPct val="20000"/>
              </a:spcBef>
              <a:buFontTx/>
              <a:buChar char="•"/>
            </a:pPr>
            <a:r>
              <a:rPr lang="en-US" sz="2800" dirty="0">
                <a:solidFill>
                  <a:srgbClr val="CCFFCC"/>
                </a:solidFill>
                <a:latin typeface="Calibri"/>
                <a:cs typeface="Calibri"/>
              </a:rPr>
              <a:t>Eugene V. </a:t>
            </a:r>
            <a:r>
              <a:rPr lang="en-US" sz="2800" dirty="0" smtClean="0">
                <a:solidFill>
                  <a:srgbClr val="CCFFCC"/>
                </a:solidFill>
                <a:latin typeface="Calibri"/>
                <a:cs typeface="Calibri"/>
              </a:rPr>
              <a:t>Debs </a:t>
            </a:r>
            <a:r>
              <a:rPr lang="en-US" sz="2800" dirty="0" smtClean="0">
                <a:solidFill>
                  <a:srgbClr val="FFFFFF"/>
                </a:solidFill>
                <a:latin typeface="Calibri"/>
                <a:cs typeface="Calibri"/>
              </a:rPr>
              <a:t>(American </a:t>
            </a:r>
            <a:r>
              <a:rPr lang="en-US" sz="2800" dirty="0">
                <a:solidFill>
                  <a:srgbClr val="FFFFFF"/>
                </a:solidFill>
                <a:latin typeface="Calibri"/>
                <a:cs typeface="Calibri"/>
              </a:rPr>
              <a:t>Union </a:t>
            </a:r>
            <a:r>
              <a:rPr lang="en-US" sz="2800" dirty="0" smtClean="0">
                <a:solidFill>
                  <a:srgbClr val="FFFFFF"/>
                </a:solidFill>
                <a:latin typeface="Calibri"/>
                <a:cs typeface="Calibri"/>
              </a:rPr>
              <a:t>leader) </a:t>
            </a:r>
            <a:endParaRPr lang="en-US" sz="2800" dirty="0">
              <a:solidFill>
                <a:srgbClr val="FFFFFF"/>
              </a:solidFill>
              <a:latin typeface="Calibri"/>
              <a:cs typeface="Calibri"/>
            </a:endParaRPr>
          </a:p>
          <a:p>
            <a:pPr marL="971550" lvl="1" indent="-514350">
              <a:spcBef>
                <a:spcPct val="20000"/>
              </a:spcBef>
              <a:buFont typeface="Arial"/>
              <a:buChar char="•"/>
            </a:pPr>
            <a:r>
              <a:rPr lang="en-US" sz="2800" dirty="0" smtClean="0">
                <a:solidFill>
                  <a:srgbClr val="CCFFCC"/>
                </a:solidFill>
                <a:latin typeface="Calibri"/>
                <a:cs typeface="Calibri"/>
              </a:rPr>
              <a:t>He was </a:t>
            </a:r>
            <a:r>
              <a:rPr lang="en-US" sz="2800" dirty="0">
                <a:solidFill>
                  <a:srgbClr val="CCFFCC"/>
                </a:solidFill>
                <a:latin typeface="Calibri"/>
                <a:cs typeface="Calibri"/>
              </a:rPr>
              <a:t>a member of the Socialist Party of America</a:t>
            </a:r>
            <a:r>
              <a:rPr lang="en-US" sz="2800" dirty="0" smtClean="0">
                <a:solidFill>
                  <a:srgbClr val="CCFFCC"/>
                </a:solidFill>
                <a:latin typeface="Calibri"/>
                <a:cs typeface="Calibri"/>
              </a:rPr>
              <a:t>.</a:t>
            </a:r>
            <a:endParaRPr lang="en-US" sz="2800" dirty="0">
              <a:solidFill>
                <a:srgbClr val="CCFFCC"/>
              </a:solidFill>
              <a:latin typeface="Calibri"/>
              <a:cs typeface="Calibri"/>
            </a:endParaRPr>
          </a:p>
          <a:p>
            <a:pPr marL="914400" lvl="1" indent="-457200">
              <a:spcBef>
                <a:spcPct val="20000"/>
              </a:spcBef>
              <a:buFont typeface="Arial"/>
              <a:buChar char="•"/>
            </a:pPr>
            <a:r>
              <a:rPr lang="en-US" sz="2800" dirty="0" smtClean="0">
                <a:solidFill>
                  <a:srgbClr val="FFFFFF"/>
                </a:solidFill>
                <a:latin typeface="Calibri"/>
                <a:cs typeface="Calibri"/>
              </a:rPr>
              <a:t>He </a:t>
            </a:r>
            <a:r>
              <a:rPr lang="en-US" sz="2800" dirty="0">
                <a:solidFill>
                  <a:srgbClr val="FFFFFF"/>
                </a:solidFill>
                <a:latin typeface="Calibri"/>
                <a:cs typeface="Calibri"/>
              </a:rPr>
              <a:t>ran for president at different times from 1900 to 1920. </a:t>
            </a:r>
          </a:p>
          <a:p>
            <a:pPr marL="914400" lvl="1" indent="-457200">
              <a:spcBef>
                <a:spcPct val="20000"/>
              </a:spcBef>
              <a:buFont typeface="Arial"/>
              <a:buChar char="•"/>
            </a:pPr>
            <a:r>
              <a:rPr lang="en-US" sz="2800" dirty="0" smtClean="0">
                <a:solidFill>
                  <a:srgbClr val="CCFFCC"/>
                </a:solidFill>
                <a:latin typeface="Calibri"/>
                <a:cs typeface="Calibri"/>
              </a:rPr>
              <a:t>In 1918, Debs </a:t>
            </a:r>
            <a:r>
              <a:rPr lang="en-US" sz="2800" dirty="0">
                <a:solidFill>
                  <a:srgbClr val="CCFFCC"/>
                </a:solidFill>
                <a:latin typeface="Calibri"/>
                <a:cs typeface="Calibri"/>
              </a:rPr>
              <a:t>was arrested for having given a speech urging resistance efforts against the military drafts of World War I</a:t>
            </a:r>
            <a:r>
              <a:rPr lang="en-US" sz="2800" dirty="0">
                <a:solidFill>
                  <a:srgbClr val="FFFFFF"/>
                </a:solidFill>
                <a:latin typeface="Calibri"/>
                <a:cs typeface="Calibri"/>
              </a:rPr>
              <a:t>. </a:t>
            </a:r>
          </a:p>
          <a:p>
            <a:pPr marL="1371600" lvl="2" indent="-457200">
              <a:spcBef>
                <a:spcPct val="20000"/>
              </a:spcBef>
              <a:buFont typeface="Arial"/>
              <a:buChar char="•"/>
            </a:pPr>
            <a:r>
              <a:rPr lang="en-US" sz="2400" dirty="0">
                <a:solidFill>
                  <a:srgbClr val="FFFFFF"/>
                </a:solidFill>
                <a:latin typeface="Calibri"/>
                <a:cs typeface="Calibri"/>
              </a:rPr>
              <a:t>This speech was considered dangerous, and Debs was </a:t>
            </a:r>
            <a:r>
              <a:rPr lang="en-US" sz="2400" dirty="0">
                <a:solidFill>
                  <a:srgbClr val="CCFFCC"/>
                </a:solidFill>
                <a:latin typeface="Calibri"/>
                <a:cs typeface="Calibri"/>
              </a:rPr>
              <a:t>sentenced to 10 years in prison under the terms of the Espionage Act of 1917</a:t>
            </a:r>
            <a:r>
              <a:rPr lang="en-US" sz="2800" dirty="0">
                <a:solidFill>
                  <a:srgbClr val="FFFFFF"/>
                </a:solidFill>
                <a:latin typeface="Calibri"/>
                <a:cs typeface="Calibri"/>
              </a:rPr>
              <a:t>. </a:t>
            </a:r>
          </a:p>
        </p:txBody>
      </p:sp>
    </p:spTree>
    <p:extLst>
      <p:ext uri="{BB962C8B-B14F-4D97-AF65-F5344CB8AC3E}">
        <p14:creationId xmlns:p14="http://schemas.microsoft.com/office/powerpoint/2010/main" val="7163769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Theme">
  <a:themeElements>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4595</TotalTime>
  <Words>7277</Words>
  <Application>Microsoft Macintosh PowerPoint</Application>
  <PresentationFormat>On-screen Show (4:3)</PresentationFormat>
  <Paragraphs>858</Paragraphs>
  <Slides>142</Slides>
  <Notes>67</Notes>
  <HiddenSlides>0</HiddenSlides>
  <MMClips>0</MMClips>
  <ScaleCrop>false</ScaleCrop>
  <HeadingPairs>
    <vt:vector size="4" baseType="variant">
      <vt:variant>
        <vt:lpstr>Theme</vt:lpstr>
      </vt:variant>
      <vt:variant>
        <vt:i4>1</vt:i4>
      </vt:variant>
      <vt:variant>
        <vt:lpstr>Slide Titles</vt:lpstr>
      </vt:variant>
      <vt:variant>
        <vt:i4>142</vt:i4>
      </vt:variant>
    </vt:vector>
  </HeadingPairs>
  <TitlesOfParts>
    <vt:vector size="143" baseType="lpstr">
      <vt:lpstr>Default Theme</vt:lpstr>
      <vt:lpstr>American Pageant Chapter 29</vt:lpstr>
      <vt:lpstr>Woodrow Wilson</vt:lpstr>
      <vt:lpstr>Wilson: The Idealist in Politics</vt:lpstr>
      <vt:lpstr>Wilson: The Idealist in Politics</vt:lpstr>
      <vt:lpstr>Wilson Tackles the Tariff</vt:lpstr>
      <vt:lpstr>Wilson Tackles the Tariff</vt:lpstr>
      <vt:lpstr>Wilson Tackles the Tariff</vt:lpstr>
      <vt:lpstr>Wilson Battles the Bankers</vt:lpstr>
      <vt:lpstr>Wilson Battles the Bankers</vt:lpstr>
      <vt:lpstr>Wilson Battles the Bankers</vt:lpstr>
      <vt:lpstr>The President Tames the Trusts</vt:lpstr>
      <vt:lpstr>PowerPoint Presentation</vt:lpstr>
      <vt:lpstr>The President Tames the Trusts </vt:lpstr>
      <vt:lpstr>PowerPoint Presentation</vt:lpstr>
      <vt:lpstr>Wilson at the Peak</vt:lpstr>
      <vt:lpstr>Wilson at the Peak</vt:lpstr>
      <vt:lpstr>Wilson at the Peak</vt:lpstr>
      <vt:lpstr>New Directions in Foreign Policy</vt:lpstr>
      <vt:lpstr>Review: PRESIDENTIAL DIPLOMACIES</vt:lpstr>
      <vt:lpstr>Review: PRESIDENTIAL DIPLOMACIES</vt:lpstr>
      <vt:lpstr>New Directions in Foreign Policy</vt:lpstr>
      <vt:lpstr>New Directions in Foreign Policy</vt:lpstr>
      <vt:lpstr>PowerPoint Presentation</vt:lpstr>
      <vt:lpstr>New Directions in Foreign Policy</vt:lpstr>
      <vt:lpstr>PowerPoint Presentation</vt:lpstr>
      <vt:lpstr>Moralistic Diplomacy in Mexico</vt:lpstr>
      <vt:lpstr>Moralistic Diplomacy in Mexico</vt:lpstr>
      <vt:lpstr>Moralistic Diplomacy in Mexico</vt:lpstr>
      <vt:lpstr>Moralistic Diplomacy in Mexico</vt:lpstr>
      <vt:lpstr>Moralistic Diplomacy in Mexico</vt:lpstr>
      <vt:lpstr>PowerPoint Presentation</vt:lpstr>
      <vt:lpstr>Wilson &amp; WWI</vt:lpstr>
      <vt:lpstr>The Great War</vt:lpstr>
      <vt:lpstr>Long Term Causes</vt:lpstr>
      <vt:lpstr>Militarism</vt:lpstr>
      <vt:lpstr>Entangling alliances</vt:lpstr>
      <vt:lpstr>Alliances Before the War</vt:lpstr>
      <vt:lpstr>Major Alliances Before the War</vt:lpstr>
      <vt:lpstr>The Balkans</vt:lpstr>
      <vt:lpstr>Balkan Nationalism</vt:lpstr>
      <vt:lpstr>“The Spark”</vt:lpstr>
      <vt:lpstr>“The Spark”</vt:lpstr>
      <vt:lpstr>The Assassin</vt:lpstr>
      <vt:lpstr>The Ultimatum</vt:lpstr>
      <vt:lpstr>“Blank Check”</vt:lpstr>
      <vt:lpstr>Thunder Across the Sea</vt:lpstr>
      <vt:lpstr>Nations Take Sides</vt:lpstr>
      <vt:lpstr>Thunder Across the Sea</vt:lpstr>
      <vt:lpstr>Thunder Across the Sea</vt:lpstr>
      <vt:lpstr>Thunder Across the Sea</vt:lpstr>
      <vt:lpstr>PowerPoint Presentation</vt:lpstr>
      <vt:lpstr>America Reacts</vt:lpstr>
      <vt:lpstr>America Earns Blood Money</vt:lpstr>
      <vt:lpstr>PowerPoint Presentation</vt:lpstr>
      <vt:lpstr>America Earns Blood Money</vt:lpstr>
      <vt:lpstr>America Earns Blood Money</vt:lpstr>
      <vt:lpstr>PowerPoint Presentation</vt:lpstr>
      <vt:lpstr>America Earns Blood Money</vt:lpstr>
      <vt:lpstr>PowerPoint Presentation</vt:lpstr>
      <vt:lpstr>PowerPoint Presentation</vt:lpstr>
      <vt:lpstr>America Earns Blood Money</vt:lpstr>
      <vt:lpstr>America Earns Blood Money</vt:lpstr>
      <vt:lpstr>America Earns Blood Money</vt:lpstr>
      <vt:lpstr>Wilson Wins Reelection in 1916</vt:lpstr>
      <vt:lpstr>Wilson Wins Reelection in 1916</vt:lpstr>
      <vt:lpstr>Wilson Wins Reelection in 1916</vt:lpstr>
      <vt:lpstr>Wilson Wins Reelection in 1916</vt:lpstr>
      <vt:lpstr>PowerPoint Presentation</vt:lpstr>
      <vt:lpstr>Conditions on the front</vt:lpstr>
      <vt:lpstr>PowerPoint Presentation</vt:lpstr>
      <vt:lpstr>BATTLE OF THE MARNE</vt:lpstr>
      <vt:lpstr>Trench Warfare</vt:lpstr>
      <vt:lpstr>Trench Warfare</vt:lpstr>
      <vt:lpstr>Trench Warfare</vt:lpstr>
      <vt:lpstr>Trench Foot</vt:lpstr>
      <vt:lpstr>War by Act of Germany</vt:lpstr>
      <vt:lpstr>Unrestricted Submarine Warfare</vt:lpstr>
      <vt:lpstr>The Zimmerman Note</vt:lpstr>
      <vt:lpstr>The Zimmerman Note</vt:lpstr>
      <vt:lpstr>War by Act of Germany </vt:lpstr>
      <vt:lpstr>PowerPoint Presentation</vt:lpstr>
      <vt:lpstr>America Enters the War</vt:lpstr>
      <vt:lpstr>America Enters the War - Timeline</vt:lpstr>
      <vt:lpstr>Wilson's Fourteen Potent Points</vt:lpstr>
      <vt:lpstr>Wilson’s Fourteen Points</vt:lpstr>
      <vt:lpstr>League of Nations</vt:lpstr>
      <vt:lpstr>Manipulating Minds and Stifling Dissent</vt:lpstr>
      <vt:lpstr>PowerPoint Presentation</vt:lpstr>
      <vt:lpstr>Propaganda</vt:lpstr>
      <vt:lpstr>Propaganda</vt:lpstr>
      <vt:lpstr>Propaganda</vt:lpstr>
      <vt:lpstr>Propaganda</vt:lpstr>
      <vt:lpstr>Propaganda</vt:lpstr>
      <vt:lpstr>PowerPoint Presentation</vt:lpstr>
      <vt:lpstr>PowerPoint Presentation</vt:lpstr>
      <vt:lpstr>Manipulating Minds and Stifling Dissent</vt:lpstr>
      <vt:lpstr>Manipulating Minds and Stifling Dissent</vt:lpstr>
      <vt:lpstr>Manipulating Minds and Stifling Dissent</vt:lpstr>
      <vt:lpstr>Manipulating Minds and Stifling Dissent</vt:lpstr>
      <vt:lpstr>PowerPoint Presentation</vt:lpstr>
      <vt:lpstr>Manipulating Minds and Stifling Dissent</vt:lpstr>
      <vt:lpstr>Forging a War Economy</vt:lpstr>
      <vt:lpstr>Forging a War Economy</vt:lpstr>
      <vt:lpstr>PowerPoint Presentation</vt:lpstr>
      <vt:lpstr>Forging a War Economy</vt:lpstr>
      <vt:lpstr>Workers in Wartime</vt:lpstr>
      <vt:lpstr>Workers in Wartime</vt:lpstr>
      <vt:lpstr>Great Migration</vt:lpstr>
      <vt:lpstr>Workers in Wartime</vt:lpstr>
      <vt:lpstr>PowerPoint Presentation</vt:lpstr>
      <vt:lpstr>Suffering Until Suffrage</vt:lpstr>
      <vt:lpstr>Suffering Until Suffrage</vt:lpstr>
      <vt:lpstr>Suffering Until Suffrage</vt:lpstr>
      <vt:lpstr>Suffering Until Suffrage</vt:lpstr>
      <vt:lpstr>Making Plowboys into Doughboys</vt:lpstr>
      <vt:lpstr>Making Plowboys into Doughboys</vt:lpstr>
      <vt:lpstr>Making Plowboys into Doughboys</vt:lpstr>
      <vt:lpstr>Selective Service Act</vt:lpstr>
      <vt:lpstr>Selective Service Act</vt:lpstr>
      <vt:lpstr>Making Plowboys into Doughboys</vt:lpstr>
      <vt:lpstr>Making Plowboys into Doughboys</vt:lpstr>
      <vt:lpstr>Making Plowboys into Doughboys</vt:lpstr>
      <vt:lpstr>Convoy System</vt:lpstr>
      <vt:lpstr>PowerPoint Presentation</vt:lpstr>
      <vt:lpstr>America Helps Hammer the “Hun”</vt:lpstr>
      <vt:lpstr>American Expeditionary Force (AEF)</vt:lpstr>
      <vt:lpstr>America Helps Hammer the “Hun”</vt:lpstr>
      <vt:lpstr>America Helps Hammer the “Hun”</vt:lpstr>
      <vt:lpstr>11 a.m., November 11, 1918</vt:lpstr>
      <vt:lpstr>America Helps Hammer the “Hun”</vt:lpstr>
      <vt:lpstr>PowerPoint Presentation</vt:lpstr>
      <vt:lpstr>PowerPoint Presentation</vt:lpstr>
      <vt:lpstr>An Idealist Amid the Imperialists</vt:lpstr>
      <vt:lpstr>Treaty of Versailles</vt:lpstr>
      <vt:lpstr>Major Provisions of the Treaty</vt:lpstr>
      <vt:lpstr>Will we sign it?</vt:lpstr>
      <vt:lpstr>“Peace Built on Quicksand”</vt:lpstr>
      <vt:lpstr>Post-War Germany</vt:lpstr>
      <vt:lpstr>Destruction of the War</vt:lpstr>
      <vt:lpstr>The Division of Europe</vt:lpstr>
      <vt:lpstr>Legacy of the War</vt:lpstr>
      <vt:lpstr>Legacy of the War</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Pageant Chapter 29</dc:title>
  <dc:creator>Gail Harris</dc:creator>
  <cp:lastModifiedBy>Gail Harris</cp:lastModifiedBy>
  <cp:revision>44</cp:revision>
  <dcterms:created xsi:type="dcterms:W3CDTF">2016-01-19T12:19:34Z</dcterms:created>
  <dcterms:modified xsi:type="dcterms:W3CDTF">2016-02-02T21:57:58Z</dcterms:modified>
</cp:coreProperties>
</file>