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4"/>
  </p:notesMasterIdLst>
  <p:sldIdLst>
    <p:sldId id="256" r:id="rId2"/>
    <p:sldId id="318" r:id="rId3"/>
    <p:sldId id="270" r:id="rId4"/>
    <p:sldId id="271" r:id="rId5"/>
    <p:sldId id="259" r:id="rId6"/>
    <p:sldId id="268" r:id="rId7"/>
    <p:sldId id="269" r:id="rId8"/>
    <p:sldId id="272" r:id="rId9"/>
    <p:sldId id="273" r:id="rId10"/>
    <p:sldId id="274" r:id="rId11"/>
    <p:sldId id="275" r:id="rId12"/>
    <p:sldId id="260" r:id="rId13"/>
    <p:sldId id="317" r:id="rId14"/>
    <p:sldId id="258" r:id="rId15"/>
    <p:sldId id="324" r:id="rId16"/>
    <p:sldId id="261" r:id="rId17"/>
    <p:sldId id="262" r:id="rId18"/>
    <p:sldId id="263" r:id="rId19"/>
    <p:sldId id="325" r:id="rId20"/>
    <p:sldId id="264" r:id="rId21"/>
    <p:sldId id="265" r:id="rId22"/>
    <p:sldId id="266" r:id="rId23"/>
    <p:sldId id="320"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321" r:id="rId39"/>
    <p:sldId id="322" r:id="rId40"/>
    <p:sldId id="290" r:id="rId41"/>
    <p:sldId id="291" r:id="rId42"/>
    <p:sldId id="292" r:id="rId43"/>
    <p:sldId id="293" r:id="rId44"/>
    <p:sldId id="319" r:id="rId45"/>
    <p:sldId id="326" r:id="rId46"/>
    <p:sldId id="327"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23" r:id="rId61"/>
    <p:sldId id="308" r:id="rId62"/>
    <p:sldId id="309" r:id="rId63"/>
    <p:sldId id="310" r:id="rId64"/>
    <p:sldId id="311" r:id="rId65"/>
    <p:sldId id="312" r:id="rId66"/>
    <p:sldId id="313" r:id="rId67"/>
    <p:sldId id="314" r:id="rId68"/>
    <p:sldId id="315" r:id="rId69"/>
    <p:sldId id="316" r:id="rId70"/>
    <p:sldId id="328" r:id="rId71"/>
    <p:sldId id="329" r:id="rId72"/>
    <p:sldId id="307"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4" autoAdjust="0"/>
    <p:restoredTop sz="94660"/>
  </p:normalViewPr>
  <p:slideViewPr>
    <p:cSldViewPr snapToGrid="0" snapToObjects="1">
      <p:cViewPr varScale="1">
        <p:scale>
          <a:sx n="98" d="100"/>
          <a:sy n="98" d="100"/>
        </p:scale>
        <p:origin x="-22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E533F-6E55-1143-B861-DCA902CDF510}" type="datetimeFigureOut">
              <a:rPr lang="en-US" smtClean="0"/>
              <a:t>1/19/16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C6EEA4-679A-E549-9025-9F56D1049B61}" type="slidenum">
              <a:rPr lang="en-US" smtClean="0"/>
              <a:t>‹#›</a:t>
            </a:fld>
            <a:endParaRPr lang="en-US"/>
          </a:p>
        </p:txBody>
      </p:sp>
    </p:spTree>
    <p:extLst>
      <p:ext uri="{BB962C8B-B14F-4D97-AF65-F5344CB8AC3E}">
        <p14:creationId xmlns:p14="http://schemas.microsoft.com/office/powerpoint/2010/main" val="1481488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31427" name="Rectangle 3"/>
          <p:cNvSpPr>
            <a:spLocks noGrp="1" noChangeArrowheads="1"/>
          </p:cNvSpPr>
          <p:nvPr>
            <p:ph type="body" idx="1"/>
          </p:nvPr>
        </p:nvSpPr>
        <p:spPr/>
        <p:txBody>
          <a:bodyPr/>
          <a:lstStyle/>
          <a:p>
            <a:r>
              <a:rPr lang="en-US"/>
              <a:t>Lesson Plan for Friday, January 4, 2007: Warm-up question, introduce Progressivism, Mindsparks for Progressives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Saloon Keepers Versus Homemakers </a:t>
            </a:r>
            <a:r>
              <a:rPr lang="en-US">
                <a:latin typeface="Calibri" charset="0"/>
                <a:ea typeface="MS PGothic" charset="0"/>
              </a:rPr>
              <a:t>This Woman’s</a:t>
            </a:r>
          </a:p>
          <a:p>
            <a:r>
              <a:rPr lang="en-US">
                <a:latin typeface="Calibri" charset="0"/>
                <a:ea typeface="MS PGothic" charset="0"/>
              </a:rPr>
              <a:t>Christian Temperance Union flyer, tallying the cumulative</a:t>
            </a:r>
          </a:p>
          <a:p>
            <a:r>
              <a:rPr lang="en-US">
                <a:latin typeface="Calibri" charset="0"/>
                <a:ea typeface="MS PGothic" charset="0"/>
              </a:rPr>
              <a:t>costs of alcohol consumption to a drinking man’s family,</a:t>
            </a:r>
          </a:p>
          <a:p>
            <a:r>
              <a:rPr lang="en-US">
                <a:latin typeface="Calibri" charset="0"/>
                <a:ea typeface="MS PGothic" charset="0"/>
              </a:rPr>
              <a:t>illustrates the influential role of women in the temperance</a:t>
            </a:r>
          </a:p>
          <a:p>
            <a:r>
              <a:rPr lang="en-US">
                <a:latin typeface="Calibri" charset="0"/>
                <a:ea typeface="MS PGothic" charset="0"/>
              </a:rPr>
              <a:t>movement. Alcohol abuse threatened the stability and</a:t>
            </a:r>
          </a:p>
          <a:p>
            <a:r>
              <a:rPr lang="en-US">
                <a:latin typeface="Calibri" charset="0"/>
                <a:ea typeface="MS PGothic" charset="0"/>
              </a:rPr>
              <a:t>economic well-being of the family, still predominantly considered</a:t>
            </a:r>
          </a:p>
          <a:p>
            <a:r>
              <a:rPr lang="en-US">
                <a:latin typeface="Calibri" charset="0"/>
                <a:ea typeface="MS PGothic" charset="0"/>
              </a:rPr>
              <a:t>the “woman’s sphere” at the turn of the century.</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6707B8-B917-194A-BC18-793A0D32052F}" type="slidenum">
              <a:rPr lang="en-US">
                <a:latin typeface="Calibri" charset="0"/>
              </a:rPr>
              <a:pPr/>
              <a:t>39</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91843" name="Rectangle 3"/>
          <p:cNvSpPr>
            <a:spLocks noGrp="1" noChangeArrowheads="1"/>
          </p:cNvSpPr>
          <p:nvPr>
            <p:ph type="body" idx="1"/>
          </p:nvPr>
        </p:nvSpPr>
        <p:spPr/>
        <p:txBody>
          <a:bodyPr/>
          <a:lstStyle/>
          <a:p>
            <a:pPr>
              <a:lnSpc>
                <a:spcPct val="95000"/>
              </a:lnSpc>
            </a:pPr>
            <a:r>
              <a:rPr lang="en-US" sz="1400">
                <a:solidFill>
                  <a:srgbClr val="FF0000"/>
                </a:solidFill>
              </a:rPr>
              <a:t>Washington vs. DuBois Reading</a:t>
            </a:r>
          </a:p>
          <a:p>
            <a:r>
              <a:rPr lang="en-US"/>
              <a:t>Compare view of Booker T Washington and WEB DuBois (CPUS book lesson 32): Have students read the passages and discuss their varying viewpoints on African-American civil rights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noFill/>
          <a:ln/>
        </p:spPr>
        <p:txBody>
          <a:bodyPr/>
          <a:lstStyle/>
          <a:p>
            <a:r>
              <a:rPr lang="en-US"/>
              <a:t>Many of city reforms based on problems created as a result of the depression of 1893 </a:t>
            </a:r>
          </a:p>
          <a:p>
            <a:endParaRPr lang="en-US"/>
          </a:p>
        </p:txBody>
      </p:sp>
      <p:sp>
        <p:nvSpPr>
          <p:cNvPr id="9113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ln/>
        </p:spPr>
        <p:txBody>
          <a:bodyPr/>
          <a:lstStyle/>
          <a:p>
            <a:endParaRPr lang="en-US"/>
          </a:p>
        </p:txBody>
      </p:sp>
      <p:sp>
        <p:nvSpPr>
          <p:cNvPr id="9318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ln/>
        </p:spPr>
        <p:txBody>
          <a:bodyPr/>
          <a:lstStyle/>
          <a:p>
            <a:endParaRPr lang="en-US"/>
          </a:p>
        </p:txBody>
      </p:sp>
      <p:sp>
        <p:nvSpPr>
          <p:cNvPr id="9523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A9B2B3-5B9C-4643-AB85-760C4B8586B2}" type="slidenum">
              <a:rPr lang="en-US" smtClean="0"/>
              <a:pPr>
                <a:defRPr/>
              </a:pPr>
              <a:t>‹#›</a:t>
            </a:fld>
            <a:endParaRPr lang="en-US"/>
          </a:p>
        </p:txBody>
      </p:sp>
    </p:spTree>
    <p:extLst>
      <p:ext uri="{BB962C8B-B14F-4D97-AF65-F5344CB8AC3E}">
        <p14:creationId xmlns:p14="http://schemas.microsoft.com/office/powerpoint/2010/main" val="207149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8FEFF8-D4FE-EE4E-8B71-EDD6B86EBA6B}" type="slidenum">
              <a:rPr lang="en-US" smtClean="0"/>
              <a:pPr>
                <a:defRPr/>
              </a:pPr>
              <a:t>‹#›</a:t>
            </a:fld>
            <a:endParaRPr lang="en-US"/>
          </a:p>
        </p:txBody>
      </p:sp>
    </p:spTree>
    <p:extLst>
      <p:ext uri="{BB962C8B-B14F-4D97-AF65-F5344CB8AC3E}">
        <p14:creationId xmlns:p14="http://schemas.microsoft.com/office/powerpoint/2010/main" val="401017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FE8C77-78DD-3249-B804-F690320404FC}" type="slidenum">
              <a:rPr lang="en-US" smtClean="0"/>
              <a:pPr>
                <a:defRPr/>
              </a:pPr>
              <a:t>‹#›</a:t>
            </a:fld>
            <a:endParaRPr lang="en-US"/>
          </a:p>
        </p:txBody>
      </p:sp>
    </p:spTree>
    <p:extLst>
      <p:ext uri="{BB962C8B-B14F-4D97-AF65-F5344CB8AC3E}">
        <p14:creationId xmlns:p14="http://schemas.microsoft.com/office/powerpoint/2010/main" val="284462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0C8211-8217-2848-85C7-D66BBA454CEE}" type="slidenum">
              <a:rPr lang="en-US" smtClean="0"/>
              <a:pPr>
                <a:defRPr/>
              </a:pPr>
              <a:t>‹#›</a:t>
            </a:fld>
            <a:endParaRPr lang="en-US"/>
          </a:p>
        </p:txBody>
      </p:sp>
    </p:spTree>
    <p:extLst>
      <p:ext uri="{BB962C8B-B14F-4D97-AF65-F5344CB8AC3E}">
        <p14:creationId xmlns:p14="http://schemas.microsoft.com/office/powerpoint/2010/main" val="311548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166B0E-3E5D-414A-A5DA-454007323D9E}" type="slidenum">
              <a:rPr lang="en-US" smtClean="0"/>
              <a:pPr>
                <a:defRPr/>
              </a:pPr>
              <a:t>‹#›</a:t>
            </a:fld>
            <a:endParaRPr lang="en-US"/>
          </a:p>
        </p:txBody>
      </p:sp>
    </p:spTree>
    <p:extLst>
      <p:ext uri="{BB962C8B-B14F-4D97-AF65-F5344CB8AC3E}">
        <p14:creationId xmlns:p14="http://schemas.microsoft.com/office/powerpoint/2010/main" val="343845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A17D7-D9B7-B34B-BC3C-F83FB53AAC66}" type="slidenum">
              <a:rPr lang="en-US" smtClean="0"/>
              <a:pPr>
                <a:defRPr/>
              </a:pPr>
              <a:t>‹#›</a:t>
            </a:fld>
            <a:endParaRPr lang="en-US"/>
          </a:p>
        </p:txBody>
      </p:sp>
    </p:spTree>
    <p:extLst>
      <p:ext uri="{BB962C8B-B14F-4D97-AF65-F5344CB8AC3E}">
        <p14:creationId xmlns:p14="http://schemas.microsoft.com/office/powerpoint/2010/main" val="355602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482BD-C8B1-B144-B210-0CBFE2CE52C8}" type="slidenum">
              <a:rPr lang="en-US" smtClean="0"/>
              <a:pPr>
                <a:defRPr/>
              </a:pPr>
              <a:t>‹#›</a:t>
            </a:fld>
            <a:endParaRPr lang="en-US"/>
          </a:p>
        </p:txBody>
      </p:sp>
    </p:spTree>
    <p:extLst>
      <p:ext uri="{BB962C8B-B14F-4D97-AF65-F5344CB8AC3E}">
        <p14:creationId xmlns:p14="http://schemas.microsoft.com/office/powerpoint/2010/main" val="34586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269412-64D5-8742-88AB-4A2AC939F567}" type="slidenum">
              <a:rPr lang="en-US" smtClean="0"/>
              <a:pPr>
                <a:defRPr/>
              </a:pPr>
              <a:t>‹#›</a:t>
            </a:fld>
            <a:endParaRPr lang="en-US"/>
          </a:p>
        </p:txBody>
      </p:sp>
    </p:spTree>
    <p:extLst>
      <p:ext uri="{BB962C8B-B14F-4D97-AF65-F5344CB8AC3E}">
        <p14:creationId xmlns:p14="http://schemas.microsoft.com/office/powerpoint/2010/main" val="68007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DBA0A7-1080-3847-B5B5-E4D6FB6F0FF1}" type="slidenum">
              <a:rPr lang="en-US" smtClean="0"/>
              <a:pPr>
                <a:defRPr/>
              </a:pPr>
              <a:t>‹#›</a:t>
            </a:fld>
            <a:endParaRPr lang="en-US"/>
          </a:p>
        </p:txBody>
      </p:sp>
    </p:spTree>
    <p:extLst>
      <p:ext uri="{BB962C8B-B14F-4D97-AF65-F5344CB8AC3E}">
        <p14:creationId xmlns:p14="http://schemas.microsoft.com/office/powerpoint/2010/main" val="37754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DB98EE-AA5F-D94E-8093-D51DF2D6073A}" type="slidenum">
              <a:rPr lang="en-US" smtClean="0"/>
              <a:pPr>
                <a:defRPr/>
              </a:pPr>
              <a:t>‹#›</a:t>
            </a:fld>
            <a:endParaRPr lang="en-US"/>
          </a:p>
        </p:txBody>
      </p:sp>
    </p:spTree>
    <p:extLst>
      <p:ext uri="{BB962C8B-B14F-4D97-AF65-F5344CB8AC3E}">
        <p14:creationId xmlns:p14="http://schemas.microsoft.com/office/powerpoint/2010/main" val="50408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F5F43F-DCC3-B642-8AE2-FBA04E787C6A}" type="slidenum">
              <a:rPr lang="en-US" smtClean="0"/>
              <a:pPr>
                <a:defRPr/>
              </a:pPr>
              <a:t>‹#›</a:t>
            </a:fld>
            <a:endParaRPr lang="en-US"/>
          </a:p>
        </p:txBody>
      </p:sp>
    </p:spTree>
    <p:extLst>
      <p:ext uri="{BB962C8B-B14F-4D97-AF65-F5344CB8AC3E}">
        <p14:creationId xmlns:p14="http://schemas.microsoft.com/office/powerpoint/2010/main" val="261814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D052A9-7399-F043-89E3-B079B7382353}" type="slidenum">
              <a:rPr lang="en-US" smtClean="0"/>
              <a:pPr>
                <a:defRPr/>
              </a:pPr>
              <a:t>‹#›</a:t>
            </a:fld>
            <a:endParaRPr lang="en-US"/>
          </a:p>
        </p:txBody>
      </p:sp>
    </p:spTree>
    <p:extLst>
      <p:ext uri="{BB962C8B-B14F-4D97-AF65-F5344CB8AC3E}">
        <p14:creationId xmlns:p14="http://schemas.microsoft.com/office/powerpoint/2010/main" val="1227433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ADD45FA-741C-6342-AC93-FC0AF4E6C6E9}"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4ulaG9x4Gp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28</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187542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Progressive Era</a:t>
            </a:r>
            <a:endParaRPr lang="en-US" dirty="0"/>
          </a:p>
        </p:txBody>
      </p:sp>
      <p:sp>
        <p:nvSpPr>
          <p:cNvPr id="3" name="Content Placeholder 2"/>
          <p:cNvSpPr>
            <a:spLocks noGrp="1"/>
          </p:cNvSpPr>
          <p:nvPr>
            <p:ph idx="1"/>
          </p:nvPr>
        </p:nvSpPr>
        <p:spPr/>
        <p:txBody>
          <a:bodyPr/>
          <a:lstStyle/>
          <a:p>
            <a:r>
              <a:rPr lang="en-US" dirty="0" smtClean="0"/>
              <a:t>Progressive Reforms included:</a:t>
            </a:r>
          </a:p>
          <a:p>
            <a:pPr lvl="1"/>
            <a:r>
              <a:rPr lang="en-US" dirty="0" smtClean="0"/>
              <a:t>Prostitution</a:t>
            </a:r>
          </a:p>
          <a:p>
            <a:pPr lvl="1"/>
            <a:r>
              <a:rPr lang="en-US" dirty="0" smtClean="0"/>
              <a:t>Poverty</a:t>
            </a:r>
          </a:p>
          <a:p>
            <a:pPr lvl="1"/>
            <a:r>
              <a:rPr lang="en-US" dirty="0" smtClean="0"/>
              <a:t>Child labor</a:t>
            </a:r>
          </a:p>
          <a:p>
            <a:pPr lvl="1"/>
            <a:r>
              <a:rPr lang="en-US" dirty="0" smtClean="0"/>
              <a:t>Factory safety</a:t>
            </a:r>
          </a:p>
          <a:p>
            <a:pPr lvl="1"/>
            <a:r>
              <a:rPr lang="en-US" dirty="0" smtClean="0"/>
              <a:t>Women’s rights</a:t>
            </a:r>
          </a:p>
          <a:p>
            <a:pPr lvl="1"/>
            <a:r>
              <a:rPr lang="en-US" dirty="0" smtClean="0"/>
              <a:t>Temperance</a:t>
            </a:r>
          </a:p>
          <a:p>
            <a:pPr lvl="1"/>
            <a:r>
              <a:rPr lang="en-US" dirty="0" smtClean="0"/>
              <a:t>Political corruption</a:t>
            </a:r>
          </a:p>
        </p:txBody>
      </p:sp>
    </p:spTree>
    <p:extLst>
      <p:ext uri="{BB962C8B-B14F-4D97-AF65-F5344CB8AC3E}">
        <p14:creationId xmlns:p14="http://schemas.microsoft.com/office/powerpoint/2010/main" val="9826185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t>
            </a:r>
            <a:r>
              <a:rPr lang="en-US" sz="3200" dirty="0" smtClean="0"/>
              <a:t>. Explain Ida Tarbell’s role as a muckraker</a:t>
            </a:r>
            <a:endParaRPr lang="en-US" sz="3200" dirty="0"/>
          </a:p>
        </p:txBody>
      </p:sp>
      <p:sp>
        <p:nvSpPr>
          <p:cNvPr id="3" name="Content Placeholder 2"/>
          <p:cNvSpPr>
            <a:spLocks noGrp="1"/>
          </p:cNvSpPr>
          <p:nvPr>
            <p:ph idx="1"/>
          </p:nvPr>
        </p:nvSpPr>
        <p:spPr/>
        <p:txBody>
          <a:bodyPr/>
          <a:lstStyle/>
          <a:p>
            <a:r>
              <a:rPr lang="en-US" dirty="0" smtClean="0">
                <a:solidFill>
                  <a:srgbClr val="CCFFCC"/>
                </a:solidFill>
              </a:rPr>
              <a:t>The Muckrakers</a:t>
            </a:r>
          </a:p>
          <a:p>
            <a:pPr lvl="1"/>
            <a:r>
              <a:rPr lang="en-US" dirty="0" smtClean="0"/>
              <a:t>Wrote stories exposing abuse in government and big business</a:t>
            </a:r>
          </a:p>
          <a:p>
            <a:pPr lvl="1"/>
            <a:r>
              <a:rPr lang="en-US" dirty="0" smtClean="0"/>
              <a:t>Given the nickname “Muckrakers” by President Theodore Roosevelt because they stirred up &amp; uncovered much of the “muck” in U.S. society.</a:t>
            </a:r>
          </a:p>
          <a:p>
            <a:pPr lvl="1"/>
            <a:endParaRPr lang="en-US" dirty="0"/>
          </a:p>
          <a:p>
            <a:r>
              <a:rPr lang="en-US" dirty="0" smtClean="0"/>
              <a:t>Examples:</a:t>
            </a:r>
          </a:p>
          <a:p>
            <a:pPr lvl="1"/>
            <a:r>
              <a:rPr lang="en-US" dirty="0" smtClean="0"/>
              <a:t>Jacob Riis’ </a:t>
            </a:r>
            <a:r>
              <a:rPr lang="en-US" i="1" dirty="0" smtClean="0"/>
              <a:t>How the Other Half Lives (1890) </a:t>
            </a:r>
          </a:p>
          <a:p>
            <a:pPr lvl="1"/>
            <a:r>
              <a:rPr lang="en-US" dirty="0" smtClean="0"/>
              <a:t>Upton Sinclair’s </a:t>
            </a:r>
            <a:r>
              <a:rPr lang="en-US" i="1" dirty="0" smtClean="0"/>
              <a:t>The Jungle</a:t>
            </a:r>
            <a:endParaRPr lang="en-US" dirty="0" smtClean="0"/>
          </a:p>
          <a:p>
            <a:pPr lvl="1"/>
            <a:endParaRPr lang="en-US" dirty="0"/>
          </a:p>
        </p:txBody>
      </p:sp>
    </p:spTree>
    <p:extLst>
      <p:ext uri="{BB962C8B-B14F-4D97-AF65-F5344CB8AC3E}">
        <p14:creationId xmlns:p14="http://schemas.microsoft.com/office/powerpoint/2010/main" val="14887156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Muckrakers</a:t>
            </a:r>
            <a:endParaRPr lang="en-US" dirty="0"/>
          </a:p>
        </p:txBody>
      </p:sp>
      <p:sp>
        <p:nvSpPr>
          <p:cNvPr id="3" name="Content Placeholder 2"/>
          <p:cNvSpPr>
            <a:spLocks noGrp="1"/>
          </p:cNvSpPr>
          <p:nvPr>
            <p:ph idx="1"/>
          </p:nvPr>
        </p:nvSpPr>
        <p:spPr/>
        <p:txBody>
          <a:bodyPr/>
          <a:lstStyle/>
          <a:p>
            <a:pPr>
              <a:defRPr/>
            </a:pPr>
            <a:r>
              <a:rPr lang="en-US" dirty="0" smtClean="0">
                <a:solidFill>
                  <a:srgbClr val="CCFFCC"/>
                </a:solidFill>
              </a:rPr>
              <a:t>Muckrakers:</a:t>
            </a:r>
            <a:r>
              <a:rPr lang="en-US" dirty="0" smtClean="0"/>
              <a:t> were journalists or novelists who attempted to expose abuses in business and corruption in politics.</a:t>
            </a:r>
          </a:p>
          <a:p>
            <a:pPr>
              <a:defRPr/>
            </a:pPr>
            <a:endParaRPr lang="en-US" dirty="0" smtClean="0"/>
          </a:p>
          <a:p>
            <a:pPr lvl="1">
              <a:defRPr/>
            </a:pPr>
            <a:r>
              <a:rPr lang="en-US" dirty="0" smtClean="0"/>
              <a:t>Jacob Riis was a muckraker journalist</a:t>
            </a:r>
          </a:p>
          <a:p>
            <a:pPr lvl="1">
              <a:defRPr/>
            </a:pPr>
            <a:endParaRPr lang="en-US" dirty="0"/>
          </a:p>
          <a:p>
            <a:pPr lvl="1">
              <a:defRPr/>
            </a:pPr>
            <a:endParaRPr lang="en-US" dirty="0"/>
          </a:p>
        </p:txBody>
      </p:sp>
    </p:spTree>
    <p:extLst>
      <p:ext uri="{BB962C8B-B14F-4D97-AF65-F5344CB8AC3E}">
        <p14:creationId xmlns:p14="http://schemas.microsoft.com/office/powerpoint/2010/main" val="476336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Other Half Lives</a:t>
            </a:r>
            <a:endParaRPr lang="en-US" dirty="0"/>
          </a:p>
        </p:txBody>
      </p:sp>
      <p:sp>
        <p:nvSpPr>
          <p:cNvPr id="3" name="Content Placeholder 2"/>
          <p:cNvSpPr>
            <a:spLocks noGrp="1"/>
          </p:cNvSpPr>
          <p:nvPr>
            <p:ph idx="1"/>
          </p:nvPr>
        </p:nvSpPr>
        <p:spPr/>
        <p:txBody>
          <a:bodyPr/>
          <a:lstStyle/>
          <a:p>
            <a:r>
              <a:rPr lang="en-US" dirty="0" smtClean="0"/>
              <a:t>Read the excerpt of “How the Other Half Lives”</a:t>
            </a:r>
          </a:p>
          <a:p>
            <a:endParaRPr lang="en-US" dirty="0"/>
          </a:p>
          <a:p>
            <a:r>
              <a:rPr lang="en-US" dirty="0" smtClean="0"/>
              <a:t>Using a highlighter, highlight who the other half is.  (9-10 highlights)</a:t>
            </a:r>
          </a:p>
          <a:p>
            <a:endParaRPr lang="en-US" dirty="0"/>
          </a:p>
          <a:p>
            <a:r>
              <a:rPr lang="en-US" dirty="0" smtClean="0"/>
              <a:t>Ex</a:t>
            </a:r>
            <a:r>
              <a:rPr lang="en-US" dirty="0" smtClean="0">
                <a:sym typeface="Wingdings"/>
              </a:rPr>
              <a:t>) The woman filling her pail by the hydrant.</a:t>
            </a:r>
            <a:endParaRPr lang="en-US" dirty="0"/>
          </a:p>
        </p:txBody>
      </p:sp>
    </p:spTree>
    <p:extLst>
      <p:ext uri="{BB962C8B-B14F-4D97-AF65-F5344CB8AC3E}">
        <p14:creationId xmlns:p14="http://schemas.microsoft.com/office/powerpoint/2010/main" val="10530205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765" name="Rectangle 5"/>
          <p:cNvSpPr>
            <a:spLocks noChangeArrowheads="1"/>
          </p:cNvSpPr>
          <p:nvPr/>
        </p:nvSpPr>
        <p:spPr bwMode="auto">
          <a:xfrm>
            <a:off x="304800" y="133350"/>
            <a:ext cx="8610600" cy="896938"/>
          </a:xfrm>
          <a:prstGeom prst="rect">
            <a:avLst/>
          </a:prstGeom>
          <a:solidFill>
            <a:srgbClr val="CCFFCC"/>
          </a:solidFill>
          <a:ln w="38100">
            <a:solidFill>
              <a:schemeClr val="tx1"/>
            </a:solidFill>
            <a:miter lim="800000"/>
            <a:headEnd/>
            <a:tailEnd/>
          </a:ln>
        </p:spPr>
        <p:txBody>
          <a:bodyPr>
            <a:spAutoFit/>
          </a:bodyPr>
          <a:lstStyle/>
          <a:p>
            <a:pPr algn="ctr">
              <a:lnSpc>
                <a:spcPct val="80000"/>
              </a:lnSpc>
              <a:spcBef>
                <a:spcPct val="30000"/>
              </a:spcBef>
            </a:pPr>
            <a:r>
              <a:rPr lang="en-US" sz="3200">
                <a:solidFill>
                  <a:srgbClr val="3E3E5C"/>
                </a:solidFill>
              </a:rPr>
              <a:t>Jacob Riis</a:t>
            </a:r>
            <a:r>
              <a:rPr lang="ja-JP" altLang="en-US" sz="3200">
                <a:solidFill>
                  <a:srgbClr val="3E3E5C"/>
                </a:solidFill>
              </a:rPr>
              <a:t>’</a:t>
            </a:r>
            <a:r>
              <a:rPr lang="en-US" altLang="ja-JP" sz="3200">
                <a:solidFill>
                  <a:srgbClr val="3E3E5C"/>
                </a:solidFill>
              </a:rPr>
              <a:t> </a:t>
            </a:r>
            <a:r>
              <a:rPr lang="ja-JP" altLang="en-US" sz="3200">
                <a:solidFill>
                  <a:srgbClr val="3E3E5C"/>
                </a:solidFill>
              </a:rPr>
              <a:t>“</a:t>
            </a:r>
            <a:r>
              <a:rPr lang="en-US" altLang="ja-JP" sz="3200">
                <a:solidFill>
                  <a:srgbClr val="3E3E5C"/>
                </a:solidFill>
              </a:rPr>
              <a:t>How the Other Half Lives</a:t>
            </a:r>
            <a:r>
              <a:rPr lang="ja-JP" altLang="en-US" sz="3200">
                <a:solidFill>
                  <a:srgbClr val="3E3E5C"/>
                </a:solidFill>
              </a:rPr>
              <a:t>”</a:t>
            </a:r>
            <a:r>
              <a:rPr lang="en-US" altLang="ja-JP" sz="3200">
                <a:solidFill>
                  <a:srgbClr val="3E3E5C"/>
                </a:solidFill>
              </a:rPr>
              <a:t> (1890) exposed the poverty of the urban poor</a:t>
            </a:r>
            <a:endParaRPr lang="en-US" sz="3200">
              <a:solidFill>
                <a:srgbClr val="3E3E5C"/>
              </a:solidFill>
            </a:endParaRPr>
          </a:p>
        </p:txBody>
      </p:sp>
    </p:spTree>
    <p:extLst>
      <p:ext uri="{BB962C8B-B14F-4D97-AF65-F5344CB8AC3E}">
        <p14:creationId xmlns:p14="http://schemas.microsoft.com/office/powerpoint/2010/main" val="3202125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45763"/>
                                        </p:tgtEl>
                                        <p:attrNameLst>
                                          <p:attrName>style.visibility</p:attrName>
                                        </p:attrNameLst>
                                      </p:cBhvr>
                                      <p:to>
                                        <p:strVal val="visible"/>
                                      </p:to>
                                    </p:set>
                                    <p:anim calcmode="lin" valueType="num">
                                      <p:cBhvr>
                                        <p:cTn id="7" dur="500" fill="hold"/>
                                        <p:tgtEl>
                                          <p:spTgt spid="245763"/>
                                        </p:tgtEl>
                                        <p:attrNameLst>
                                          <p:attrName>ppt_w</p:attrName>
                                        </p:attrNameLst>
                                      </p:cBhvr>
                                      <p:tavLst>
                                        <p:tav tm="0">
                                          <p:val>
                                            <p:fltVal val="0"/>
                                          </p:val>
                                        </p:tav>
                                        <p:tav tm="100000">
                                          <p:val>
                                            <p:strVal val="#ppt_w"/>
                                          </p:val>
                                        </p:tav>
                                      </p:tavLst>
                                    </p:anim>
                                    <p:anim calcmode="lin" valueType="num">
                                      <p:cBhvr>
                                        <p:cTn id="8" dur="500" fill="hold"/>
                                        <p:tgtEl>
                                          <p:spTgt spid="245763"/>
                                        </p:tgtEl>
                                        <p:attrNameLst>
                                          <p:attrName>ppt_h</p:attrName>
                                        </p:attrNameLst>
                                      </p:cBhvr>
                                      <p:tavLst>
                                        <p:tav tm="0">
                                          <p:val>
                                            <p:fltVal val="0"/>
                                          </p:val>
                                        </p:tav>
                                        <p:tav tm="100000">
                                          <p:val>
                                            <p:strVal val="#ppt_h"/>
                                          </p:val>
                                        </p:tav>
                                      </p:tavLst>
                                    </p:anim>
                                    <p:animEffect transition="in" filter="fade">
                                      <p:cBhvr>
                                        <p:cTn id="9" dur="500"/>
                                        <p:tgtEl>
                                          <p:spTgt spid="2457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45764"/>
                                        </p:tgtEl>
                                        <p:attrNameLst>
                                          <p:attrName>style.visibility</p:attrName>
                                        </p:attrNameLst>
                                      </p:cBhvr>
                                      <p:to>
                                        <p:strVal val="visible"/>
                                      </p:to>
                                    </p:set>
                                    <p:anim calcmode="lin" valueType="num">
                                      <p:cBhvr>
                                        <p:cTn id="14" dur="500" fill="hold"/>
                                        <p:tgtEl>
                                          <p:spTgt spid="245764"/>
                                        </p:tgtEl>
                                        <p:attrNameLst>
                                          <p:attrName>ppt_w</p:attrName>
                                        </p:attrNameLst>
                                      </p:cBhvr>
                                      <p:tavLst>
                                        <p:tav tm="0">
                                          <p:val>
                                            <p:fltVal val="0"/>
                                          </p:val>
                                        </p:tav>
                                        <p:tav tm="100000">
                                          <p:val>
                                            <p:strVal val="#ppt_w"/>
                                          </p:val>
                                        </p:tav>
                                      </p:tavLst>
                                    </p:anim>
                                    <p:anim calcmode="lin" valueType="num">
                                      <p:cBhvr>
                                        <p:cTn id="15" dur="500" fill="hold"/>
                                        <p:tgtEl>
                                          <p:spTgt spid="245764"/>
                                        </p:tgtEl>
                                        <p:attrNameLst>
                                          <p:attrName>ppt_h</p:attrName>
                                        </p:attrNameLst>
                                      </p:cBhvr>
                                      <p:tavLst>
                                        <p:tav tm="0">
                                          <p:val>
                                            <p:fltVal val="0"/>
                                          </p:val>
                                        </p:tav>
                                        <p:tav tm="100000">
                                          <p:val>
                                            <p:strVal val="#ppt_h"/>
                                          </p:val>
                                        </p:tav>
                                      </p:tavLst>
                                    </p:anim>
                                    <p:animEffect transition="in" filter="fade">
                                      <p:cBhvr>
                                        <p:cTn id="16" dur="500"/>
                                        <p:tgtEl>
                                          <p:spTgt spid="2457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45765"/>
                                        </p:tgtEl>
                                        <p:attrNameLst>
                                          <p:attrName>style.visibility</p:attrName>
                                        </p:attrNameLst>
                                      </p:cBhvr>
                                      <p:to>
                                        <p:strVal val="visible"/>
                                      </p:to>
                                    </p:set>
                                    <p:anim calcmode="lin" valueType="num">
                                      <p:cBhvr>
                                        <p:cTn id="21" dur="500" fill="hold"/>
                                        <p:tgtEl>
                                          <p:spTgt spid="245765"/>
                                        </p:tgtEl>
                                        <p:attrNameLst>
                                          <p:attrName>ppt_w</p:attrName>
                                        </p:attrNameLst>
                                      </p:cBhvr>
                                      <p:tavLst>
                                        <p:tav tm="0">
                                          <p:val>
                                            <p:fltVal val="0"/>
                                          </p:val>
                                        </p:tav>
                                        <p:tav tm="100000">
                                          <p:val>
                                            <p:strVal val="#ppt_w"/>
                                          </p:val>
                                        </p:tav>
                                      </p:tavLst>
                                    </p:anim>
                                    <p:anim calcmode="lin" valueType="num">
                                      <p:cBhvr>
                                        <p:cTn id="22" dur="500" fill="hold"/>
                                        <p:tgtEl>
                                          <p:spTgt spid="245765"/>
                                        </p:tgtEl>
                                        <p:attrNameLst>
                                          <p:attrName>ppt_h</p:attrName>
                                        </p:attrNameLst>
                                      </p:cBhvr>
                                      <p:tavLst>
                                        <p:tav tm="0">
                                          <p:val>
                                            <p:fltVal val="0"/>
                                          </p:val>
                                        </p:tav>
                                        <p:tav tm="100000">
                                          <p:val>
                                            <p:strVal val="#ppt_h"/>
                                          </p:val>
                                        </p:tav>
                                      </p:tavLst>
                                    </p:anim>
                                    <p:animEffect transition="in" filter="fade">
                                      <p:cBhvr>
                                        <p:cTn id="23" dur="500"/>
                                        <p:tgtEl>
                                          <p:spTgt spid="245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Upton Sinclair</a:t>
            </a:r>
            <a:endParaRPr lang="en-US" dirty="0"/>
          </a:p>
        </p:txBody>
      </p:sp>
      <p:sp>
        <p:nvSpPr>
          <p:cNvPr id="3" name="Content Placeholder 2"/>
          <p:cNvSpPr>
            <a:spLocks noGrp="1"/>
          </p:cNvSpPr>
          <p:nvPr>
            <p:ph idx="1"/>
          </p:nvPr>
        </p:nvSpPr>
        <p:spPr/>
        <p:txBody>
          <a:bodyPr/>
          <a:lstStyle/>
          <a:p>
            <a:r>
              <a:rPr lang="en-US" dirty="0" smtClean="0"/>
              <a:t>Why did Upton Sinclair write </a:t>
            </a:r>
            <a:r>
              <a:rPr lang="en-US" i="1" dirty="0" smtClean="0"/>
              <a:t>The Jungle?</a:t>
            </a:r>
            <a:endParaRPr lang="en-US" dirty="0" smtClean="0"/>
          </a:p>
          <a:p>
            <a:r>
              <a:rPr lang="en-US" dirty="0" smtClean="0"/>
              <a:t>How was the term “muckrakers” coined?</a:t>
            </a:r>
          </a:p>
          <a:p>
            <a:r>
              <a:rPr lang="en-US" dirty="0" smtClean="0"/>
              <a:t>Where was the largest meat-packing operation located?</a:t>
            </a:r>
          </a:p>
          <a:p>
            <a:r>
              <a:rPr lang="en-US" dirty="0" smtClean="0"/>
              <a:t>Who worked in the meat-packing industry?</a:t>
            </a:r>
          </a:p>
          <a:p>
            <a:r>
              <a:rPr lang="en-US" dirty="0" smtClean="0"/>
              <a:t>What were their hours like &amp; how much did they make?</a:t>
            </a:r>
          </a:p>
          <a:p>
            <a:pPr lvl="0"/>
            <a:r>
              <a:rPr lang="en-US" dirty="0"/>
              <a:t>Who was Upton Sinclair?  Describe his background.</a:t>
            </a:r>
          </a:p>
          <a:p>
            <a:endParaRPr lang="en-US" dirty="0"/>
          </a:p>
        </p:txBody>
      </p:sp>
    </p:spTree>
    <p:extLst>
      <p:ext uri="{BB962C8B-B14F-4D97-AF65-F5344CB8AC3E}">
        <p14:creationId xmlns:p14="http://schemas.microsoft.com/office/powerpoint/2010/main" val="40702700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Upton Sinclair</a:t>
            </a:r>
            <a:endParaRPr lang="en-US" dirty="0"/>
          </a:p>
        </p:txBody>
      </p:sp>
      <p:sp>
        <p:nvSpPr>
          <p:cNvPr id="3" name="Content Placeholder 2"/>
          <p:cNvSpPr>
            <a:spLocks noGrp="1"/>
          </p:cNvSpPr>
          <p:nvPr>
            <p:ph idx="1"/>
          </p:nvPr>
        </p:nvSpPr>
        <p:spPr/>
        <p:txBody>
          <a:bodyPr/>
          <a:lstStyle/>
          <a:p>
            <a:pPr>
              <a:defRPr/>
            </a:pPr>
            <a:r>
              <a:rPr lang="en-US" sz="2800" dirty="0" smtClean="0">
                <a:solidFill>
                  <a:srgbClr val="CCFFCC"/>
                </a:solidFill>
              </a:rPr>
              <a:t>In 1906, Upton Sinclair wrote </a:t>
            </a:r>
            <a:r>
              <a:rPr lang="en-US" sz="2800" i="1" dirty="0" smtClean="0">
                <a:solidFill>
                  <a:srgbClr val="CCFFCC"/>
                </a:solidFill>
              </a:rPr>
              <a:t>The Jungle</a:t>
            </a:r>
            <a:endParaRPr lang="en-US" sz="2800" dirty="0">
              <a:solidFill>
                <a:srgbClr val="CCFFCC"/>
              </a:solidFill>
            </a:endParaRPr>
          </a:p>
          <a:p>
            <a:pPr lvl="1">
              <a:defRPr/>
            </a:pPr>
            <a:r>
              <a:rPr lang="en-US" sz="2400" dirty="0" smtClean="0"/>
              <a:t>told of unsafe and unsanitary conditions in meat processing plants.</a:t>
            </a:r>
          </a:p>
          <a:p>
            <a:pPr lvl="1">
              <a:defRPr/>
            </a:pPr>
            <a:endParaRPr lang="en-US" sz="2400" dirty="0">
              <a:solidFill>
                <a:srgbClr val="CCFFCC"/>
              </a:solidFill>
            </a:endParaRPr>
          </a:p>
          <a:p>
            <a:pPr>
              <a:defRPr/>
            </a:pPr>
            <a:r>
              <a:rPr lang="en-US" sz="2800" dirty="0" smtClean="0">
                <a:solidFill>
                  <a:srgbClr val="FFFFFF"/>
                </a:solidFill>
              </a:rPr>
              <a:t>It’s readers included President Theodore Roosevelt.</a:t>
            </a:r>
          </a:p>
          <a:p>
            <a:pPr lvl="1">
              <a:defRPr/>
            </a:pPr>
            <a:r>
              <a:rPr lang="en-US" sz="2400" dirty="0" smtClean="0">
                <a:solidFill>
                  <a:srgbClr val="FFFFFF"/>
                </a:solidFill>
              </a:rPr>
              <a:t>Called for changes in the laws protecting food.</a:t>
            </a:r>
          </a:p>
          <a:p>
            <a:pPr lvl="1">
              <a:defRPr/>
            </a:pPr>
            <a:r>
              <a:rPr lang="en-US" sz="2400" dirty="0" smtClean="0">
                <a:solidFill>
                  <a:srgbClr val="FFFFFF"/>
                </a:solidFill>
              </a:rPr>
              <a:t>Called for the Pure Food &amp; Drug Act of 1906.</a:t>
            </a:r>
          </a:p>
        </p:txBody>
      </p:sp>
    </p:spTree>
    <p:extLst>
      <p:ext uri="{BB962C8B-B14F-4D97-AF65-F5344CB8AC3E}">
        <p14:creationId xmlns:p14="http://schemas.microsoft.com/office/powerpoint/2010/main" val="29573025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Upton Sinclair </a:t>
            </a:r>
            <a:r>
              <a:rPr lang="en-US" i="1" dirty="0" smtClean="0"/>
              <a:t>The Jungle</a:t>
            </a:r>
            <a:endParaRPr lang="en-US" dirty="0"/>
          </a:p>
        </p:txBody>
      </p:sp>
      <p:sp>
        <p:nvSpPr>
          <p:cNvPr id="3" name="Content Placeholder 2"/>
          <p:cNvSpPr>
            <a:spLocks noGrp="1"/>
          </p:cNvSpPr>
          <p:nvPr>
            <p:ph idx="1"/>
          </p:nvPr>
        </p:nvSpPr>
        <p:spPr/>
        <p:txBody>
          <a:bodyPr/>
          <a:lstStyle/>
          <a:p>
            <a:pPr>
              <a:defRPr/>
            </a:pPr>
            <a:r>
              <a:rPr lang="en-US" sz="2400" dirty="0" smtClean="0"/>
              <a:t>The </a:t>
            </a:r>
            <a:r>
              <a:rPr lang="en-US" sz="2400" dirty="0"/>
              <a:t>title reflects his view of the brutality he saw in the meat-packing business. </a:t>
            </a:r>
            <a:endParaRPr lang="en-US" sz="2400" dirty="0" smtClean="0"/>
          </a:p>
          <a:p>
            <a:pPr>
              <a:defRPr/>
            </a:pPr>
            <a:endParaRPr lang="en-US" sz="2400" dirty="0"/>
          </a:p>
          <a:p>
            <a:pPr>
              <a:defRPr/>
            </a:pPr>
            <a:r>
              <a:rPr lang="en-US" sz="2400" dirty="0" smtClean="0"/>
              <a:t>The </a:t>
            </a:r>
            <a:r>
              <a:rPr lang="en-US" sz="2400" dirty="0"/>
              <a:t>story centered on a young man, </a:t>
            </a:r>
            <a:r>
              <a:rPr lang="en-US" sz="2400" dirty="0" err="1"/>
              <a:t>Jurgis</a:t>
            </a:r>
            <a:r>
              <a:rPr lang="en-US" sz="2400" dirty="0"/>
              <a:t> </a:t>
            </a:r>
            <a:r>
              <a:rPr lang="en-US" sz="2400" dirty="0" err="1"/>
              <a:t>Rudkis</a:t>
            </a:r>
            <a:r>
              <a:rPr lang="en-US" sz="2400" dirty="0"/>
              <a:t>, who had recently immigrated to Chicago with a group of relatives and friends from Lithuania</a:t>
            </a:r>
            <a:r>
              <a:rPr lang="en-US" sz="2400" dirty="0" smtClean="0"/>
              <a:t>.</a:t>
            </a:r>
          </a:p>
          <a:p>
            <a:pPr>
              <a:defRPr/>
            </a:pPr>
            <a:endParaRPr lang="en-US" sz="2400" dirty="0"/>
          </a:p>
          <a:p>
            <a:pPr>
              <a:defRPr/>
            </a:pPr>
            <a:r>
              <a:rPr lang="en-US" sz="2400" dirty="0"/>
              <a:t>Full of hope for a better life, </a:t>
            </a:r>
            <a:r>
              <a:rPr lang="en-US" sz="2400" dirty="0" err="1"/>
              <a:t>Jurgis</a:t>
            </a:r>
            <a:r>
              <a:rPr lang="en-US" sz="2400" dirty="0"/>
              <a:t> married and bought a house on credit. He was elated when he got a job as a "</a:t>
            </a:r>
            <a:r>
              <a:rPr lang="en-US" sz="2400" dirty="0" err="1"/>
              <a:t>shoveler</a:t>
            </a:r>
            <a:r>
              <a:rPr lang="en-US" sz="2400" dirty="0"/>
              <a:t> of guts" at "Durham," a fictional firm based on </a:t>
            </a:r>
            <a:r>
              <a:rPr lang="en-US" sz="2400" dirty="0" err="1"/>
              <a:t>Armour</a:t>
            </a:r>
            <a:r>
              <a:rPr lang="en-US" sz="2400" dirty="0"/>
              <a:t> &amp; Co., the leading Chicago meat packer.</a:t>
            </a:r>
          </a:p>
          <a:p>
            <a:pPr>
              <a:defRPr/>
            </a:pPr>
            <a:endParaRPr lang="en-US" dirty="0"/>
          </a:p>
        </p:txBody>
      </p:sp>
    </p:spTree>
    <p:extLst>
      <p:ext uri="{BB962C8B-B14F-4D97-AF65-F5344CB8AC3E}">
        <p14:creationId xmlns:p14="http://schemas.microsoft.com/office/powerpoint/2010/main" val="8240217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86227"/>
          </a:xfrm>
        </p:spPr>
        <p:txBody>
          <a:bodyPr/>
          <a:lstStyle/>
          <a:p>
            <a:pPr>
              <a:defRPr/>
            </a:pPr>
            <a:r>
              <a:rPr lang="en-US" dirty="0" err="1"/>
              <a:t>Jurgis</a:t>
            </a:r>
            <a:r>
              <a:rPr lang="en-US" dirty="0"/>
              <a:t> soon learned how the company sped up the assembly line to squeeze more work out of the men for the same pay. He discovered the company cheated workers by not paying them anything for working part of an hour.</a:t>
            </a:r>
          </a:p>
          <a:p>
            <a:pPr>
              <a:defRPr/>
            </a:pPr>
            <a:endParaRPr lang="en-US" dirty="0"/>
          </a:p>
          <a:p>
            <a:pPr>
              <a:defRPr/>
            </a:pPr>
            <a:r>
              <a:rPr lang="en-US" dirty="0" err="1"/>
              <a:t>Jurgis</a:t>
            </a:r>
            <a:r>
              <a:rPr lang="en-US" dirty="0"/>
              <a:t> saw men in the pickling room with skin diseases. Men who used knives on the sped-up assembly lines frequently lost fingers. Men who hauled 100-pound hunks of meat crippled their backs. </a:t>
            </a:r>
            <a:endParaRPr lang="en-US" dirty="0" smtClean="0"/>
          </a:p>
          <a:p>
            <a:pPr>
              <a:defRPr/>
            </a:pPr>
            <a:endParaRPr lang="en-US" sz="2400" dirty="0" smtClean="0"/>
          </a:p>
          <a:p>
            <a:pPr marL="0" indent="0">
              <a:buNone/>
              <a:defRPr/>
            </a:pPr>
            <a:endParaRPr lang="en-US" sz="3600" dirty="0"/>
          </a:p>
        </p:txBody>
      </p:sp>
    </p:spTree>
    <p:extLst>
      <p:ext uri="{BB962C8B-B14F-4D97-AF65-F5344CB8AC3E}">
        <p14:creationId xmlns:p14="http://schemas.microsoft.com/office/powerpoint/2010/main" val="10041209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2104"/>
            <a:ext cx="8229600" cy="5694060"/>
          </a:xfrm>
        </p:spPr>
        <p:txBody>
          <a:bodyPr/>
          <a:lstStyle/>
          <a:p>
            <a:pPr>
              <a:defRPr/>
            </a:pPr>
            <a:r>
              <a:rPr lang="en-US" dirty="0"/>
              <a:t>Workers with tuberculosis coughed constantly and spit blood on the floor. Right next to where the meat was processed, workers used primitive toilets with no soap and water to clean their hands. </a:t>
            </a:r>
          </a:p>
          <a:p>
            <a:pPr>
              <a:defRPr/>
            </a:pPr>
            <a:endParaRPr lang="en-US" dirty="0"/>
          </a:p>
          <a:p>
            <a:pPr>
              <a:defRPr/>
            </a:pPr>
            <a:r>
              <a:rPr lang="en-US" dirty="0"/>
              <a:t>In some areas, no toilets existed, and workers had to urinate in a corner. Lunchrooms were rare, and workers ate where they worked.</a:t>
            </a:r>
          </a:p>
          <a:p>
            <a:endParaRPr lang="en-US" dirty="0"/>
          </a:p>
        </p:txBody>
      </p:sp>
    </p:spTree>
    <p:extLst>
      <p:ext uri="{BB962C8B-B14F-4D97-AF65-F5344CB8AC3E}">
        <p14:creationId xmlns:p14="http://schemas.microsoft.com/office/powerpoint/2010/main" val="18162747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pPr marL="0" indent="0" algn="ctr">
              <a:buNone/>
            </a:pPr>
            <a:r>
              <a:rPr lang="en-US" dirty="0"/>
              <a:t>Imperialism Chart</a:t>
            </a:r>
            <a:endParaRPr lang="en-US" u="sng" dirty="0"/>
          </a:p>
          <a:p>
            <a:endParaRPr lang="en-US" dirty="0" smtClean="0"/>
          </a:p>
          <a:p>
            <a:r>
              <a:rPr lang="en-US" dirty="0" smtClean="0"/>
              <a:t>Using your notes and knowledge complete the American Imperialism graphic organizer.</a:t>
            </a:r>
            <a:endParaRPr lang="en-US" dirty="0"/>
          </a:p>
        </p:txBody>
      </p:sp>
    </p:spTree>
    <p:extLst>
      <p:ext uri="{BB962C8B-B14F-4D97-AF65-F5344CB8AC3E}">
        <p14:creationId xmlns:p14="http://schemas.microsoft.com/office/powerpoint/2010/main" val="38999480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a:ea typeface="ＭＳ Ｐゴシック" charset="0"/>
              </a:rPr>
              <a:t>Almost as an afterthought, Sinclair included a chapter on how diseased, rotten, and contaminated meat products were processed, doctored by chemicals, and mislabeled for sale to the public. He wrote that workers would process dead, injured, and diseased animals after regular hours when no meat inspectors were around. He explained how pork fat and beef scraps were canned and labeled as "potted chicken.”</a:t>
            </a:r>
          </a:p>
          <a:p>
            <a:endParaRPr lang="en-US" sz="2400" dirty="0">
              <a:ea typeface="ＭＳ Ｐゴシック" charset="0"/>
            </a:endParaRPr>
          </a:p>
          <a:p>
            <a:endParaRPr lang="en-US" dirty="0">
              <a:latin typeface="Arial" charset="0"/>
              <a:ea typeface="ＭＳ Ｐゴシック" charset="0"/>
            </a:endParaRPr>
          </a:p>
        </p:txBody>
      </p:sp>
    </p:spTree>
    <p:extLst>
      <p:ext uri="{BB962C8B-B14F-4D97-AF65-F5344CB8AC3E}">
        <p14:creationId xmlns:p14="http://schemas.microsoft.com/office/powerpoint/2010/main" val="802485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defRPr/>
            </a:pPr>
            <a:r>
              <a:rPr lang="en-US" sz="2400" dirty="0">
                <a:latin typeface="Arial" charset="0"/>
                <a:ea typeface="ＭＳ Ｐゴシック" charset="0"/>
              </a:rPr>
              <a:t>Sinclair wrote that meat for canning and sausage was piled on the floor before workers carried it off in carts holding sawdust, human spit and urine, rat dung, rat poison, and even dead rats. His most famous description of a meat-packing horror concerned men who fell into steaming lard vats:</a:t>
            </a:r>
          </a:p>
          <a:p>
            <a:pPr>
              <a:defRPr/>
            </a:pPr>
            <a:endParaRPr lang="en-US" sz="2400" dirty="0" smtClean="0"/>
          </a:p>
          <a:p>
            <a:pPr lvl="1">
              <a:defRPr/>
            </a:pPr>
            <a:r>
              <a:rPr lang="en-US" sz="1800" dirty="0" smtClean="0"/>
              <a:t>. </a:t>
            </a:r>
            <a:r>
              <a:rPr lang="en-US" sz="1800" dirty="0"/>
              <a:t>. . and when they were fished out, there was never enough of them left to be worth exhibiting,--sometimes they would be overlooked for days, till all but the bones of them had gone out to the world as Durham's Pure Leaf Lard</a:t>
            </a:r>
            <a:r>
              <a:rPr lang="en-US" sz="1800" dirty="0" smtClean="0"/>
              <a:t>!</a:t>
            </a:r>
          </a:p>
          <a:p>
            <a:pPr>
              <a:defRPr/>
            </a:pPr>
            <a:endParaRPr lang="en-US" sz="2400" dirty="0"/>
          </a:p>
          <a:p>
            <a:pPr>
              <a:defRPr/>
            </a:pPr>
            <a:r>
              <a:rPr lang="en-US" sz="2400" dirty="0" err="1"/>
              <a:t>Jurgis</a:t>
            </a:r>
            <a:r>
              <a:rPr lang="en-US" sz="2400" dirty="0"/>
              <a:t> suffered a series of heart-wrenching misfortunes that began when he was injured on the assembly line. No workers' compensation existed, and the employer was not responsible for people injured on the job. </a:t>
            </a:r>
            <a:r>
              <a:rPr lang="en-US" sz="2400" dirty="0" err="1"/>
              <a:t>Jurgis</a:t>
            </a:r>
            <a:r>
              <a:rPr lang="en-US" sz="2400" dirty="0"/>
              <a:t>' life fell apart, and he lost his wife, son, house, and job</a:t>
            </a:r>
            <a:r>
              <a:rPr lang="en-US" sz="2400" dirty="0" smtClean="0"/>
              <a:t>.</a:t>
            </a:r>
          </a:p>
          <a:p>
            <a:pPr>
              <a:defRPr/>
            </a:pPr>
            <a:endParaRPr lang="en-US" sz="1800" dirty="0"/>
          </a:p>
        </p:txBody>
      </p:sp>
    </p:spTree>
    <p:extLst>
      <p:ext uri="{BB962C8B-B14F-4D97-AF65-F5344CB8AC3E}">
        <p14:creationId xmlns:p14="http://schemas.microsoft.com/office/powerpoint/2010/main" val="41729885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Response to </a:t>
            </a:r>
            <a:r>
              <a:rPr lang="en-US" i="1" dirty="0" smtClean="0"/>
              <a:t>The Jungle</a:t>
            </a:r>
            <a:endParaRPr lang="en-US" dirty="0"/>
          </a:p>
        </p:txBody>
      </p:sp>
      <p:sp>
        <p:nvSpPr>
          <p:cNvPr id="3" name="Content Placeholder 2"/>
          <p:cNvSpPr>
            <a:spLocks noGrp="1"/>
          </p:cNvSpPr>
          <p:nvPr>
            <p:ph idx="1"/>
          </p:nvPr>
        </p:nvSpPr>
        <p:spPr/>
        <p:txBody>
          <a:bodyPr/>
          <a:lstStyle/>
          <a:p>
            <a:pPr marL="457200" lvl="1" indent="0">
              <a:buFontTx/>
              <a:buNone/>
              <a:defRPr/>
            </a:pPr>
            <a:endParaRPr lang="en-US" sz="2400" dirty="0">
              <a:solidFill>
                <a:srgbClr val="FFFFFF"/>
              </a:solidFill>
            </a:endParaRPr>
          </a:p>
          <a:p>
            <a:pPr>
              <a:defRPr/>
            </a:pPr>
            <a:r>
              <a:rPr lang="en-US" sz="2800" dirty="0" smtClean="0">
                <a:solidFill>
                  <a:srgbClr val="CCFFCC"/>
                </a:solidFill>
              </a:rPr>
              <a:t>Pure Food &amp; Drug Act of 1906</a:t>
            </a:r>
          </a:p>
          <a:p>
            <a:pPr lvl="1">
              <a:defRPr/>
            </a:pPr>
            <a:r>
              <a:rPr lang="en-US" sz="2400" dirty="0" smtClean="0">
                <a:solidFill>
                  <a:srgbClr val="FFFFFF"/>
                </a:solidFill>
              </a:rPr>
              <a:t>Mandated safe and sanitary conditions for food preparation and packaging.</a:t>
            </a:r>
          </a:p>
          <a:p>
            <a:pPr lvl="1">
              <a:defRPr/>
            </a:pPr>
            <a:r>
              <a:rPr lang="en-US" sz="2400" dirty="0" smtClean="0">
                <a:solidFill>
                  <a:srgbClr val="FFFFFF"/>
                </a:solidFill>
              </a:rPr>
              <a:t>It also put regulations on medicines.</a:t>
            </a:r>
            <a:endParaRPr lang="en-US" sz="2400" dirty="0">
              <a:solidFill>
                <a:srgbClr val="FFFFFF"/>
              </a:solidFill>
            </a:endParaRPr>
          </a:p>
        </p:txBody>
      </p:sp>
    </p:spTree>
    <p:extLst>
      <p:ext uri="{BB962C8B-B14F-4D97-AF65-F5344CB8AC3E}">
        <p14:creationId xmlns:p14="http://schemas.microsoft.com/office/powerpoint/2010/main" val="6277550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Inspection</a:t>
            </a:r>
            <a:endParaRPr lang="en-US" dirty="0"/>
          </a:p>
        </p:txBody>
      </p:sp>
      <p:sp>
        <p:nvSpPr>
          <p:cNvPr id="3" name="Content Placeholder 2"/>
          <p:cNvSpPr>
            <a:spLocks noGrp="1"/>
          </p:cNvSpPr>
          <p:nvPr>
            <p:ph idx="1"/>
          </p:nvPr>
        </p:nvSpPr>
        <p:spPr/>
        <p:txBody>
          <a:bodyPr/>
          <a:lstStyle/>
          <a:p>
            <a:r>
              <a:rPr lang="en-US" dirty="0" smtClean="0">
                <a:solidFill>
                  <a:srgbClr val="FFFFFF"/>
                </a:solidFill>
                <a:ea typeface="MS PGothic" charset="0"/>
              </a:rPr>
              <a:t>Women campaigned </a:t>
            </a:r>
            <a:r>
              <a:rPr lang="en-US" dirty="0">
                <a:solidFill>
                  <a:srgbClr val="FFFFFF"/>
                </a:solidFill>
                <a:ea typeface="MS PGothic" charset="0"/>
              </a:rPr>
              <a:t>for factory reform and temperance</a:t>
            </a:r>
            <a:r>
              <a:rPr lang="en-US" dirty="0" smtClean="0">
                <a:solidFill>
                  <a:srgbClr val="FFFFFF"/>
                </a:solidFill>
                <a:ea typeface="MS PGothic" charset="0"/>
              </a:rPr>
              <a:t>:</a:t>
            </a:r>
            <a:endParaRPr lang="en-US" sz="3600" dirty="0" smtClean="0">
              <a:solidFill>
                <a:srgbClr val="FFFFFF"/>
              </a:solidFill>
              <a:ea typeface="MS PGothic" charset="0"/>
            </a:endParaRPr>
          </a:p>
          <a:p>
            <a:pPr marL="514350" lvl="1" indent="0">
              <a:buNone/>
            </a:pPr>
            <a:r>
              <a:rPr lang="en-US" sz="3600" dirty="0" smtClean="0">
                <a:solidFill>
                  <a:srgbClr val="FFFFFF"/>
                </a:solidFill>
                <a:ea typeface="MS PGothic" charset="0"/>
              </a:rPr>
              <a:t>-</a:t>
            </a:r>
            <a:r>
              <a:rPr lang="en-US" sz="3600" dirty="0" smtClean="0">
                <a:solidFill>
                  <a:srgbClr val="CCFFCC"/>
                </a:solidFill>
                <a:ea typeface="MS PGothic" charset="0"/>
              </a:rPr>
              <a:t>Florence </a:t>
            </a:r>
            <a:r>
              <a:rPr lang="en-US" sz="3600" dirty="0">
                <a:solidFill>
                  <a:srgbClr val="CCFFCC"/>
                </a:solidFill>
                <a:ea typeface="MS PGothic" charset="0"/>
              </a:rPr>
              <a:t>Kelley became State of Illinois</a:t>
            </a:r>
            <a:r>
              <a:rPr lang="fr-FR" sz="3600" dirty="0">
                <a:solidFill>
                  <a:srgbClr val="CCFFCC"/>
                </a:solidFill>
                <a:ea typeface="MS PGothic" charset="0"/>
              </a:rPr>
              <a:t>'</a:t>
            </a:r>
            <a:r>
              <a:rPr lang="en-US" sz="3600" dirty="0">
                <a:solidFill>
                  <a:srgbClr val="CCFFCC"/>
                </a:solidFill>
                <a:ea typeface="MS PGothic" charset="0"/>
              </a:rPr>
              <a:t>s first chief factory inspector: </a:t>
            </a:r>
          </a:p>
          <a:p>
            <a:pPr lvl="2"/>
            <a:r>
              <a:rPr lang="en-US" sz="3200" dirty="0">
                <a:solidFill>
                  <a:srgbClr val="FFFFFF"/>
                </a:solidFill>
                <a:ea typeface="MS PGothic" charset="0"/>
              </a:rPr>
              <a:t>One of nation</a:t>
            </a:r>
            <a:r>
              <a:rPr lang="fr-FR" altLang="ja-JP" sz="3200" dirty="0">
                <a:solidFill>
                  <a:srgbClr val="FFFFFF"/>
                </a:solidFill>
                <a:ea typeface="MS PGothic" charset="0"/>
              </a:rPr>
              <a:t>'</a:t>
            </a:r>
            <a:r>
              <a:rPr lang="en-US" sz="3200" dirty="0">
                <a:solidFill>
                  <a:srgbClr val="FFFFFF"/>
                </a:solidFill>
                <a:ea typeface="MS PGothic" charset="0"/>
              </a:rPr>
              <a:t>s</a:t>
            </a:r>
            <a:r>
              <a:rPr lang="en-US" sz="3200" dirty="0">
                <a:solidFill>
                  <a:srgbClr val="CCFFCC"/>
                </a:solidFill>
                <a:ea typeface="MS PGothic" charset="0"/>
              </a:rPr>
              <a:t> leading advocates for improved factory conditions</a:t>
            </a:r>
          </a:p>
          <a:p>
            <a:pPr lvl="2"/>
            <a:r>
              <a:rPr lang="en-US" sz="3200" dirty="0">
                <a:solidFill>
                  <a:srgbClr val="CCFFCC"/>
                </a:solidFill>
                <a:ea typeface="MS PGothic" charset="0"/>
              </a:rPr>
              <a:t>Took control of new National Consumers </a:t>
            </a:r>
            <a:r>
              <a:rPr lang="en-US" sz="3200" dirty="0" smtClean="0">
                <a:solidFill>
                  <a:srgbClr val="CCFFCC"/>
                </a:solidFill>
                <a:ea typeface="MS PGothic" charset="0"/>
              </a:rPr>
              <a:t>League </a:t>
            </a:r>
            <a:r>
              <a:rPr lang="en-US" sz="3200" dirty="0" smtClean="0">
                <a:ea typeface="MS PGothic" charset="0"/>
              </a:rPr>
              <a:t>(formed in 1899)</a:t>
            </a:r>
            <a:endParaRPr lang="en-US" sz="3200" dirty="0">
              <a:ea typeface="MS PGothic" charset="0"/>
            </a:endParaRPr>
          </a:p>
          <a:p>
            <a:endParaRPr lang="en-US" sz="4000" dirty="0">
              <a:solidFill>
                <a:srgbClr val="FFFFFF"/>
              </a:solidFill>
            </a:endParaRPr>
          </a:p>
        </p:txBody>
      </p:sp>
    </p:spTree>
    <p:extLst>
      <p:ext uri="{BB962C8B-B14F-4D97-AF65-F5344CB8AC3E}">
        <p14:creationId xmlns:p14="http://schemas.microsoft.com/office/powerpoint/2010/main" val="41258784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t>
            </a:r>
            <a:r>
              <a:rPr lang="en-US" sz="3200" dirty="0" smtClean="0"/>
              <a:t>. Explain Ida Tarbell’s role as a muckraker</a:t>
            </a:r>
            <a:endParaRPr lang="en-US" sz="3200" dirty="0"/>
          </a:p>
        </p:txBody>
      </p:sp>
      <p:sp>
        <p:nvSpPr>
          <p:cNvPr id="3" name="Content Placeholder 2"/>
          <p:cNvSpPr>
            <a:spLocks noGrp="1"/>
          </p:cNvSpPr>
          <p:nvPr>
            <p:ph idx="1"/>
          </p:nvPr>
        </p:nvSpPr>
        <p:spPr>
          <a:xfrm>
            <a:off x="457200" y="1116418"/>
            <a:ext cx="8229600" cy="4970463"/>
          </a:xfrm>
        </p:spPr>
        <p:txBody>
          <a:bodyPr/>
          <a:lstStyle/>
          <a:p>
            <a:r>
              <a:rPr lang="en-US" dirty="0" smtClean="0">
                <a:solidFill>
                  <a:srgbClr val="CCFFCC"/>
                </a:solidFill>
              </a:rPr>
              <a:t>Ida Tarbell </a:t>
            </a:r>
          </a:p>
          <a:p>
            <a:pPr lvl="1"/>
            <a:r>
              <a:rPr lang="en-US" dirty="0" smtClean="0"/>
              <a:t>Revealed the abuses of the Standard Oil Trust</a:t>
            </a:r>
          </a:p>
          <a:p>
            <a:pPr lvl="1"/>
            <a:r>
              <a:rPr lang="en-US" dirty="0" smtClean="0"/>
              <a:t>She called for reforms in U.S. business and campaigned against monopolies.</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2493002" y="3810000"/>
            <a:ext cx="3907797" cy="3044825"/>
          </a:xfrm>
          <a:prstGeom prst="rect">
            <a:avLst/>
          </a:prstGeom>
        </p:spPr>
      </p:pic>
    </p:spTree>
    <p:extLst>
      <p:ext uri="{BB962C8B-B14F-4D97-AF65-F5344CB8AC3E}">
        <p14:creationId xmlns:p14="http://schemas.microsoft.com/office/powerpoint/2010/main" val="19011081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a:xfrm>
            <a:off x="914400" y="685800"/>
            <a:ext cx="8229600" cy="6172200"/>
          </a:xfrm>
        </p:spPr>
        <p:txBody>
          <a:bodyPr/>
          <a:lstStyle/>
          <a:p>
            <a:pPr marL="633413" lvl="1" indent="-176213"/>
            <a:endParaRPr lang="en-US" dirty="0" smtClean="0"/>
          </a:p>
          <a:p>
            <a:pPr marL="633413" lvl="1" indent="-176213"/>
            <a:endParaRPr lang="en-US" dirty="0"/>
          </a:p>
          <a:p>
            <a:pPr marL="633413" lvl="1" indent="-176213"/>
            <a:endParaRPr lang="en-US" dirty="0" smtClean="0"/>
          </a:p>
          <a:p>
            <a:pPr marL="633413" lvl="1" indent="-176213"/>
            <a:endParaRPr lang="en-US" dirty="0"/>
          </a:p>
          <a:p>
            <a:pPr marL="633413" lvl="1" indent="-176213"/>
            <a:endParaRPr lang="en-US" sz="2000" dirty="0"/>
          </a:p>
          <a:p>
            <a:pPr marL="633413" lvl="1" indent="-176213" algn="ctr">
              <a:buFont typeface="Arial" charset="0"/>
              <a:buNone/>
            </a:pPr>
            <a:r>
              <a:rPr lang="en-US" sz="4400" dirty="0">
                <a:effectLst>
                  <a:outerShdw blurRad="38100" dist="38100" dir="2700000" algn="tl">
                    <a:srgbClr val="DDDDDD"/>
                  </a:outerShdw>
                </a:effectLst>
              </a:rPr>
              <a:t>  Progressive                       Themes</a:t>
            </a:r>
          </a:p>
        </p:txBody>
      </p:sp>
      <p:sp>
        <p:nvSpPr>
          <p:cNvPr id="165893" name="AutoShape 5"/>
          <p:cNvSpPr>
            <a:spLocks noChangeArrowheads="1"/>
          </p:cNvSpPr>
          <p:nvPr/>
        </p:nvSpPr>
        <p:spPr bwMode="auto">
          <a:xfrm>
            <a:off x="4572000" y="76200"/>
            <a:ext cx="4419600" cy="1828800"/>
          </a:xfrm>
          <a:prstGeom prst="wedgeRectCallout">
            <a:avLst>
              <a:gd name="adj1" fmla="val -31394"/>
              <a:gd name="adj2" fmla="val 12465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800" dirty="0">
                <a:solidFill>
                  <a:srgbClr val="3E3E5C"/>
                </a:solidFill>
              </a:rPr>
              <a:t>Social Gospel taught Christians that it was their duty was to end poverty &amp; inequality </a:t>
            </a:r>
          </a:p>
        </p:txBody>
      </p:sp>
      <p:sp>
        <p:nvSpPr>
          <p:cNvPr id="165894" name="AutoShape 6"/>
          <p:cNvSpPr>
            <a:spLocks noChangeArrowheads="1"/>
          </p:cNvSpPr>
          <p:nvPr/>
        </p:nvSpPr>
        <p:spPr bwMode="auto">
          <a:xfrm>
            <a:off x="76200" y="152400"/>
            <a:ext cx="4343400" cy="1447800"/>
          </a:xfrm>
          <a:prstGeom prst="wedgeRectCallout">
            <a:avLst>
              <a:gd name="adj1" fmla="val 50037"/>
              <a:gd name="adj2" fmla="val 161731"/>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en-US" sz="2800" dirty="0">
                <a:solidFill>
                  <a:schemeClr val="bg2"/>
                </a:solidFill>
              </a:rPr>
              <a:t>Optimism &amp; belief in progress (</a:t>
            </a:r>
            <a:r>
              <a:rPr lang="ja-JP" altLang="en-US" sz="2800" dirty="0">
                <a:solidFill>
                  <a:schemeClr val="bg2"/>
                </a:solidFill>
                <a:latin typeface="Arial"/>
              </a:rPr>
              <a:t>“</a:t>
            </a:r>
            <a:r>
              <a:rPr lang="en-US" sz="2800" i="1" dirty="0">
                <a:solidFill>
                  <a:schemeClr val="bg2"/>
                </a:solidFill>
                <a:effectLst>
                  <a:outerShdw blurRad="38100" dist="38100" dir="2700000" algn="tl">
                    <a:srgbClr val="FFFFFF"/>
                  </a:outerShdw>
                </a:effectLst>
              </a:rPr>
              <a:t>investigate, educate, </a:t>
            </a:r>
            <a:r>
              <a:rPr lang="en-US" sz="2800" dirty="0">
                <a:solidFill>
                  <a:schemeClr val="bg2"/>
                </a:solidFill>
              </a:rPr>
              <a:t>&amp;</a:t>
            </a:r>
            <a:r>
              <a:rPr lang="en-US" sz="2800" i="1" dirty="0">
                <a:solidFill>
                  <a:schemeClr val="bg2"/>
                </a:solidFill>
                <a:effectLst>
                  <a:outerShdw blurRad="38100" dist="38100" dir="2700000" algn="tl">
                    <a:srgbClr val="FFFFFF"/>
                  </a:outerShdw>
                </a:effectLst>
              </a:rPr>
              <a:t> legislate</a:t>
            </a:r>
            <a:r>
              <a:rPr lang="ja-JP" altLang="en-US" sz="2800" dirty="0">
                <a:solidFill>
                  <a:schemeClr val="bg2"/>
                </a:solidFill>
                <a:latin typeface="Arial"/>
              </a:rPr>
              <a:t>”</a:t>
            </a:r>
            <a:r>
              <a:rPr lang="en-US" sz="2800" dirty="0">
                <a:solidFill>
                  <a:schemeClr val="bg2"/>
                </a:solidFill>
              </a:rPr>
              <a:t>)</a:t>
            </a:r>
          </a:p>
        </p:txBody>
      </p:sp>
      <p:sp>
        <p:nvSpPr>
          <p:cNvPr id="165895" name="AutoShape 7"/>
          <p:cNvSpPr>
            <a:spLocks noChangeArrowheads="1"/>
          </p:cNvSpPr>
          <p:nvPr/>
        </p:nvSpPr>
        <p:spPr bwMode="auto">
          <a:xfrm>
            <a:off x="76200" y="5410200"/>
            <a:ext cx="4724400" cy="1371600"/>
          </a:xfrm>
          <a:prstGeom prst="wedgeRectCallout">
            <a:avLst>
              <a:gd name="adj1" fmla="val 52153"/>
              <a:gd name="adj2" fmla="val -11724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en-US" sz="2800" dirty="0">
                <a:solidFill>
                  <a:srgbClr val="3E3E5C"/>
                </a:solidFill>
              </a:rPr>
              <a:t>Change the environment in order to change people (no Social Darwinism)</a:t>
            </a:r>
            <a:endParaRPr lang="en-US" sz="2800" dirty="0">
              <a:solidFill>
                <a:srgbClr val="3E3E5C"/>
              </a:solidFill>
            </a:endParaRPr>
          </a:p>
        </p:txBody>
      </p:sp>
      <p:sp>
        <p:nvSpPr>
          <p:cNvPr id="165896" name="AutoShape 8"/>
          <p:cNvSpPr>
            <a:spLocks noChangeArrowheads="1"/>
          </p:cNvSpPr>
          <p:nvPr/>
        </p:nvSpPr>
        <p:spPr bwMode="auto">
          <a:xfrm>
            <a:off x="4572000" y="2057400"/>
            <a:ext cx="4419600" cy="990600"/>
          </a:xfrm>
          <a:prstGeom prst="wedgeRectCallout">
            <a:avLst>
              <a:gd name="adj1" fmla="val 2907"/>
              <a:gd name="adj2" fmla="val 9775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solidFill>
                  <a:srgbClr val="3E3E5C"/>
                </a:solidFill>
              </a:rPr>
              <a:t>Desire to </a:t>
            </a:r>
            <a:r>
              <a:rPr kumimoji="1" lang="ja-JP" altLang="en-US" sz="3200" dirty="0">
                <a:solidFill>
                  <a:srgbClr val="3E3E5C"/>
                </a:solidFill>
                <a:latin typeface="Arial"/>
              </a:rPr>
              <a:t>“</a:t>
            </a:r>
            <a:r>
              <a:rPr kumimoji="1" lang="en-US" sz="3200" dirty="0">
                <a:solidFill>
                  <a:srgbClr val="3E3E5C"/>
                </a:solidFill>
              </a:rPr>
              <a:t>humanize</a:t>
            </a:r>
            <a:r>
              <a:rPr kumimoji="1" lang="ja-JP" altLang="en-US" sz="3200" dirty="0">
                <a:solidFill>
                  <a:srgbClr val="3E3E5C"/>
                </a:solidFill>
                <a:latin typeface="Arial"/>
              </a:rPr>
              <a:t>”</a:t>
            </a:r>
            <a:r>
              <a:rPr kumimoji="1" lang="en-US" sz="3200" dirty="0">
                <a:solidFill>
                  <a:srgbClr val="3E3E5C"/>
                </a:solidFill>
              </a:rPr>
              <a:t> industry &amp; urbanization</a:t>
            </a:r>
          </a:p>
        </p:txBody>
      </p:sp>
      <p:sp>
        <p:nvSpPr>
          <p:cNvPr id="165897" name="AutoShape 9"/>
          <p:cNvSpPr>
            <a:spLocks noChangeArrowheads="1"/>
          </p:cNvSpPr>
          <p:nvPr/>
        </p:nvSpPr>
        <p:spPr bwMode="auto">
          <a:xfrm>
            <a:off x="4876800" y="5029200"/>
            <a:ext cx="4191000" cy="1752600"/>
          </a:xfrm>
          <a:prstGeom prst="wedgeRectCallout">
            <a:avLst>
              <a:gd name="adj1" fmla="val -36551"/>
              <a:gd name="adj2" fmla="val -8134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en-US" sz="2800" dirty="0">
                <a:solidFill>
                  <a:srgbClr val="3E3E5C"/>
                </a:solidFill>
              </a:rPr>
              <a:t>Led by educated middle-class </a:t>
            </a:r>
            <a:r>
              <a:rPr kumimoji="1" lang="ja-JP" altLang="en-US" sz="2800" dirty="0">
                <a:solidFill>
                  <a:srgbClr val="3E3E5C"/>
                </a:solidFill>
                <a:latin typeface="Arial"/>
              </a:rPr>
              <a:t>“</a:t>
            </a:r>
            <a:r>
              <a:rPr kumimoji="1" lang="en-US" sz="2800" dirty="0">
                <a:solidFill>
                  <a:srgbClr val="3E3E5C"/>
                </a:solidFill>
              </a:rPr>
              <a:t>experts</a:t>
            </a:r>
            <a:r>
              <a:rPr kumimoji="1" lang="ja-JP" altLang="en-US" sz="2800" dirty="0">
                <a:solidFill>
                  <a:srgbClr val="3E3E5C"/>
                </a:solidFill>
                <a:latin typeface="Arial"/>
              </a:rPr>
              <a:t>”</a:t>
            </a:r>
            <a:r>
              <a:rPr kumimoji="1" lang="en-US" sz="2800" dirty="0">
                <a:solidFill>
                  <a:srgbClr val="3E3E5C"/>
                </a:solidFill>
              </a:rPr>
              <a:t> who developed </a:t>
            </a:r>
            <a:r>
              <a:rPr kumimoji="1" lang="ja-JP" altLang="en-US" sz="2800" dirty="0">
                <a:solidFill>
                  <a:srgbClr val="3E3E5C"/>
                </a:solidFill>
                <a:latin typeface="Arial"/>
              </a:rPr>
              <a:t>“</a:t>
            </a:r>
            <a:r>
              <a:rPr kumimoji="1" lang="en-US" sz="2800" dirty="0">
                <a:solidFill>
                  <a:srgbClr val="3E3E5C"/>
                </a:solidFill>
              </a:rPr>
              <a:t>rational</a:t>
            </a:r>
            <a:r>
              <a:rPr kumimoji="1" lang="ja-JP" altLang="en-US" sz="2800" dirty="0">
                <a:solidFill>
                  <a:srgbClr val="3E3E5C"/>
                </a:solidFill>
                <a:latin typeface="Arial"/>
              </a:rPr>
              <a:t>”</a:t>
            </a:r>
            <a:r>
              <a:rPr kumimoji="1" lang="en-US" sz="2800" dirty="0">
                <a:solidFill>
                  <a:srgbClr val="3E3E5C"/>
                </a:solidFill>
              </a:rPr>
              <a:t> solutions</a:t>
            </a:r>
            <a:endParaRPr lang="en-US" sz="2800" dirty="0">
              <a:solidFill>
                <a:srgbClr val="3E3E5C"/>
              </a:solidFill>
            </a:endParaRPr>
          </a:p>
        </p:txBody>
      </p:sp>
      <p:sp>
        <p:nvSpPr>
          <p:cNvPr id="165898" name="AutoShape 10"/>
          <p:cNvSpPr>
            <a:spLocks noChangeArrowheads="1"/>
          </p:cNvSpPr>
          <p:nvPr/>
        </p:nvSpPr>
        <p:spPr bwMode="auto">
          <a:xfrm>
            <a:off x="152400" y="1752600"/>
            <a:ext cx="3657600" cy="1371600"/>
          </a:xfrm>
          <a:prstGeom prst="wedgeRectCallout">
            <a:avLst>
              <a:gd name="adj1" fmla="val 52301"/>
              <a:gd name="adj2" fmla="val 78588"/>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200" dirty="0">
                <a:solidFill>
                  <a:srgbClr val="3E3E5C"/>
                </a:solidFill>
              </a:rPr>
              <a:t>Looked to the government to help achieve goals</a:t>
            </a:r>
            <a:endParaRPr lang="en-US" sz="3200" dirty="0">
              <a:solidFill>
                <a:srgbClr val="3E3E5C"/>
              </a:solidFill>
            </a:endParaRPr>
          </a:p>
        </p:txBody>
      </p:sp>
      <p:sp>
        <p:nvSpPr>
          <p:cNvPr id="165899" name="AutoShape 11"/>
          <p:cNvSpPr>
            <a:spLocks noChangeArrowheads="1"/>
          </p:cNvSpPr>
          <p:nvPr/>
        </p:nvSpPr>
        <p:spPr bwMode="auto">
          <a:xfrm>
            <a:off x="76200" y="3429000"/>
            <a:ext cx="3581400" cy="1752600"/>
          </a:xfrm>
          <a:prstGeom prst="wedgeRectCallout">
            <a:avLst>
              <a:gd name="adj1" fmla="val 68926"/>
              <a:gd name="adj2" fmla="val -7699"/>
            </a:avLst>
          </a:prstGeom>
          <a:solidFill>
            <a:srgbClr val="DDDDDD"/>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800" dirty="0">
                <a:solidFill>
                  <a:srgbClr val="3E3E5C"/>
                </a:solidFill>
              </a:rPr>
              <a:t>Their actions impacted the entire nation; not regions like the Populists</a:t>
            </a:r>
          </a:p>
        </p:txBody>
      </p:sp>
    </p:spTree>
    <p:extLst>
      <p:ext uri="{BB962C8B-B14F-4D97-AF65-F5344CB8AC3E}">
        <p14:creationId xmlns:p14="http://schemas.microsoft.com/office/powerpoint/2010/main" val="3083469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p:cTn id="7" dur="500" fill="hold"/>
                                        <p:tgtEl>
                                          <p:spTgt spid="165894"/>
                                        </p:tgtEl>
                                        <p:attrNameLst>
                                          <p:attrName>ppt_w</p:attrName>
                                        </p:attrNameLst>
                                      </p:cBhvr>
                                      <p:tavLst>
                                        <p:tav tm="0">
                                          <p:val>
                                            <p:fltVal val="0"/>
                                          </p:val>
                                        </p:tav>
                                        <p:tav tm="100000">
                                          <p:val>
                                            <p:strVal val="#ppt_w"/>
                                          </p:val>
                                        </p:tav>
                                      </p:tavLst>
                                    </p:anim>
                                    <p:anim calcmode="lin" valueType="num">
                                      <p:cBhvr>
                                        <p:cTn id="8" dur="500" fill="hold"/>
                                        <p:tgtEl>
                                          <p:spTgt spid="165894"/>
                                        </p:tgtEl>
                                        <p:attrNameLst>
                                          <p:attrName>ppt_h</p:attrName>
                                        </p:attrNameLst>
                                      </p:cBhvr>
                                      <p:tavLst>
                                        <p:tav tm="0">
                                          <p:val>
                                            <p:fltVal val="0"/>
                                          </p:val>
                                        </p:tav>
                                        <p:tav tm="100000">
                                          <p:val>
                                            <p:strVal val="#ppt_h"/>
                                          </p:val>
                                        </p:tav>
                                      </p:tavLst>
                                    </p:anim>
                                    <p:animEffect transition="in" filter="fade">
                                      <p:cBhvr>
                                        <p:cTn id="9" dur="500"/>
                                        <p:tgtEl>
                                          <p:spTgt spid="1658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5893"/>
                                        </p:tgtEl>
                                        <p:attrNameLst>
                                          <p:attrName>style.visibility</p:attrName>
                                        </p:attrNameLst>
                                      </p:cBhvr>
                                      <p:to>
                                        <p:strVal val="visible"/>
                                      </p:to>
                                    </p:set>
                                    <p:anim calcmode="lin" valueType="num">
                                      <p:cBhvr>
                                        <p:cTn id="14" dur="500" fill="hold"/>
                                        <p:tgtEl>
                                          <p:spTgt spid="165893"/>
                                        </p:tgtEl>
                                        <p:attrNameLst>
                                          <p:attrName>ppt_w</p:attrName>
                                        </p:attrNameLst>
                                      </p:cBhvr>
                                      <p:tavLst>
                                        <p:tav tm="0">
                                          <p:val>
                                            <p:fltVal val="0"/>
                                          </p:val>
                                        </p:tav>
                                        <p:tav tm="100000">
                                          <p:val>
                                            <p:strVal val="#ppt_w"/>
                                          </p:val>
                                        </p:tav>
                                      </p:tavLst>
                                    </p:anim>
                                    <p:anim calcmode="lin" valueType="num">
                                      <p:cBhvr>
                                        <p:cTn id="15" dur="500" fill="hold"/>
                                        <p:tgtEl>
                                          <p:spTgt spid="165893"/>
                                        </p:tgtEl>
                                        <p:attrNameLst>
                                          <p:attrName>ppt_h</p:attrName>
                                        </p:attrNameLst>
                                      </p:cBhvr>
                                      <p:tavLst>
                                        <p:tav tm="0">
                                          <p:val>
                                            <p:fltVal val="0"/>
                                          </p:val>
                                        </p:tav>
                                        <p:tav tm="100000">
                                          <p:val>
                                            <p:strVal val="#ppt_h"/>
                                          </p:val>
                                        </p:tav>
                                      </p:tavLst>
                                    </p:anim>
                                    <p:animEffect transition="in" filter="fade">
                                      <p:cBhvr>
                                        <p:cTn id="16" dur="500"/>
                                        <p:tgtEl>
                                          <p:spTgt spid="1658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5895"/>
                                        </p:tgtEl>
                                        <p:attrNameLst>
                                          <p:attrName>style.visibility</p:attrName>
                                        </p:attrNameLst>
                                      </p:cBhvr>
                                      <p:to>
                                        <p:strVal val="visible"/>
                                      </p:to>
                                    </p:set>
                                    <p:anim calcmode="lin" valueType="num">
                                      <p:cBhvr>
                                        <p:cTn id="21" dur="500" fill="hold"/>
                                        <p:tgtEl>
                                          <p:spTgt spid="165895"/>
                                        </p:tgtEl>
                                        <p:attrNameLst>
                                          <p:attrName>ppt_w</p:attrName>
                                        </p:attrNameLst>
                                      </p:cBhvr>
                                      <p:tavLst>
                                        <p:tav tm="0">
                                          <p:val>
                                            <p:fltVal val="0"/>
                                          </p:val>
                                        </p:tav>
                                        <p:tav tm="100000">
                                          <p:val>
                                            <p:strVal val="#ppt_w"/>
                                          </p:val>
                                        </p:tav>
                                      </p:tavLst>
                                    </p:anim>
                                    <p:anim calcmode="lin" valueType="num">
                                      <p:cBhvr>
                                        <p:cTn id="22" dur="500" fill="hold"/>
                                        <p:tgtEl>
                                          <p:spTgt spid="165895"/>
                                        </p:tgtEl>
                                        <p:attrNameLst>
                                          <p:attrName>ppt_h</p:attrName>
                                        </p:attrNameLst>
                                      </p:cBhvr>
                                      <p:tavLst>
                                        <p:tav tm="0">
                                          <p:val>
                                            <p:fltVal val="0"/>
                                          </p:val>
                                        </p:tav>
                                        <p:tav tm="100000">
                                          <p:val>
                                            <p:strVal val="#ppt_h"/>
                                          </p:val>
                                        </p:tav>
                                      </p:tavLst>
                                    </p:anim>
                                    <p:animEffect transition="in" filter="fade">
                                      <p:cBhvr>
                                        <p:cTn id="23" dur="500"/>
                                        <p:tgtEl>
                                          <p:spTgt spid="1658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5896"/>
                                        </p:tgtEl>
                                        <p:attrNameLst>
                                          <p:attrName>style.visibility</p:attrName>
                                        </p:attrNameLst>
                                      </p:cBhvr>
                                      <p:to>
                                        <p:strVal val="visible"/>
                                      </p:to>
                                    </p:set>
                                    <p:anim calcmode="lin" valueType="num">
                                      <p:cBhvr>
                                        <p:cTn id="28" dur="500" fill="hold"/>
                                        <p:tgtEl>
                                          <p:spTgt spid="165896"/>
                                        </p:tgtEl>
                                        <p:attrNameLst>
                                          <p:attrName>ppt_w</p:attrName>
                                        </p:attrNameLst>
                                      </p:cBhvr>
                                      <p:tavLst>
                                        <p:tav tm="0">
                                          <p:val>
                                            <p:fltVal val="0"/>
                                          </p:val>
                                        </p:tav>
                                        <p:tav tm="100000">
                                          <p:val>
                                            <p:strVal val="#ppt_w"/>
                                          </p:val>
                                        </p:tav>
                                      </p:tavLst>
                                    </p:anim>
                                    <p:anim calcmode="lin" valueType="num">
                                      <p:cBhvr>
                                        <p:cTn id="29" dur="500" fill="hold"/>
                                        <p:tgtEl>
                                          <p:spTgt spid="165896"/>
                                        </p:tgtEl>
                                        <p:attrNameLst>
                                          <p:attrName>ppt_h</p:attrName>
                                        </p:attrNameLst>
                                      </p:cBhvr>
                                      <p:tavLst>
                                        <p:tav tm="0">
                                          <p:val>
                                            <p:fltVal val="0"/>
                                          </p:val>
                                        </p:tav>
                                        <p:tav tm="100000">
                                          <p:val>
                                            <p:strVal val="#ppt_h"/>
                                          </p:val>
                                        </p:tav>
                                      </p:tavLst>
                                    </p:anim>
                                    <p:animEffect transition="in" filter="fade">
                                      <p:cBhvr>
                                        <p:cTn id="30" dur="500"/>
                                        <p:tgtEl>
                                          <p:spTgt spid="1658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5898"/>
                                        </p:tgtEl>
                                        <p:attrNameLst>
                                          <p:attrName>style.visibility</p:attrName>
                                        </p:attrNameLst>
                                      </p:cBhvr>
                                      <p:to>
                                        <p:strVal val="visible"/>
                                      </p:to>
                                    </p:set>
                                    <p:anim calcmode="lin" valueType="num">
                                      <p:cBhvr>
                                        <p:cTn id="35" dur="500" fill="hold"/>
                                        <p:tgtEl>
                                          <p:spTgt spid="165898"/>
                                        </p:tgtEl>
                                        <p:attrNameLst>
                                          <p:attrName>ppt_w</p:attrName>
                                        </p:attrNameLst>
                                      </p:cBhvr>
                                      <p:tavLst>
                                        <p:tav tm="0">
                                          <p:val>
                                            <p:fltVal val="0"/>
                                          </p:val>
                                        </p:tav>
                                        <p:tav tm="100000">
                                          <p:val>
                                            <p:strVal val="#ppt_w"/>
                                          </p:val>
                                        </p:tav>
                                      </p:tavLst>
                                    </p:anim>
                                    <p:anim calcmode="lin" valueType="num">
                                      <p:cBhvr>
                                        <p:cTn id="36" dur="500" fill="hold"/>
                                        <p:tgtEl>
                                          <p:spTgt spid="165898"/>
                                        </p:tgtEl>
                                        <p:attrNameLst>
                                          <p:attrName>ppt_h</p:attrName>
                                        </p:attrNameLst>
                                      </p:cBhvr>
                                      <p:tavLst>
                                        <p:tav tm="0">
                                          <p:val>
                                            <p:fltVal val="0"/>
                                          </p:val>
                                        </p:tav>
                                        <p:tav tm="100000">
                                          <p:val>
                                            <p:strVal val="#ppt_h"/>
                                          </p:val>
                                        </p:tav>
                                      </p:tavLst>
                                    </p:anim>
                                    <p:animEffect transition="in" filter="fade">
                                      <p:cBhvr>
                                        <p:cTn id="37" dur="500"/>
                                        <p:tgtEl>
                                          <p:spTgt spid="1658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65897"/>
                                        </p:tgtEl>
                                        <p:attrNameLst>
                                          <p:attrName>style.visibility</p:attrName>
                                        </p:attrNameLst>
                                      </p:cBhvr>
                                      <p:to>
                                        <p:strVal val="visible"/>
                                      </p:to>
                                    </p:set>
                                    <p:anim calcmode="lin" valueType="num">
                                      <p:cBhvr>
                                        <p:cTn id="42" dur="500" fill="hold"/>
                                        <p:tgtEl>
                                          <p:spTgt spid="165897"/>
                                        </p:tgtEl>
                                        <p:attrNameLst>
                                          <p:attrName>ppt_w</p:attrName>
                                        </p:attrNameLst>
                                      </p:cBhvr>
                                      <p:tavLst>
                                        <p:tav tm="0">
                                          <p:val>
                                            <p:fltVal val="0"/>
                                          </p:val>
                                        </p:tav>
                                        <p:tav tm="100000">
                                          <p:val>
                                            <p:strVal val="#ppt_w"/>
                                          </p:val>
                                        </p:tav>
                                      </p:tavLst>
                                    </p:anim>
                                    <p:anim calcmode="lin" valueType="num">
                                      <p:cBhvr>
                                        <p:cTn id="43" dur="500" fill="hold"/>
                                        <p:tgtEl>
                                          <p:spTgt spid="165897"/>
                                        </p:tgtEl>
                                        <p:attrNameLst>
                                          <p:attrName>ppt_h</p:attrName>
                                        </p:attrNameLst>
                                      </p:cBhvr>
                                      <p:tavLst>
                                        <p:tav tm="0">
                                          <p:val>
                                            <p:fltVal val="0"/>
                                          </p:val>
                                        </p:tav>
                                        <p:tav tm="100000">
                                          <p:val>
                                            <p:strVal val="#ppt_h"/>
                                          </p:val>
                                        </p:tav>
                                      </p:tavLst>
                                    </p:anim>
                                    <p:animEffect transition="in" filter="fade">
                                      <p:cBhvr>
                                        <p:cTn id="44" dur="500"/>
                                        <p:tgtEl>
                                          <p:spTgt spid="1658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65899"/>
                                        </p:tgtEl>
                                        <p:attrNameLst>
                                          <p:attrName>style.visibility</p:attrName>
                                        </p:attrNameLst>
                                      </p:cBhvr>
                                      <p:to>
                                        <p:strVal val="visible"/>
                                      </p:to>
                                    </p:set>
                                    <p:anim calcmode="lin" valueType="num">
                                      <p:cBhvr>
                                        <p:cTn id="49" dur="500" fill="hold"/>
                                        <p:tgtEl>
                                          <p:spTgt spid="165899"/>
                                        </p:tgtEl>
                                        <p:attrNameLst>
                                          <p:attrName>ppt_w</p:attrName>
                                        </p:attrNameLst>
                                      </p:cBhvr>
                                      <p:tavLst>
                                        <p:tav tm="0">
                                          <p:val>
                                            <p:fltVal val="0"/>
                                          </p:val>
                                        </p:tav>
                                        <p:tav tm="100000">
                                          <p:val>
                                            <p:strVal val="#ppt_w"/>
                                          </p:val>
                                        </p:tav>
                                      </p:tavLst>
                                    </p:anim>
                                    <p:anim calcmode="lin" valueType="num">
                                      <p:cBhvr>
                                        <p:cTn id="50" dur="500" fill="hold"/>
                                        <p:tgtEl>
                                          <p:spTgt spid="165899"/>
                                        </p:tgtEl>
                                        <p:attrNameLst>
                                          <p:attrName>ppt_h</p:attrName>
                                        </p:attrNameLst>
                                      </p:cBhvr>
                                      <p:tavLst>
                                        <p:tav tm="0">
                                          <p:val>
                                            <p:fltVal val="0"/>
                                          </p:val>
                                        </p:tav>
                                        <p:tav tm="100000">
                                          <p:val>
                                            <p:strVal val="#ppt_h"/>
                                          </p:val>
                                        </p:tav>
                                      </p:tavLst>
                                    </p:anim>
                                    <p:animEffect transition="in" filter="fade">
                                      <p:cBhvr>
                                        <p:cTn id="51" dur="500"/>
                                        <p:tgtEl>
                                          <p:spTgt spid="165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4" grpId="0" animBg="1"/>
      <p:bldP spid="165895" grpId="0" animBg="1"/>
      <p:bldP spid="165896" grpId="0" animBg="1"/>
      <p:bldP spid="165897" grpId="0" animBg="1"/>
      <p:bldP spid="165898" grpId="0" animBg="1"/>
      <p:bldP spid="1658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Progressive Era</a:t>
            </a:r>
            <a:endParaRPr lang="en-US" dirty="0"/>
          </a:p>
        </p:txBody>
      </p:sp>
      <p:sp>
        <p:nvSpPr>
          <p:cNvPr id="3" name="Content Placeholder 2"/>
          <p:cNvSpPr>
            <a:spLocks noGrp="1"/>
          </p:cNvSpPr>
          <p:nvPr>
            <p:ph idx="1"/>
          </p:nvPr>
        </p:nvSpPr>
        <p:spPr/>
        <p:txBody>
          <a:bodyPr/>
          <a:lstStyle/>
          <a:p>
            <a:pPr>
              <a:lnSpc>
                <a:spcPct val="95000"/>
              </a:lnSpc>
              <a:spcBef>
                <a:spcPct val="15000"/>
              </a:spcBef>
            </a:pPr>
            <a:r>
              <a:rPr lang="en-US" dirty="0" smtClean="0">
                <a:solidFill>
                  <a:srgbClr val="CCFFCC"/>
                </a:solidFill>
              </a:rPr>
              <a:t>Progressive reform 1</a:t>
            </a:r>
            <a:r>
              <a:rPr lang="en-US" baseline="30000" dirty="0" smtClean="0">
                <a:solidFill>
                  <a:srgbClr val="CCFFCC"/>
                </a:solidFill>
              </a:rPr>
              <a:t>st</a:t>
            </a:r>
            <a:r>
              <a:rPr lang="en-US" dirty="0" smtClean="0">
                <a:solidFill>
                  <a:srgbClr val="CCFFCC"/>
                </a:solidFill>
              </a:rPr>
              <a:t> began in cities in the 1890s to address factory, tenement, labor problems:</a:t>
            </a:r>
          </a:p>
          <a:p>
            <a:pPr>
              <a:lnSpc>
                <a:spcPct val="95000"/>
              </a:lnSpc>
              <a:spcBef>
                <a:spcPct val="15000"/>
              </a:spcBef>
            </a:pPr>
            <a:endParaRPr lang="en-US" dirty="0" smtClean="0">
              <a:solidFill>
                <a:srgbClr val="CCFFCC"/>
              </a:solidFill>
            </a:endParaRPr>
          </a:p>
          <a:p>
            <a:pPr lvl="1">
              <a:lnSpc>
                <a:spcPct val="95000"/>
              </a:lnSpc>
              <a:spcBef>
                <a:spcPct val="15000"/>
              </a:spcBef>
            </a:pPr>
            <a:r>
              <a:rPr lang="en-US" dirty="0" smtClean="0"/>
              <a:t>Early reformers realized that private charity was not enough to cure all social ills</a:t>
            </a:r>
          </a:p>
          <a:p>
            <a:pPr lvl="1">
              <a:lnSpc>
                <a:spcPct val="95000"/>
              </a:lnSpc>
              <a:spcBef>
                <a:spcPct val="15000"/>
              </a:spcBef>
            </a:pPr>
            <a:endParaRPr lang="en-US" dirty="0" smtClean="0"/>
          </a:p>
          <a:p>
            <a:pPr lvl="1">
              <a:lnSpc>
                <a:spcPct val="95000"/>
              </a:lnSpc>
              <a:spcBef>
                <a:spcPct val="15000"/>
              </a:spcBef>
            </a:pPr>
            <a:r>
              <a:rPr lang="en-US" dirty="0" smtClean="0">
                <a:solidFill>
                  <a:srgbClr val="CCFFCC"/>
                </a:solidFill>
              </a:rPr>
              <a:t>The </a:t>
            </a:r>
            <a:r>
              <a:rPr lang="en-US" u="sng" dirty="0" smtClean="0">
                <a:solidFill>
                  <a:srgbClr val="CCFFCC"/>
                </a:solidFill>
                <a:effectLst>
                  <a:outerShdw blurRad="38100" dist="38100" dir="2700000" algn="tl">
                    <a:srgbClr val="DDDDDD"/>
                  </a:outerShdw>
                </a:effectLst>
              </a:rPr>
              <a:t>Social Gospel</a:t>
            </a:r>
            <a:r>
              <a:rPr lang="en-US" dirty="0" smtClean="0">
                <a:solidFill>
                  <a:srgbClr val="CCFFCC"/>
                </a:solidFill>
                <a:effectLst>
                  <a:outerShdw blurRad="38100" dist="38100" dir="2700000" algn="tl">
                    <a:srgbClr val="DDDDDD"/>
                  </a:outerShdw>
                </a:effectLst>
              </a:rPr>
              <a:t> </a:t>
            </a:r>
            <a:r>
              <a:rPr lang="en-US" dirty="0" smtClean="0">
                <a:solidFill>
                  <a:srgbClr val="CCFFCC"/>
                </a:solidFill>
              </a:rPr>
              <a:t>movement </a:t>
            </a:r>
            <a:r>
              <a:rPr lang="en-US" dirty="0" smtClean="0"/>
              <a:t>was a new religious philosophy that focused on improving society </a:t>
            </a:r>
            <a:r>
              <a:rPr lang="en-US" u="sng" dirty="0" smtClean="0">
                <a:effectLst>
                  <a:outerShdw blurRad="38100" dist="38100" dir="2700000" algn="tl">
                    <a:srgbClr val="DDDDDD"/>
                  </a:outerShdw>
                </a:effectLst>
              </a:rPr>
              <a:t>&amp;</a:t>
            </a:r>
            <a:r>
              <a:rPr lang="en-US" dirty="0" smtClean="0"/>
              <a:t> saving individual souls</a:t>
            </a:r>
          </a:p>
          <a:p>
            <a:endParaRPr lang="en-US" dirty="0"/>
          </a:p>
        </p:txBody>
      </p:sp>
    </p:spTree>
    <p:extLst>
      <p:ext uri="{BB962C8B-B14F-4D97-AF65-F5344CB8AC3E}">
        <p14:creationId xmlns:p14="http://schemas.microsoft.com/office/powerpoint/2010/main" val="34262976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Calisto MT"/>
                <a:cs typeface="Calisto MT"/>
              </a:rPr>
              <a:t>b. Identify Jane Addams and Hull House and describe the role of women in reform movements</a:t>
            </a:r>
            <a:endParaRPr lang="en-US" sz="2800" dirty="0">
              <a:latin typeface="Calisto MT"/>
              <a:cs typeface="Calisto MT"/>
            </a:endParaRPr>
          </a:p>
        </p:txBody>
      </p:sp>
      <p:sp>
        <p:nvSpPr>
          <p:cNvPr id="3" name="Content Placeholder 2"/>
          <p:cNvSpPr>
            <a:spLocks noGrp="1"/>
          </p:cNvSpPr>
          <p:nvPr>
            <p:ph idx="1"/>
          </p:nvPr>
        </p:nvSpPr>
        <p:spPr>
          <a:xfrm>
            <a:off x="457200" y="1600200"/>
            <a:ext cx="4724400" cy="4525963"/>
          </a:xfrm>
        </p:spPr>
        <p:txBody>
          <a:bodyPr/>
          <a:lstStyle/>
          <a:p>
            <a:r>
              <a:rPr lang="en-US" dirty="0" smtClean="0">
                <a:latin typeface="Calisto MT"/>
                <a:cs typeface="Calisto MT"/>
              </a:rPr>
              <a:t>Many of the reformers during the progressive movement were women. </a:t>
            </a:r>
          </a:p>
          <a:p>
            <a:endParaRPr lang="en-US" dirty="0" smtClean="0">
              <a:latin typeface="Calisto MT"/>
              <a:cs typeface="Calisto MT"/>
            </a:endParaRPr>
          </a:p>
          <a:p>
            <a:r>
              <a:rPr lang="en-US" dirty="0" smtClean="0">
                <a:solidFill>
                  <a:srgbClr val="CCFFCC"/>
                </a:solidFill>
                <a:latin typeface="Calisto MT"/>
                <a:cs typeface="Calisto MT"/>
              </a:rPr>
              <a:t>Jane Addams – nicknamed the “mother of social work”</a:t>
            </a:r>
            <a:endParaRPr lang="en-US" dirty="0">
              <a:solidFill>
                <a:srgbClr val="CCFFCC"/>
              </a:solidFill>
              <a:latin typeface="Calisto MT"/>
              <a:cs typeface="Calisto MT"/>
            </a:endParaRPr>
          </a:p>
        </p:txBody>
      </p:sp>
      <p:pic>
        <p:nvPicPr>
          <p:cNvPr id="4" name="Picture 3"/>
          <p:cNvPicPr>
            <a:picLocks noChangeAspect="1"/>
          </p:cNvPicPr>
          <p:nvPr/>
        </p:nvPicPr>
        <p:blipFill>
          <a:blip r:embed="rId2"/>
          <a:stretch>
            <a:fillRect/>
          </a:stretch>
        </p:blipFill>
        <p:spPr>
          <a:xfrm>
            <a:off x="5257800" y="1447800"/>
            <a:ext cx="3352800" cy="4698059"/>
          </a:xfrm>
          <a:prstGeom prst="rect">
            <a:avLst/>
          </a:prstGeom>
        </p:spPr>
      </p:pic>
    </p:spTree>
    <p:extLst>
      <p:ext uri="{BB962C8B-B14F-4D97-AF65-F5344CB8AC3E}">
        <p14:creationId xmlns:p14="http://schemas.microsoft.com/office/powerpoint/2010/main" val="2038384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Addams &amp; The Hull House</a:t>
            </a:r>
            <a:endParaRPr lang="en-US" dirty="0"/>
          </a:p>
        </p:txBody>
      </p:sp>
      <p:sp>
        <p:nvSpPr>
          <p:cNvPr id="3" name="Content Placeholder 2"/>
          <p:cNvSpPr>
            <a:spLocks noGrp="1"/>
          </p:cNvSpPr>
          <p:nvPr>
            <p:ph idx="1"/>
          </p:nvPr>
        </p:nvSpPr>
        <p:spPr/>
        <p:txBody>
          <a:bodyPr/>
          <a:lstStyle/>
          <a:p>
            <a:r>
              <a:rPr lang="en-US" dirty="0" smtClean="0">
                <a:solidFill>
                  <a:srgbClr val="CCFFCC"/>
                </a:solidFill>
              </a:rPr>
              <a:t>Jane Addams opened the Hull House as a settlement house in Chicago.</a:t>
            </a:r>
          </a:p>
          <a:p>
            <a:pPr lvl="1"/>
            <a:r>
              <a:rPr lang="en-US" dirty="0" smtClean="0"/>
              <a:t>Settlement houses were established in poor neighborhoods</a:t>
            </a:r>
          </a:p>
          <a:p>
            <a:pPr lvl="2"/>
            <a:r>
              <a:rPr lang="en-US" dirty="0" smtClean="0"/>
              <a:t>Social activists would lie in these houses and offer assistance to immigrants and underprivileged citizens.</a:t>
            </a:r>
            <a:endParaRPr lang="en-US" dirty="0"/>
          </a:p>
        </p:txBody>
      </p:sp>
    </p:spTree>
    <p:extLst>
      <p:ext uri="{BB962C8B-B14F-4D97-AF65-F5344CB8AC3E}">
        <p14:creationId xmlns:p14="http://schemas.microsoft.com/office/powerpoint/2010/main" val="5486617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Addams &amp; The Hull House</a:t>
            </a:r>
            <a:endParaRPr lang="en-US" dirty="0"/>
          </a:p>
        </p:txBody>
      </p:sp>
      <p:pic>
        <p:nvPicPr>
          <p:cNvPr id="6" name="Picture 5"/>
          <p:cNvPicPr>
            <a:picLocks noChangeAspect="1"/>
          </p:cNvPicPr>
          <p:nvPr/>
        </p:nvPicPr>
        <p:blipFill>
          <a:blip r:embed="rId2"/>
          <a:stretch>
            <a:fillRect/>
          </a:stretch>
        </p:blipFill>
        <p:spPr>
          <a:xfrm>
            <a:off x="838200" y="1566080"/>
            <a:ext cx="7543800" cy="5291920"/>
          </a:xfrm>
          <a:prstGeom prst="rect">
            <a:avLst/>
          </a:prstGeom>
        </p:spPr>
      </p:pic>
    </p:spTree>
    <p:extLst>
      <p:ext uri="{BB962C8B-B14F-4D97-AF65-F5344CB8AC3E}">
        <p14:creationId xmlns:p14="http://schemas.microsoft.com/office/powerpoint/2010/main" val="22167411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533400" y="228600"/>
            <a:ext cx="8382000" cy="1219200"/>
          </a:xfrm>
          <a:ln/>
        </p:spPr>
        <p:txBody>
          <a:bodyPr rIns="34290"/>
          <a:lstStyle/>
          <a:p>
            <a:r>
              <a:rPr lang="en-US" sz="4000" dirty="0">
                <a:solidFill>
                  <a:srgbClr val="FFFFFF"/>
                </a:solidFill>
                <a:latin typeface="Calisto MT"/>
                <a:cs typeface="Calisto MT"/>
                <a:sym typeface="Copperplate" charset="0"/>
              </a:rPr>
              <a:t>Life at the Turn of the Century</a:t>
            </a:r>
            <a:endParaRPr lang="en-US" sz="4000" dirty="0">
              <a:solidFill>
                <a:srgbClr val="FFFFFF"/>
              </a:solidFill>
              <a:latin typeface="Calisto MT"/>
              <a:ea typeface="ヒラギノ明朝 ProN W6" charset="0"/>
              <a:cs typeface="Calisto MT"/>
              <a:sym typeface="Copperplate" charset="0"/>
            </a:endParaRPr>
          </a:p>
        </p:txBody>
      </p:sp>
      <p:sp>
        <p:nvSpPr>
          <p:cNvPr id="333827" name="Rectangle 3"/>
          <p:cNvSpPr>
            <a:spLocks noGrp="1" noChangeArrowheads="1"/>
          </p:cNvSpPr>
          <p:nvPr>
            <p:ph idx="1"/>
          </p:nvPr>
        </p:nvSpPr>
        <p:spPr>
          <a:xfrm>
            <a:off x="457200" y="1524000"/>
            <a:ext cx="8458200" cy="5029200"/>
          </a:xfrm>
          <a:ln/>
        </p:spPr>
        <p:txBody>
          <a:bodyPr rIns="34290" anchor="ctr"/>
          <a:lstStyle/>
          <a:p>
            <a:pPr>
              <a:buSzPct val="93000"/>
            </a:pPr>
            <a:r>
              <a:rPr lang="en-US" sz="2400" dirty="0"/>
              <a:t>The average life expectancy was </a:t>
            </a:r>
            <a:r>
              <a:rPr lang="en-US" sz="2400" dirty="0" smtClean="0"/>
              <a:t>47</a:t>
            </a:r>
          </a:p>
          <a:p>
            <a:pPr>
              <a:buSzPct val="93000"/>
            </a:pPr>
            <a:endParaRPr lang="en-US" sz="2400" dirty="0"/>
          </a:p>
          <a:p>
            <a:pPr>
              <a:buSzPct val="93000"/>
            </a:pPr>
            <a:r>
              <a:rPr lang="en-US" sz="2400" dirty="0"/>
              <a:t>only 14% of the homes had a </a:t>
            </a:r>
            <a:r>
              <a:rPr lang="en-US" sz="2400" dirty="0" smtClean="0"/>
              <a:t>bathtub</a:t>
            </a:r>
          </a:p>
          <a:p>
            <a:pPr>
              <a:buSzPct val="93000"/>
            </a:pPr>
            <a:endParaRPr lang="en-US" sz="2400" dirty="0"/>
          </a:p>
          <a:p>
            <a:pPr>
              <a:buSzPct val="93000"/>
            </a:pPr>
            <a:r>
              <a:rPr lang="en-US" sz="2400" dirty="0"/>
              <a:t>only 8% of the homes had a telephone. A 3 minute call from Denver to NYC cost $</a:t>
            </a:r>
            <a:r>
              <a:rPr lang="en-US" sz="2400" dirty="0" smtClean="0"/>
              <a:t>11.00</a:t>
            </a:r>
          </a:p>
          <a:p>
            <a:pPr>
              <a:buSzPct val="93000"/>
            </a:pPr>
            <a:endParaRPr lang="en-US" sz="2400" dirty="0"/>
          </a:p>
          <a:p>
            <a:pPr>
              <a:buSzPct val="93000"/>
            </a:pPr>
            <a:r>
              <a:rPr lang="en-US" sz="2400" dirty="0"/>
              <a:t>Maximum speed limit in most cities was 10 </a:t>
            </a:r>
            <a:r>
              <a:rPr lang="en-US" sz="2400" dirty="0" smtClean="0"/>
              <a:t>mph</a:t>
            </a:r>
          </a:p>
          <a:p>
            <a:pPr>
              <a:buSzPct val="93000"/>
            </a:pPr>
            <a:endParaRPr lang="en-US" sz="2400" dirty="0"/>
          </a:p>
          <a:p>
            <a:pPr>
              <a:buSzPct val="93000"/>
            </a:pPr>
            <a:r>
              <a:rPr lang="en-US" sz="2400" dirty="0"/>
              <a:t>Alabama, Mississippi, Iowa, and Tenn. were more heavily populated than California</a:t>
            </a:r>
          </a:p>
        </p:txBody>
      </p:sp>
    </p:spTree>
    <p:extLst>
      <p:ext uri="{BB962C8B-B14F-4D97-AF65-F5344CB8AC3E}">
        <p14:creationId xmlns:p14="http://schemas.microsoft.com/office/powerpoint/2010/main" val="41435721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Addams &amp; The Hull House</a:t>
            </a:r>
            <a:endParaRPr lang="en-US" dirty="0"/>
          </a:p>
        </p:txBody>
      </p:sp>
      <p:pic>
        <p:nvPicPr>
          <p:cNvPr id="4" name="Picture 5" descr="Hullhouse-add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29806"/>
            <a:ext cx="6781800" cy="55281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25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Addams &amp; The Hull House</a:t>
            </a:r>
            <a:endParaRPr lang="en-US" dirty="0"/>
          </a:p>
        </p:txBody>
      </p:sp>
      <p:pic>
        <p:nvPicPr>
          <p:cNvPr id="5" name="Picture 4" descr="hull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44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Addams &amp; The Hull House</a:t>
            </a:r>
            <a:endParaRPr lang="en-US" dirty="0"/>
          </a:p>
        </p:txBody>
      </p:sp>
      <p:sp>
        <p:nvSpPr>
          <p:cNvPr id="3" name="Content Placeholder 2"/>
          <p:cNvSpPr>
            <a:spLocks noGrp="1"/>
          </p:cNvSpPr>
          <p:nvPr>
            <p:ph idx="1"/>
          </p:nvPr>
        </p:nvSpPr>
        <p:spPr/>
        <p:txBody>
          <a:bodyPr/>
          <a:lstStyle/>
          <a:p>
            <a:r>
              <a:rPr lang="en-US" sz="2800" dirty="0" smtClean="0"/>
              <a:t>By 1910, there were more than 400 settlement houses in the United States.</a:t>
            </a:r>
          </a:p>
          <a:p>
            <a:endParaRPr lang="en-US" sz="2800" dirty="0"/>
          </a:p>
          <a:p>
            <a:r>
              <a:rPr lang="en-US" sz="2800" dirty="0" smtClean="0">
                <a:solidFill>
                  <a:srgbClr val="CCFFCC"/>
                </a:solidFill>
              </a:rPr>
              <a:t>Hull House activists launched investigations into economic, political, and social conditions in the city.</a:t>
            </a:r>
            <a:br>
              <a:rPr lang="en-US" sz="2800" dirty="0" smtClean="0">
                <a:solidFill>
                  <a:srgbClr val="CCFFCC"/>
                </a:solidFill>
              </a:rPr>
            </a:br>
            <a:endParaRPr lang="en-US" sz="2800" dirty="0" smtClean="0">
              <a:solidFill>
                <a:srgbClr val="CCFFCC"/>
              </a:solidFill>
            </a:endParaRPr>
          </a:p>
          <a:p>
            <a:r>
              <a:rPr lang="en-US" sz="2800" dirty="0" smtClean="0"/>
              <a:t>They also </a:t>
            </a:r>
            <a:r>
              <a:rPr lang="en-US" sz="2800" dirty="0" smtClean="0">
                <a:solidFill>
                  <a:srgbClr val="CCFFCC"/>
                </a:solidFill>
              </a:rPr>
              <a:t>provided help and education for the poor and immigrants.</a:t>
            </a:r>
          </a:p>
          <a:p>
            <a:pPr lvl="1"/>
            <a:r>
              <a:rPr lang="en-US" sz="2400" dirty="0" smtClean="0"/>
              <a:t>The fought for </a:t>
            </a:r>
            <a:r>
              <a:rPr lang="en-US" sz="2400" dirty="0" smtClean="0">
                <a:solidFill>
                  <a:srgbClr val="CCFFCC"/>
                </a:solidFill>
              </a:rPr>
              <a:t>new child labor laws </a:t>
            </a:r>
            <a:r>
              <a:rPr lang="en-US" sz="2400" dirty="0" smtClean="0"/>
              <a:t>and other legislation to help those in need.</a:t>
            </a:r>
          </a:p>
          <a:p>
            <a:endParaRPr lang="en-US" dirty="0"/>
          </a:p>
          <a:p>
            <a:endParaRPr lang="en-US" dirty="0"/>
          </a:p>
        </p:txBody>
      </p:sp>
    </p:spTree>
    <p:extLst>
      <p:ext uri="{BB962C8B-B14F-4D97-AF65-F5344CB8AC3E}">
        <p14:creationId xmlns:p14="http://schemas.microsoft.com/office/powerpoint/2010/main" val="15313312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Addams &amp; The Hull House</a:t>
            </a:r>
            <a:endParaRPr lang="en-US" dirty="0"/>
          </a:p>
        </p:txBody>
      </p:sp>
      <p:sp>
        <p:nvSpPr>
          <p:cNvPr id="3" name="Content Placeholder 2"/>
          <p:cNvSpPr>
            <a:spLocks noGrp="1"/>
          </p:cNvSpPr>
          <p:nvPr>
            <p:ph idx="1"/>
          </p:nvPr>
        </p:nvSpPr>
        <p:spPr/>
        <p:txBody>
          <a:bodyPr/>
          <a:lstStyle/>
          <a:p>
            <a:pPr>
              <a:lnSpc>
                <a:spcPct val="90000"/>
              </a:lnSpc>
            </a:pPr>
            <a:r>
              <a:rPr lang="en-US" dirty="0" smtClean="0"/>
              <a:t>Services they provided:</a:t>
            </a:r>
          </a:p>
          <a:p>
            <a:pPr lvl="1">
              <a:lnSpc>
                <a:spcPct val="90000"/>
              </a:lnSpc>
            </a:pPr>
            <a:r>
              <a:rPr lang="en-US" dirty="0" smtClean="0"/>
              <a:t>Kindergarten and day care</a:t>
            </a:r>
          </a:p>
          <a:p>
            <a:pPr lvl="1">
              <a:lnSpc>
                <a:spcPct val="90000"/>
              </a:lnSpc>
            </a:pPr>
            <a:r>
              <a:rPr lang="en-US" dirty="0" smtClean="0"/>
              <a:t>Employment bureau</a:t>
            </a:r>
          </a:p>
          <a:p>
            <a:pPr lvl="1">
              <a:lnSpc>
                <a:spcPct val="90000"/>
              </a:lnSpc>
            </a:pPr>
            <a:r>
              <a:rPr lang="en-US" dirty="0" smtClean="0"/>
              <a:t>Art gallery</a:t>
            </a:r>
          </a:p>
          <a:p>
            <a:pPr lvl="1">
              <a:lnSpc>
                <a:spcPct val="90000"/>
              </a:lnSpc>
            </a:pPr>
            <a:r>
              <a:rPr lang="en-US" dirty="0" smtClean="0"/>
              <a:t>Libraries</a:t>
            </a:r>
          </a:p>
          <a:p>
            <a:pPr lvl="1">
              <a:lnSpc>
                <a:spcPct val="90000"/>
              </a:lnSpc>
            </a:pPr>
            <a:r>
              <a:rPr lang="en-US" dirty="0" smtClean="0"/>
              <a:t>English and citizenship classes</a:t>
            </a:r>
          </a:p>
          <a:p>
            <a:pPr lvl="1">
              <a:lnSpc>
                <a:spcPct val="90000"/>
              </a:lnSpc>
            </a:pPr>
            <a:r>
              <a:rPr lang="en-US" dirty="0" smtClean="0"/>
              <a:t>Theater, music, and art classes</a:t>
            </a:r>
          </a:p>
          <a:p>
            <a:pPr lvl="1">
              <a:lnSpc>
                <a:spcPct val="90000"/>
              </a:lnSpc>
            </a:pPr>
            <a:r>
              <a:rPr lang="en-US" dirty="0" smtClean="0"/>
              <a:t>Later, more clubs and activities were added.  </a:t>
            </a:r>
          </a:p>
          <a:p>
            <a:pPr marL="0" indent="0">
              <a:buNone/>
            </a:pPr>
            <a:endParaRPr lang="en-US" dirty="0"/>
          </a:p>
          <a:p>
            <a:endParaRPr lang="en-US" dirty="0"/>
          </a:p>
        </p:txBody>
      </p:sp>
    </p:spTree>
    <p:extLst>
      <p:ext uri="{BB962C8B-B14F-4D97-AF65-F5344CB8AC3E}">
        <p14:creationId xmlns:p14="http://schemas.microsoft.com/office/powerpoint/2010/main" val="42478189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Addams &amp; The Hull House</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p:txBody>
      </p:sp>
      <p:pic>
        <p:nvPicPr>
          <p:cNvPr id="6" name="Picture 3" descr="coffee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54063"/>
            <a:ext cx="366749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Nursery2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702" y="1143000"/>
            <a:ext cx="45601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0" y="1676400"/>
            <a:ext cx="447723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621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Temperance Movement</a:t>
            </a:r>
            <a:endParaRPr lang="en-US" dirty="0"/>
          </a:p>
        </p:txBody>
      </p:sp>
      <p:sp>
        <p:nvSpPr>
          <p:cNvPr id="3" name="Content Placeholder 2"/>
          <p:cNvSpPr>
            <a:spLocks noGrp="1"/>
          </p:cNvSpPr>
          <p:nvPr>
            <p:ph idx="1"/>
          </p:nvPr>
        </p:nvSpPr>
        <p:spPr/>
        <p:txBody>
          <a:bodyPr/>
          <a:lstStyle/>
          <a:p>
            <a:r>
              <a:rPr lang="en-US" dirty="0" smtClean="0">
                <a:solidFill>
                  <a:srgbClr val="CCFFCC"/>
                </a:solidFill>
              </a:rPr>
              <a:t>The </a:t>
            </a:r>
            <a:r>
              <a:rPr lang="en-US" u="sng" dirty="0" smtClean="0">
                <a:solidFill>
                  <a:srgbClr val="CCFFCC"/>
                </a:solidFill>
              </a:rPr>
              <a:t>temperance movement </a:t>
            </a:r>
            <a:r>
              <a:rPr lang="en-US" dirty="0" smtClean="0">
                <a:solidFill>
                  <a:srgbClr val="CCFFCC"/>
                </a:solidFill>
              </a:rPr>
              <a:t>was a movement to limit and eventually eliminate alcohol.</a:t>
            </a:r>
          </a:p>
          <a:p>
            <a:pPr lvl="1"/>
            <a:r>
              <a:rPr lang="en-US" dirty="0"/>
              <a:t>M</a:t>
            </a:r>
            <a:r>
              <a:rPr lang="en-US" dirty="0" smtClean="0"/>
              <a:t>any of the leaders of the temperance movement were women.</a:t>
            </a:r>
          </a:p>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6400800" y="3733800"/>
            <a:ext cx="2540000" cy="2794000"/>
          </a:xfrm>
          <a:prstGeom prst="rect">
            <a:avLst/>
          </a:prstGeom>
        </p:spPr>
      </p:pic>
      <p:sp>
        <p:nvSpPr>
          <p:cNvPr id="5" name="Rectangle 4"/>
          <p:cNvSpPr/>
          <p:nvPr/>
        </p:nvSpPr>
        <p:spPr>
          <a:xfrm>
            <a:off x="228600" y="3962400"/>
            <a:ext cx="6172200" cy="2677656"/>
          </a:xfrm>
          <a:prstGeom prst="rect">
            <a:avLst/>
          </a:prstGeom>
        </p:spPr>
        <p:txBody>
          <a:bodyPr wrap="square">
            <a:spAutoFit/>
          </a:bodyPr>
          <a:lstStyle/>
          <a:p>
            <a:pPr marL="514350" indent="-457200">
              <a:buFont typeface="Arial"/>
              <a:buChar char="•"/>
            </a:pPr>
            <a:r>
              <a:rPr lang="en-US" sz="2800" dirty="0" smtClean="0">
                <a:solidFill>
                  <a:srgbClr val="CCFFCC"/>
                </a:solidFill>
                <a:latin typeface="Calisto MT"/>
                <a:cs typeface="Calisto MT"/>
              </a:rPr>
              <a:t>Carrie Nation </a:t>
            </a:r>
          </a:p>
          <a:p>
            <a:pPr marL="971550" lvl="1" indent="-457200">
              <a:buFont typeface="Arial"/>
              <a:buChar char="•"/>
            </a:pPr>
            <a:r>
              <a:rPr lang="en-US" sz="2800" dirty="0" smtClean="0">
                <a:latin typeface="Calisto MT"/>
                <a:cs typeface="Calisto MT"/>
              </a:rPr>
              <a:t>became well known for entering saloons (in her 50’s) and smashing liquor bottles with a hatchet while her supporters prayed and sang hymns.</a:t>
            </a:r>
            <a:endParaRPr lang="en-US" sz="2800" dirty="0">
              <a:latin typeface="Calisto MT"/>
              <a:cs typeface="Calisto MT"/>
            </a:endParaRPr>
          </a:p>
        </p:txBody>
      </p:sp>
    </p:spTree>
    <p:extLst>
      <p:ext uri="{BB962C8B-B14F-4D97-AF65-F5344CB8AC3E}">
        <p14:creationId xmlns:p14="http://schemas.microsoft.com/office/powerpoint/2010/main" val="5397996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Temperance Movement</a:t>
            </a:r>
            <a:endParaRPr lang="en-US" dirty="0"/>
          </a:p>
        </p:txBody>
      </p:sp>
      <p:sp>
        <p:nvSpPr>
          <p:cNvPr id="3" name="Content Placeholder 2"/>
          <p:cNvSpPr>
            <a:spLocks noGrp="1"/>
          </p:cNvSpPr>
          <p:nvPr>
            <p:ph idx="1"/>
          </p:nvPr>
        </p:nvSpPr>
        <p:spPr>
          <a:xfrm>
            <a:off x="457200" y="1600200"/>
            <a:ext cx="2971800" cy="4525963"/>
          </a:xfrm>
        </p:spPr>
        <p:txBody>
          <a:bodyPr/>
          <a:lstStyle/>
          <a:p>
            <a:r>
              <a:rPr lang="en-US" dirty="0" smtClean="0"/>
              <a:t>Groups such as the WCTU were formed</a:t>
            </a:r>
            <a:endParaRPr lang="en-US" dirty="0"/>
          </a:p>
        </p:txBody>
      </p:sp>
      <p:pic>
        <p:nvPicPr>
          <p:cNvPr id="4" name="Picture 6" descr="23430025"/>
          <p:cNvPicPr>
            <a:picLocks noChangeAspect="1" noChangeArrowheads="1"/>
          </p:cNvPicPr>
          <p:nvPr/>
        </p:nvPicPr>
        <p:blipFill>
          <a:blip r:embed="rId2">
            <a:extLst>
              <a:ext uri="{28A0092B-C50C-407E-A947-70E740481C1C}">
                <a14:useLocalDpi xmlns:a14="http://schemas.microsoft.com/office/drawing/2010/main" val="0"/>
              </a:ext>
            </a:extLst>
          </a:blip>
          <a:srcRect l="8400" r="7201" b="2844"/>
          <a:stretch>
            <a:fillRect/>
          </a:stretch>
        </p:blipFill>
        <p:spPr bwMode="auto">
          <a:xfrm>
            <a:off x="3407859" y="1258968"/>
            <a:ext cx="5723760" cy="556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66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Temperance Movement</a:t>
            </a:r>
            <a:endParaRPr lang="en-US" dirty="0"/>
          </a:p>
        </p:txBody>
      </p:sp>
      <p:sp>
        <p:nvSpPr>
          <p:cNvPr id="3" name="Content Placeholder 2"/>
          <p:cNvSpPr>
            <a:spLocks noGrp="1"/>
          </p:cNvSpPr>
          <p:nvPr>
            <p:ph idx="1"/>
          </p:nvPr>
        </p:nvSpPr>
        <p:spPr>
          <a:xfrm>
            <a:off x="457200" y="1524000"/>
            <a:ext cx="8153400" cy="4876800"/>
          </a:xfrm>
        </p:spPr>
        <p:txBody>
          <a:bodyPr/>
          <a:lstStyle/>
          <a:p>
            <a:r>
              <a:rPr lang="en-US" sz="2800" dirty="0" smtClean="0"/>
              <a:t>Groups such as the </a:t>
            </a:r>
            <a:r>
              <a:rPr lang="en-US" sz="2800" dirty="0" smtClean="0">
                <a:solidFill>
                  <a:srgbClr val="CCFFCC"/>
                </a:solidFill>
              </a:rPr>
              <a:t>Women’s Christian Temperance Union </a:t>
            </a:r>
            <a:r>
              <a:rPr lang="en-US" sz="2800" dirty="0" smtClean="0"/>
              <a:t>(WCTU) were formed and helped to gain key reforms:</a:t>
            </a:r>
          </a:p>
          <a:p>
            <a:endParaRPr lang="en-US" sz="2800" dirty="0" smtClean="0"/>
          </a:p>
          <a:p>
            <a:pPr lvl="1"/>
            <a:r>
              <a:rPr lang="en-US" sz="2400" dirty="0" smtClean="0">
                <a:solidFill>
                  <a:srgbClr val="FFFFFF"/>
                </a:solidFill>
              </a:rPr>
              <a:t>Prohibition – </a:t>
            </a:r>
            <a:r>
              <a:rPr lang="en-US" sz="2400" dirty="0" smtClean="0"/>
              <a:t>Shocking reports of alcohol abuse </a:t>
            </a:r>
            <a:r>
              <a:rPr lang="en-US" sz="2400" dirty="0" smtClean="0">
                <a:solidFill>
                  <a:srgbClr val="FFFFFF"/>
                </a:solidFill>
              </a:rPr>
              <a:t>led 19 states to outlaw booze &amp; the passage of the 18</a:t>
            </a:r>
            <a:r>
              <a:rPr lang="en-US" sz="2400" baseline="30000" dirty="0" smtClean="0">
                <a:solidFill>
                  <a:srgbClr val="FFFFFF"/>
                </a:solidFill>
              </a:rPr>
              <a:t>th</a:t>
            </a:r>
            <a:r>
              <a:rPr lang="en-US" sz="2400" dirty="0" smtClean="0">
                <a:solidFill>
                  <a:srgbClr val="FFFFFF"/>
                </a:solidFill>
              </a:rPr>
              <a:t> Amendment (1920).</a:t>
            </a:r>
          </a:p>
          <a:p>
            <a:pPr lvl="1"/>
            <a:endParaRPr lang="en-US" sz="2400" dirty="0">
              <a:solidFill>
                <a:srgbClr val="FFFFFF"/>
              </a:solidFill>
            </a:endParaRPr>
          </a:p>
          <a:p>
            <a:pPr lvl="1"/>
            <a:r>
              <a:rPr lang="en-US" sz="2400" dirty="0" smtClean="0"/>
              <a:t>Prostitution – By 1915, almost all states banned brothels &amp; the Mann Act banned the interstate transport of “immoral” women.</a:t>
            </a:r>
          </a:p>
        </p:txBody>
      </p:sp>
    </p:spTree>
    <p:extLst>
      <p:ext uri="{BB962C8B-B14F-4D97-AF65-F5344CB8AC3E}">
        <p14:creationId xmlns:p14="http://schemas.microsoft.com/office/powerpoint/2010/main" val="21640020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Temperance Movement</a:t>
            </a:r>
            <a:endParaRPr lang="en-US" dirty="0"/>
          </a:p>
        </p:txBody>
      </p:sp>
      <p:sp>
        <p:nvSpPr>
          <p:cNvPr id="3" name="Content Placeholder 2"/>
          <p:cNvSpPr>
            <a:spLocks noGrp="1"/>
          </p:cNvSpPr>
          <p:nvPr>
            <p:ph idx="1"/>
          </p:nvPr>
        </p:nvSpPr>
        <p:spPr/>
        <p:txBody>
          <a:bodyPr/>
          <a:lstStyle/>
          <a:p>
            <a:pPr lvl="1"/>
            <a:r>
              <a:rPr lang="en-US" dirty="0">
                <a:solidFill>
                  <a:srgbClr val="FFFFFF"/>
                </a:solidFill>
                <a:ea typeface="MS PGothic" charset="0"/>
              </a:rPr>
              <a:t>Some states and counties passed </a:t>
            </a:r>
            <a:r>
              <a:rPr lang="ja-JP" altLang="en-US" dirty="0">
                <a:solidFill>
                  <a:srgbClr val="FFFFFF"/>
                </a:solidFill>
                <a:ea typeface="MS PGothic" charset="0"/>
              </a:rPr>
              <a:t>“</a:t>
            </a:r>
            <a:r>
              <a:rPr lang="en-US" altLang="ja-JP" dirty="0">
                <a:solidFill>
                  <a:srgbClr val="FFFFFF"/>
                </a:solidFill>
                <a:ea typeface="MS PGothic" charset="0"/>
              </a:rPr>
              <a:t>dry</a:t>
            </a:r>
            <a:r>
              <a:rPr lang="ja-JP" altLang="en-US" dirty="0">
                <a:solidFill>
                  <a:srgbClr val="FFFFFF"/>
                </a:solidFill>
                <a:ea typeface="MS PGothic" charset="0"/>
              </a:rPr>
              <a:t>”</a:t>
            </a:r>
            <a:r>
              <a:rPr lang="en-US" altLang="ja-JP" dirty="0">
                <a:solidFill>
                  <a:srgbClr val="FFFFFF"/>
                </a:solidFill>
                <a:ea typeface="MS PGothic" charset="0"/>
              </a:rPr>
              <a:t> laws to control, restrict, or abolish </a:t>
            </a:r>
            <a:r>
              <a:rPr lang="en-US" altLang="ja-JP" dirty="0" smtClean="0">
                <a:solidFill>
                  <a:srgbClr val="FFFFFF"/>
                </a:solidFill>
                <a:ea typeface="MS PGothic" charset="0"/>
              </a:rPr>
              <a:t>alcohol</a:t>
            </a:r>
          </a:p>
          <a:p>
            <a:pPr lvl="1"/>
            <a:endParaRPr lang="en-US" altLang="ja-JP" dirty="0">
              <a:solidFill>
                <a:srgbClr val="FFFFFF"/>
              </a:solidFill>
              <a:ea typeface="MS PGothic" charset="0"/>
            </a:endParaRPr>
          </a:p>
          <a:p>
            <a:pPr lvl="1"/>
            <a:r>
              <a:rPr lang="en-US" dirty="0">
                <a:solidFill>
                  <a:srgbClr val="CCFFCC"/>
                </a:solidFill>
                <a:ea typeface="MS PGothic" charset="0"/>
              </a:rPr>
              <a:t>Big cities generally </a:t>
            </a:r>
            <a:r>
              <a:rPr lang="ja-JP" altLang="en-US" dirty="0">
                <a:solidFill>
                  <a:srgbClr val="CCFFCC"/>
                </a:solidFill>
                <a:ea typeface="MS PGothic" charset="0"/>
              </a:rPr>
              <a:t>“</a:t>
            </a:r>
            <a:r>
              <a:rPr lang="en-US" altLang="ja-JP" dirty="0">
                <a:solidFill>
                  <a:srgbClr val="CCFFCC"/>
                </a:solidFill>
                <a:ea typeface="MS PGothic" charset="0"/>
              </a:rPr>
              <a:t>wet</a:t>
            </a:r>
            <a:r>
              <a:rPr lang="ja-JP" altLang="en-US" dirty="0">
                <a:solidFill>
                  <a:srgbClr val="CCFFCC"/>
                </a:solidFill>
                <a:ea typeface="MS PGothic" charset="0"/>
              </a:rPr>
              <a:t>”</a:t>
            </a:r>
            <a:r>
              <a:rPr lang="en-US" altLang="ja-JP" dirty="0">
                <a:solidFill>
                  <a:srgbClr val="CCFFCC"/>
                </a:solidFill>
                <a:ea typeface="MS PGothic" charset="0"/>
              </a:rPr>
              <a:t> because immigrants  accustomed in Old Country to free flow of </a:t>
            </a:r>
            <a:r>
              <a:rPr lang="en-US" altLang="ja-JP" dirty="0" smtClean="0">
                <a:solidFill>
                  <a:srgbClr val="CCFFCC"/>
                </a:solidFill>
                <a:ea typeface="MS PGothic" charset="0"/>
              </a:rPr>
              <a:t>alcohol</a:t>
            </a:r>
          </a:p>
          <a:p>
            <a:pPr lvl="1"/>
            <a:endParaRPr lang="en-US" altLang="ja-JP" dirty="0">
              <a:solidFill>
                <a:srgbClr val="CCFFCC"/>
              </a:solidFill>
              <a:ea typeface="MS PGothic" charset="0"/>
            </a:endParaRPr>
          </a:p>
          <a:p>
            <a:pPr lvl="1"/>
            <a:r>
              <a:rPr lang="en-US" dirty="0">
                <a:solidFill>
                  <a:srgbClr val="CCFFCC"/>
                </a:solidFill>
                <a:ea typeface="MS PGothic" charset="0"/>
              </a:rPr>
              <a:t>By World War I (1914), nearly half of U.S. population lived in </a:t>
            </a:r>
            <a:r>
              <a:rPr lang="ja-JP" altLang="en-US" dirty="0">
                <a:solidFill>
                  <a:srgbClr val="CCFFCC"/>
                </a:solidFill>
                <a:ea typeface="MS PGothic" charset="0"/>
              </a:rPr>
              <a:t>“</a:t>
            </a:r>
            <a:r>
              <a:rPr lang="en-US" altLang="ja-JP" dirty="0">
                <a:solidFill>
                  <a:srgbClr val="CCFFCC"/>
                </a:solidFill>
                <a:ea typeface="MS PGothic" charset="0"/>
              </a:rPr>
              <a:t>dry</a:t>
            </a:r>
            <a:r>
              <a:rPr lang="ja-JP" altLang="en-US" dirty="0">
                <a:solidFill>
                  <a:srgbClr val="CCFFCC"/>
                </a:solidFill>
                <a:ea typeface="MS PGothic" charset="0"/>
              </a:rPr>
              <a:t>”</a:t>
            </a:r>
            <a:r>
              <a:rPr lang="en-US" altLang="ja-JP" dirty="0">
                <a:solidFill>
                  <a:srgbClr val="CCFFCC"/>
                </a:solidFill>
                <a:ea typeface="MS PGothic" charset="0"/>
              </a:rPr>
              <a:t> territory</a:t>
            </a:r>
          </a:p>
        </p:txBody>
      </p:sp>
    </p:spTree>
    <p:extLst>
      <p:ext uri="{BB962C8B-B14F-4D97-AF65-F5344CB8AC3E}">
        <p14:creationId xmlns:p14="http://schemas.microsoft.com/office/powerpoint/2010/main" val="16412064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63800" y="254000"/>
            <a:ext cx="42164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p647</a:t>
            </a:r>
          </a:p>
        </p:txBody>
      </p:sp>
    </p:spTree>
    <p:extLst>
      <p:ext uri="{BB962C8B-B14F-4D97-AF65-F5344CB8AC3E}">
        <p14:creationId xmlns:p14="http://schemas.microsoft.com/office/powerpoint/2010/main" val="28878211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838200" y="228600"/>
            <a:ext cx="8077200" cy="914400"/>
          </a:xfrm>
          <a:ln/>
        </p:spPr>
        <p:txBody>
          <a:bodyPr rIns="34290"/>
          <a:lstStyle/>
          <a:p>
            <a:r>
              <a:rPr lang="en-US" sz="4000" dirty="0">
                <a:solidFill>
                  <a:srgbClr val="FFFFFF"/>
                </a:solidFill>
                <a:latin typeface="Calisto MT"/>
                <a:cs typeface="Calisto MT"/>
                <a:sym typeface="Copperplate" charset="0"/>
              </a:rPr>
              <a:t>Life at the Turn of the Century</a:t>
            </a:r>
            <a:endParaRPr lang="en-US" sz="4000" dirty="0">
              <a:solidFill>
                <a:srgbClr val="FFFFFF"/>
              </a:solidFill>
              <a:latin typeface="Calisto MT"/>
              <a:ea typeface="ヒラギノ明朝 ProN W6" charset="0"/>
              <a:cs typeface="Calisto MT"/>
              <a:sym typeface="Copperplate" charset="0"/>
            </a:endParaRPr>
          </a:p>
        </p:txBody>
      </p:sp>
      <p:sp>
        <p:nvSpPr>
          <p:cNvPr id="334851" name="Rectangle 3"/>
          <p:cNvSpPr>
            <a:spLocks noGrp="1" noChangeArrowheads="1"/>
          </p:cNvSpPr>
          <p:nvPr>
            <p:ph idx="1"/>
          </p:nvPr>
        </p:nvSpPr>
        <p:spPr>
          <a:xfrm>
            <a:off x="381000" y="1219200"/>
            <a:ext cx="8763000" cy="5486400"/>
          </a:xfrm>
          <a:ln/>
        </p:spPr>
        <p:txBody>
          <a:bodyPr rIns="34290" anchor="ctr"/>
          <a:lstStyle/>
          <a:p>
            <a:pPr>
              <a:buSzPct val="93000"/>
            </a:pPr>
            <a:r>
              <a:rPr lang="en-US" sz="2800" dirty="0">
                <a:latin typeface="Calisto MT"/>
                <a:cs typeface="Calisto MT"/>
              </a:rPr>
              <a:t>The average wage in the U.S. was .22 cents an </a:t>
            </a:r>
            <a:r>
              <a:rPr lang="en-US" sz="2800" dirty="0" smtClean="0">
                <a:latin typeface="Calisto MT"/>
                <a:cs typeface="Calisto MT"/>
              </a:rPr>
              <a:t>hour</a:t>
            </a:r>
          </a:p>
          <a:p>
            <a:pPr>
              <a:buSzPct val="93000"/>
            </a:pPr>
            <a:endParaRPr lang="en-US" sz="2800" dirty="0">
              <a:latin typeface="Calisto MT"/>
              <a:cs typeface="Calisto MT"/>
            </a:endParaRPr>
          </a:p>
          <a:p>
            <a:pPr>
              <a:buSzPct val="93000"/>
            </a:pPr>
            <a:r>
              <a:rPr lang="en-US" sz="2800" dirty="0">
                <a:latin typeface="Calisto MT"/>
                <a:cs typeface="Calisto MT"/>
              </a:rPr>
              <a:t>the average worker made between $200 and $400 per </a:t>
            </a:r>
            <a:r>
              <a:rPr lang="en-US" sz="2800" dirty="0" smtClean="0">
                <a:latin typeface="Calisto MT"/>
                <a:cs typeface="Calisto MT"/>
              </a:rPr>
              <a:t>year</a:t>
            </a:r>
          </a:p>
          <a:p>
            <a:pPr>
              <a:buSzPct val="93000"/>
            </a:pPr>
            <a:endParaRPr lang="en-US" sz="2800" dirty="0">
              <a:latin typeface="Calisto MT"/>
              <a:cs typeface="Calisto MT"/>
            </a:endParaRPr>
          </a:p>
          <a:p>
            <a:pPr>
              <a:buSzPct val="93000"/>
            </a:pPr>
            <a:r>
              <a:rPr lang="en-US" sz="2800" dirty="0">
                <a:latin typeface="Calisto MT"/>
                <a:cs typeface="Calisto MT"/>
              </a:rPr>
              <a:t>More than 95% of all births in the U.S. took place at </a:t>
            </a:r>
            <a:r>
              <a:rPr lang="en-US" sz="2800" dirty="0" smtClean="0">
                <a:latin typeface="Calisto MT"/>
                <a:cs typeface="Calisto MT"/>
              </a:rPr>
              <a:t>home</a:t>
            </a:r>
          </a:p>
          <a:p>
            <a:pPr>
              <a:buSzPct val="93000"/>
            </a:pPr>
            <a:endParaRPr lang="en-US" sz="2800" dirty="0">
              <a:latin typeface="Calisto MT"/>
              <a:cs typeface="Calisto MT"/>
            </a:endParaRPr>
          </a:p>
          <a:p>
            <a:pPr>
              <a:buSzPct val="93000"/>
            </a:pPr>
            <a:r>
              <a:rPr lang="en-US" sz="2800" dirty="0">
                <a:latin typeface="Calisto MT"/>
                <a:cs typeface="Calisto MT"/>
              </a:rPr>
              <a:t>sugar cost </a:t>
            </a:r>
            <a:r>
              <a:rPr lang="en-US" sz="2800" dirty="0" smtClean="0">
                <a:latin typeface="Calisto MT"/>
                <a:cs typeface="Calisto MT"/>
              </a:rPr>
              <a:t>04 </a:t>
            </a:r>
            <a:r>
              <a:rPr lang="en-US" sz="2800" dirty="0">
                <a:latin typeface="Calisto MT"/>
                <a:cs typeface="Calisto MT"/>
              </a:rPr>
              <a:t>cents a pound; eggs cost </a:t>
            </a:r>
            <a:r>
              <a:rPr lang="en-US" sz="2800" dirty="0" smtClean="0">
                <a:latin typeface="Calisto MT"/>
                <a:cs typeface="Calisto MT"/>
              </a:rPr>
              <a:t>14 </a:t>
            </a:r>
            <a:r>
              <a:rPr lang="en-US" sz="2800" dirty="0">
                <a:latin typeface="Calisto MT"/>
                <a:cs typeface="Calisto MT"/>
              </a:rPr>
              <a:t>cents a dozen</a:t>
            </a:r>
          </a:p>
        </p:txBody>
      </p:sp>
    </p:spTree>
    <p:extLst>
      <p:ext uri="{BB962C8B-B14F-4D97-AF65-F5344CB8AC3E}">
        <p14:creationId xmlns:p14="http://schemas.microsoft.com/office/powerpoint/2010/main" val="39465068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Temperance Movement</a:t>
            </a:r>
            <a:endParaRPr lang="en-US" dirty="0"/>
          </a:p>
        </p:txBody>
      </p:sp>
      <p:sp>
        <p:nvSpPr>
          <p:cNvPr id="3" name="Content Placeholder 2"/>
          <p:cNvSpPr>
            <a:spLocks noGrp="1"/>
          </p:cNvSpPr>
          <p:nvPr>
            <p:ph idx="1"/>
          </p:nvPr>
        </p:nvSpPr>
        <p:spPr>
          <a:xfrm>
            <a:off x="457200" y="1524000"/>
            <a:ext cx="8153400" cy="4876800"/>
          </a:xfrm>
        </p:spPr>
        <p:txBody>
          <a:bodyPr/>
          <a:lstStyle/>
          <a:p>
            <a:pPr marL="457200" lvl="1" indent="0">
              <a:buNone/>
            </a:pPr>
            <a:endParaRPr lang="en-US" sz="2400" dirty="0" smtClean="0">
              <a:solidFill>
                <a:srgbClr val="CCFFCC"/>
              </a:solidFill>
            </a:endParaRPr>
          </a:p>
          <a:p>
            <a:r>
              <a:rPr lang="en-US" dirty="0" smtClean="0">
                <a:solidFill>
                  <a:srgbClr val="CCFFCC"/>
                </a:solidFill>
              </a:rPr>
              <a:t>The 18</a:t>
            </a:r>
            <a:r>
              <a:rPr lang="en-US" baseline="30000" dirty="0" smtClean="0">
                <a:solidFill>
                  <a:srgbClr val="CCFFCC"/>
                </a:solidFill>
              </a:rPr>
              <a:t>th</a:t>
            </a:r>
            <a:r>
              <a:rPr lang="en-US" dirty="0" smtClean="0">
                <a:solidFill>
                  <a:srgbClr val="CCFFCC"/>
                </a:solidFill>
              </a:rPr>
              <a:t> Amendment prohibited the making, selling, or transporting of any alcoholic beverage in the United States.  </a:t>
            </a:r>
          </a:p>
          <a:p>
            <a:endParaRPr lang="en-US" dirty="0">
              <a:solidFill>
                <a:srgbClr val="CCFFCC"/>
              </a:solidFill>
            </a:endParaRPr>
          </a:p>
          <a:p>
            <a:pPr lvl="1"/>
            <a:r>
              <a:rPr lang="en-US" dirty="0" smtClean="0"/>
              <a:t>Commonly referred to as Prohibition, this amendment later proved to be a failure and was repealed. (</a:t>
            </a:r>
            <a:r>
              <a:rPr lang="en-US" dirty="0" smtClean="0">
                <a:solidFill>
                  <a:srgbClr val="CCFFCC"/>
                </a:solidFill>
              </a:rPr>
              <a:t>21</a:t>
            </a:r>
            <a:r>
              <a:rPr lang="en-US" baseline="30000" dirty="0" smtClean="0">
                <a:solidFill>
                  <a:srgbClr val="CCFFCC"/>
                </a:solidFill>
              </a:rPr>
              <a:t>st</a:t>
            </a:r>
            <a:r>
              <a:rPr lang="en-US" dirty="0" smtClean="0">
                <a:solidFill>
                  <a:srgbClr val="CCFFCC"/>
                </a:solidFill>
              </a:rPr>
              <a:t> amendment</a:t>
            </a:r>
            <a:r>
              <a:rPr lang="en-US" dirty="0" smtClean="0"/>
              <a:t>)</a:t>
            </a:r>
          </a:p>
        </p:txBody>
      </p:sp>
    </p:spTree>
    <p:extLst>
      <p:ext uri="{BB962C8B-B14F-4D97-AF65-F5344CB8AC3E}">
        <p14:creationId xmlns:p14="http://schemas.microsoft.com/office/powerpoint/2010/main" val="27107348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Suffrage</a:t>
            </a:r>
            <a:endParaRPr lang="en-US" dirty="0"/>
          </a:p>
        </p:txBody>
      </p:sp>
      <p:sp>
        <p:nvSpPr>
          <p:cNvPr id="3" name="Content Placeholder 2"/>
          <p:cNvSpPr>
            <a:spLocks noGrp="1"/>
          </p:cNvSpPr>
          <p:nvPr>
            <p:ph idx="1"/>
          </p:nvPr>
        </p:nvSpPr>
        <p:spPr>
          <a:xfrm>
            <a:off x="457200" y="1447800"/>
            <a:ext cx="8229600" cy="4678363"/>
          </a:xfrm>
        </p:spPr>
        <p:txBody>
          <a:bodyPr/>
          <a:lstStyle/>
          <a:p>
            <a:r>
              <a:rPr lang="en-US" sz="2800" dirty="0" smtClean="0"/>
              <a:t>Ever since the Seneca Falls Convention of 1848, women had demanded suffrage (the right to vote)</a:t>
            </a:r>
          </a:p>
          <a:p>
            <a:pPr lvl="1"/>
            <a:r>
              <a:rPr lang="en-US" sz="2400" dirty="0" smtClean="0"/>
              <a:t>Susan B. Anthony was one of the most recognized leaders of this movement.</a:t>
            </a:r>
            <a:endParaRPr lang="en-US" sz="2800" dirty="0"/>
          </a:p>
        </p:txBody>
      </p:sp>
      <p:pic>
        <p:nvPicPr>
          <p:cNvPr id="4" name="Picture 3"/>
          <p:cNvPicPr>
            <a:picLocks noChangeAspect="1"/>
          </p:cNvPicPr>
          <p:nvPr/>
        </p:nvPicPr>
        <p:blipFill>
          <a:blip r:embed="rId2"/>
          <a:stretch>
            <a:fillRect/>
          </a:stretch>
        </p:blipFill>
        <p:spPr>
          <a:xfrm>
            <a:off x="838200" y="3233490"/>
            <a:ext cx="7696200" cy="3624510"/>
          </a:xfrm>
          <a:prstGeom prst="rect">
            <a:avLst/>
          </a:prstGeom>
        </p:spPr>
      </p:pic>
    </p:spTree>
    <p:extLst>
      <p:ext uri="{BB962C8B-B14F-4D97-AF65-F5344CB8AC3E}">
        <p14:creationId xmlns:p14="http://schemas.microsoft.com/office/powerpoint/2010/main" val="23155522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Suffrage</a:t>
            </a:r>
            <a:endParaRPr lang="en-US" dirty="0"/>
          </a:p>
        </p:txBody>
      </p:sp>
      <p:sp>
        <p:nvSpPr>
          <p:cNvPr id="3" name="Content Placeholder 2"/>
          <p:cNvSpPr>
            <a:spLocks noGrp="1"/>
          </p:cNvSpPr>
          <p:nvPr>
            <p:ph idx="1"/>
          </p:nvPr>
        </p:nvSpPr>
        <p:spPr>
          <a:xfrm>
            <a:off x="457200" y="1447800"/>
            <a:ext cx="8229600" cy="4678363"/>
          </a:xfrm>
        </p:spPr>
        <p:txBody>
          <a:bodyPr/>
          <a:lstStyle/>
          <a:p>
            <a:r>
              <a:rPr lang="en-US" sz="2800" dirty="0" smtClean="0"/>
              <a:t>Elizabeth Cady Stanton helped to found the </a:t>
            </a:r>
            <a:r>
              <a:rPr lang="en-US" sz="2800" i="1" dirty="0" smtClean="0">
                <a:solidFill>
                  <a:srgbClr val="CCFFCC"/>
                </a:solidFill>
              </a:rPr>
              <a:t>National American Women’s Suffrage Association (NAWSA</a:t>
            </a:r>
            <a:r>
              <a:rPr lang="en-US" sz="2800" i="1" dirty="0" smtClean="0"/>
              <a:t>)</a:t>
            </a:r>
            <a:r>
              <a:rPr lang="en-US" sz="2800" dirty="0" smtClean="0"/>
              <a:t> which she led until 1900.</a:t>
            </a:r>
          </a:p>
          <a:p>
            <a:endParaRPr lang="en-US" sz="2800" dirty="0"/>
          </a:p>
          <a:p>
            <a:r>
              <a:rPr lang="en-US" sz="2800" dirty="0" smtClean="0">
                <a:solidFill>
                  <a:srgbClr val="CCFFCC"/>
                </a:solidFill>
              </a:rPr>
              <a:t>In 1920, Congress passed the 19</a:t>
            </a:r>
            <a:r>
              <a:rPr lang="en-US" sz="2800" baseline="30000" dirty="0" smtClean="0">
                <a:solidFill>
                  <a:srgbClr val="CCFFCC"/>
                </a:solidFill>
              </a:rPr>
              <a:t>th</a:t>
            </a:r>
            <a:r>
              <a:rPr lang="en-US" sz="2800" dirty="0" smtClean="0">
                <a:solidFill>
                  <a:srgbClr val="CCFFCC"/>
                </a:solidFill>
              </a:rPr>
              <a:t> Amendment giving women the right to vote.</a:t>
            </a:r>
          </a:p>
          <a:p>
            <a:endParaRPr lang="en-US" sz="2800" dirty="0"/>
          </a:p>
        </p:txBody>
      </p:sp>
    </p:spTree>
    <p:extLst>
      <p:ext uri="{BB962C8B-B14F-4D97-AF65-F5344CB8AC3E}">
        <p14:creationId xmlns:p14="http://schemas.microsoft.com/office/powerpoint/2010/main" val="238659427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705600" y="0"/>
            <a:ext cx="2438400" cy="6858000"/>
          </a:xfrm>
        </p:spPr>
        <p:txBody>
          <a:bodyPr/>
          <a:lstStyle/>
          <a:p>
            <a:r>
              <a:rPr lang="en-US" sz="4000" dirty="0" smtClean="0">
                <a:latin typeface="+mn-lt"/>
                <a:cs typeface="Calisto MT"/>
              </a:rPr>
              <a:t>Women’s </a:t>
            </a:r>
            <a:r>
              <a:rPr lang="en-US" sz="4000" dirty="0">
                <a:latin typeface="+mn-lt"/>
                <a:cs typeface="Calisto MT"/>
              </a:rPr>
              <a:t>Suffrage Before 1900</a:t>
            </a:r>
          </a:p>
        </p:txBody>
      </p:sp>
      <p:pic>
        <p:nvPicPr>
          <p:cNvPr id="78851" name="Picture 3" descr="DIVI723349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673576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4540269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solidFill>
                  <a:schemeClr val="tx1"/>
                </a:solidFill>
                <a:latin typeface="Calibri" charset="0"/>
                <a:ea typeface="MS PGothic" charset="0"/>
              </a:rPr>
              <a:t>Women’s Rights</a:t>
            </a:r>
            <a:endParaRPr lang="en-US" dirty="0">
              <a:solidFill>
                <a:schemeClr val="tx1"/>
              </a:solidFill>
              <a:latin typeface="Calibri" charset="0"/>
              <a:ea typeface="MS PGothic" charset="0"/>
            </a:endParaRPr>
          </a:p>
        </p:txBody>
      </p:sp>
      <p:sp>
        <p:nvSpPr>
          <p:cNvPr id="35843" name="Content Placeholder 2"/>
          <p:cNvSpPr>
            <a:spLocks noGrp="1"/>
          </p:cNvSpPr>
          <p:nvPr>
            <p:ph idx="1"/>
          </p:nvPr>
        </p:nvSpPr>
        <p:spPr>
          <a:xfrm>
            <a:off x="0" y="1600200"/>
            <a:ext cx="8991600" cy="4525963"/>
          </a:xfrm>
        </p:spPr>
        <p:txBody>
          <a:bodyPr/>
          <a:lstStyle/>
          <a:p>
            <a:r>
              <a:rPr lang="en-US" sz="3600" dirty="0" smtClean="0">
                <a:solidFill>
                  <a:srgbClr val="FFFFFF"/>
                </a:solidFill>
                <a:latin typeface="Calibri" charset="0"/>
                <a:ea typeface="MS PGothic" charset="0"/>
              </a:rPr>
              <a:t>In </a:t>
            </a:r>
            <a:r>
              <a:rPr lang="en-US" sz="3600" dirty="0">
                <a:solidFill>
                  <a:srgbClr val="FFFFFF"/>
                </a:solidFill>
                <a:latin typeface="Calibri" charset="0"/>
                <a:ea typeface="MS PGothic" charset="0"/>
              </a:rPr>
              <a:t>landmark case </a:t>
            </a:r>
            <a:r>
              <a:rPr lang="en-US" sz="3600" i="1" dirty="0">
                <a:solidFill>
                  <a:srgbClr val="CCFFCC"/>
                </a:solidFill>
                <a:latin typeface="Calibri" charset="0"/>
                <a:ea typeface="MS PGothic" charset="0"/>
              </a:rPr>
              <a:t>Muller v. Oregon </a:t>
            </a:r>
            <a:r>
              <a:rPr lang="en-US" sz="3600" dirty="0">
                <a:solidFill>
                  <a:srgbClr val="CCFFCC"/>
                </a:solidFill>
                <a:latin typeface="Calibri" charset="0"/>
                <a:ea typeface="MS PGothic" charset="0"/>
              </a:rPr>
              <a:t>(1908)</a:t>
            </a:r>
            <a:r>
              <a:rPr lang="en-US" sz="3600" dirty="0" smtClean="0">
                <a:solidFill>
                  <a:srgbClr val="FFFFFF"/>
                </a:solidFill>
                <a:latin typeface="Calibri" charset="0"/>
                <a:ea typeface="MS PGothic" charset="0"/>
              </a:rPr>
              <a:t>:</a:t>
            </a:r>
          </a:p>
          <a:p>
            <a:endParaRPr lang="en-US" sz="3600" dirty="0">
              <a:solidFill>
                <a:srgbClr val="FFFFFF"/>
              </a:solidFill>
              <a:latin typeface="Calibri" charset="0"/>
              <a:ea typeface="MS PGothic" charset="0"/>
            </a:endParaRPr>
          </a:p>
          <a:p>
            <a:pPr lvl="1"/>
            <a:r>
              <a:rPr lang="en-US" sz="3200" dirty="0">
                <a:solidFill>
                  <a:srgbClr val="CCFFCC"/>
                </a:solidFill>
                <a:latin typeface="Calibri" charset="0"/>
                <a:ea typeface="MS PGothic" charset="0"/>
              </a:rPr>
              <a:t>Louis D. Brandeis persuaded Supreme Court to accept laws protecting women workers by presenting evidence of harmful effects of factory labor on women</a:t>
            </a:r>
            <a:r>
              <a:rPr lang="fr-FR" altLang="ja-JP" sz="3200" dirty="0">
                <a:solidFill>
                  <a:srgbClr val="CCFFCC"/>
                </a:solidFill>
                <a:latin typeface="Calibri" charset="0"/>
                <a:ea typeface="MS PGothic" charset="0"/>
              </a:rPr>
              <a:t>'</a:t>
            </a:r>
            <a:r>
              <a:rPr lang="en-US" sz="3200" dirty="0">
                <a:solidFill>
                  <a:srgbClr val="CCFFCC"/>
                </a:solidFill>
                <a:latin typeface="Calibri" charset="0"/>
                <a:ea typeface="MS PGothic" charset="0"/>
              </a:rPr>
              <a:t>s weaker </a:t>
            </a:r>
            <a:r>
              <a:rPr lang="en-US" sz="3200" dirty="0" smtClean="0">
                <a:solidFill>
                  <a:srgbClr val="CCFFCC"/>
                </a:solidFill>
                <a:latin typeface="Calibri" charset="0"/>
                <a:ea typeface="MS PGothic" charset="0"/>
              </a:rPr>
              <a:t>bodies</a:t>
            </a:r>
          </a:p>
          <a:p>
            <a:pPr lvl="1"/>
            <a:endParaRPr lang="en-US" sz="3200" dirty="0">
              <a:solidFill>
                <a:srgbClr val="CCFFCC"/>
              </a:solidFill>
              <a:latin typeface="Calibri" charset="0"/>
              <a:ea typeface="MS PGothic" charset="0"/>
            </a:endParaRPr>
          </a:p>
          <a:p>
            <a:pPr lvl="1"/>
            <a:r>
              <a:rPr lang="en-US" sz="3200" dirty="0">
                <a:solidFill>
                  <a:srgbClr val="FFFFFF"/>
                </a:solidFill>
                <a:latin typeface="Calibri" charset="0"/>
                <a:ea typeface="MS PGothic" charset="0"/>
              </a:rPr>
              <a:t>Progressives hailed Brandeis</a:t>
            </a:r>
            <a:r>
              <a:rPr lang="fr-FR" altLang="ja-JP" sz="3200" dirty="0">
                <a:solidFill>
                  <a:srgbClr val="FFFFFF"/>
                </a:solidFill>
                <a:latin typeface="Calibri" charset="0"/>
                <a:ea typeface="MS PGothic" charset="0"/>
              </a:rPr>
              <a:t>'</a:t>
            </a:r>
            <a:r>
              <a:rPr lang="en-US" sz="3200" dirty="0">
                <a:solidFill>
                  <a:srgbClr val="FFFFFF"/>
                </a:solidFill>
                <a:latin typeface="Calibri" charset="0"/>
                <a:ea typeface="MS PGothic" charset="0"/>
              </a:rPr>
              <a:t>s achievement as triumph over existing legal </a:t>
            </a:r>
            <a:r>
              <a:rPr lang="en-US" sz="3200" dirty="0" smtClean="0">
                <a:solidFill>
                  <a:srgbClr val="FFFFFF"/>
                </a:solidFill>
                <a:latin typeface="Calibri" charset="0"/>
                <a:ea typeface="MS PGothic" charset="0"/>
              </a:rPr>
              <a:t>doctrines</a:t>
            </a:r>
            <a:endParaRPr lang="en-US" sz="3200" dirty="0">
              <a:solidFill>
                <a:srgbClr val="FFFFFF"/>
              </a:solidFill>
              <a:latin typeface="Calibri" charset="0"/>
              <a:ea typeface="MS PGothic" charset="0"/>
            </a:endParaRPr>
          </a:p>
        </p:txBody>
      </p:sp>
    </p:spTree>
    <p:extLst>
      <p:ext uri="{BB962C8B-B14F-4D97-AF65-F5344CB8AC3E}">
        <p14:creationId xmlns:p14="http://schemas.microsoft.com/office/powerpoint/2010/main" val="406808015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4638"/>
            <a:ext cx="8229600" cy="944562"/>
          </a:xfrm>
        </p:spPr>
        <p:txBody>
          <a:bodyPr/>
          <a:lstStyle/>
          <a:p>
            <a:pPr eaLnBrk="1" hangingPunct="1">
              <a:defRPr/>
            </a:pPr>
            <a:r>
              <a:rPr lang="en-US" dirty="0">
                <a:solidFill>
                  <a:srgbClr val="CCFFCC"/>
                </a:solidFill>
                <a:ea typeface="+mj-ea"/>
              </a:rPr>
              <a:t>Carrie Chapman Catt</a:t>
            </a:r>
          </a:p>
        </p:txBody>
      </p:sp>
      <p:sp>
        <p:nvSpPr>
          <p:cNvPr id="71683" name="Rectangle 3"/>
          <p:cNvSpPr>
            <a:spLocks noGrp="1" noChangeArrowheads="1"/>
          </p:cNvSpPr>
          <p:nvPr>
            <p:ph idx="1"/>
          </p:nvPr>
        </p:nvSpPr>
        <p:spPr>
          <a:xfrm>
            <a:off x="304800" y="1219200"/>
            <a:ext cx="8534400" cy="4525963"/>
          </a:xfrm>
        </p:spPr>
        <p:txBody>
          <a:bodyPr/>
          <a:lstStyle/>
          <a:p>
            <a:pPr eaLnBrk="1" hangingPunct="1">
              <a:defRPr/>
            </a:pPr>
            <a:r>
              <a:rPr lang="en-US" dirty="0">
                <a:solidFill>
                  <a:srgbClr val="CCFFCC"/>
                </a:solidFill>
                <a:ea typeface="+mn-ea"/>
              </a:rPr>
              <a:t>A notable leader of the women's suffrage movement in the early </a:t>
            </a:r>
            <a:r>
              <a:rPr lang="en-US" dirty="0" smtClean="0">
                <a:solidFill>
                  <a:srgbClr val="CCFFCC"/>
                </a:solidFill>
                <a:ea typeface="+mn-ea"/>
              </a:rPr>
              <a:t>1900s</a:t>
            </a:r>
          </a:p>
          <a:p>
            <a:pPr eaLnBrk="1" hangingPunct="1">
              <a:defRPr/>
            </a:pPr>
            <a:endParaRPr lang="en-US" dirty="0">
              <a:solidFill>
                <a:srgbClr val="CCFFCC"/>
              </a:solidFill>
              <a:ea typeface="+mn-ea"/>
            </a:endParaRPr>
          </a:p>
          <a:p>
            <a:pPr eaLnBrk="1" hangingPunct="1">
              <a:defRPr/>
            </a:pPr>
            <a:r>
              <a:rPr lang="en-US" dirty="0" smtClean="0">
                <a:ea typeface="+mn-ea"/>
              </a:rPr>
              <a:t>She </a:t>
            </a:r>
            <a:r>
              <a:rPr lang="en-US" dirty="0">
                <a:ea typeface="+mn-ea"/>
              </a:rPr>
              <a:t>and others won women's right to vote by holding meetings, protests, and speaking before government leaders. </a:t>
            </a:r>
            <a:endParaRPr lang="en-US" dirty="0" smtClean="0">
              <a:ea typeface="+mn-ea"/>
            </a:endParaRPr>
          </a:p>
          <a:p>
            <a:pPr eaLnBrk="1" hangingPunct="1">
              <a:defRPr/>
            </a:pPr>
            <a:endParaRPr lang="en-US" dirty="0">
              <a:ea typeface="+mn-ea"/>
            </a:endParaRPr>
          </a:p>
          <a:p>
            <a:pPr eaLnBrk="1" hangingPunct="1">
              <a:defRPr/>
            </a:pPr>
            <a:r>
              <a:rPr lang="en-US" dirty="0">
                <a:solidFill>
                  <a:schemeClr val="tx2"/>
                </a:solidFill>
                <a:ea typeface="+mn-ea"/>
              </a:rPr>
              <a:t>Catt held the position of </a:t>
            </a:r>
            <a:r>
              <a:rPr lang="en-US" dirty="0">
                <a:solidFill>
                  <a:srgbClr val="CCFFCC"/>
                </a:solidFill>
                <a:ea typeface="+mn-ea"/>
              </a:rPr>
              <a:t>president for National American Woman Suffrage Association in 1900-1904 and 1915-1920.</a:t>
            </a:r>
            <a:r>
              <a:rPr lang="en-US" dirty="0">
                <a:ea typeface="+mn-ea"/>
              </a:rPr>
              <a:t> </a:t>
            </a:r>
          </a:p>
        </p:txBody>
      </p:sp>
    </p:spTree>
    <p:extLst>
      <p:ext uri="{BB962C8B-B14F-4D97-AF65-F5344CB8AC3E}">
        <p14:creationId xmlns:p14="http://schemas.microsoft.com/office/powerpoint/2010/main" val="2769324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715962"/>
          </a:xfrm>
        </p:spPr>
        <p:txBody>
          <a:bodyPr/>
          <a:lstStyle/>
          <a:p>
            <a:pPr eaLnBrk="1" hangingPunct="1">
              <a:defRPr/>
            </a:pPr>
            <a:r>
              <a:rPr lang="en-US" dirty="0">
                <a:ea typeface="+mj-ea"/>
              </a:rPr>
              <a:t>Alice Paul</a:t>
            </a:r>
          </a:p>
        </p:txBody>
      </p:sp>
      <p:sp>
        <p:nvSpPr>
          <p:cNvPr id="72707" name="Rectangle 3"/>
          <p:cNvSpPr>
            <a:spLocks noGrp="1" noChangeArrowheads="1"/>
          </p:cNvSpPr>
          <p:nvPr>
            <p:ph idx="1"/>
          </p:nvPr>
        </p:nvSpPr>
        <p:spPr>
          <a:xfrm>
            <a:off x="304800" y="990600"/>
            <a:ext cx="8458200" cy="5562600"/>
          </a:xfrm>
        </p:spPr>
        <p:txBody>
          <a:bodyPr/>
          <a:lstStyle/>
          <a:p>
            <a:pPr eaLnBrk="1" hangingPunct="1">
              <a:lnSpc>
                <a:spcPct val="90000"/>
              </a:lnSpc>
              <a:defRPr/>
            </a:pPr>
            <a:r>
              <a:rPr lang="en-US" sz="2800" dirty="0">
                <a:solidFill>
                  <a:srgbClr val="CCFFCC"/>
                </a:solidFill>
                <a:ea typeface="+mn-ea"/>
              </a:rPr>
              <a:t>Organized suffragist parades for the sake of women's rights</a:t>
            </a:r>
            <a:r>
              <a:rPr lang="en-US" sz="2800" dirty="0" smtClean="0">
                <a:solidFill>
                  <a:srgbClr val="CCFFCC"/>
                </a:solidFill>
                <a:ea typeface="+mn-ea"/>
              </a:rPr>
              <a:t>.</a:t>
            </a:r>
          </a:p>
          <a:p>
            <a:pPr eaLnBrk="1" hangingPunct="1">
              <a:lnSpc>
                <a:spcPct val="90000"/>
              </a:lnSpc>
              <a:defRPr/>
            </a:pPr>
            <a:endParaRPr lang="en-US" sz="2800" dirty="0">
              <a:solidFill>
                <a:srgbClr val="CCFFCC"/>
              </a:solidFill>
              <a:ea typeface="+mn-ea"/>
            </a:endParaRPr>
          </a:p>
          <a:p>
            <a:pPr eaLnBrk="1" hangingPunct="1">
              <a:lnSpc>
                <a:spcPct val="90000"/>
              </a:lnSpc>
              <a:defRPr/>
            </a:pPr>
            <a:r>
              <a:rPr lang="en-US" sz="2800" dirty="0">
                <a:ea typeface="+mn-ea"/>
              </a:rPr>
              <a:t>She was a bold woman who was </a:t>
            </a:r>
            <a:r>
              <a:rPr lang="en-US" sz="2800" dirty="0">
                <a:solidFill>
                  <a:srgbClr val="CCFFCC"/>
                </a:solidFill>
                <a:ea typeface="+mn-ea"/>
              </a:rPr>
              <a:t>imprisoned three times for her protests and led </a:t>
            </a:r>
            <a:r>
              <a:rPr lang="en-US" sz="2800" u="sng" dirty="0">
                <a:solidFill>
                  <a:srgbClr val="CCFFCC"/>
                </a:solidFill>
                <a:ea typeface="+mn-ea"/>
              </a:rPr>
              <a:t>hunger strikes</a:t>
            </a:r>
            <a:r>
              <a:rPr lang="en-US" sz="2800" dirty="0">
                <a:solidFill>
                  <a:srgbClr val="CCFFCC"/>
                </a:solidFill>
                <a:ea typeface="+mn-ea"/>
              </a:rPr>
              <a:t> in prison</a:t>
            </a:r>
            <a:r>
              <a:rPr lang="en-US" sz="2800" dirty="0" smtClean="0">
                <a:solidFill>
                  <a:srgbClr val="CCFFCC"/>
                </a:solidFill>
                <a:ea typeface="+mn-ea"/>
              </a:rPr>
              <a:t>.</a:t>
            </a:r>
          </a:p>
          <a:p>
            <a:pPr eaLnBrk="1" hangingPunct="1">
              <a:lnSpc>
                <a:spcPct val="90000"/>
              </a:lnSpc>
              <a:defRPr/>
            </a:pPr>
            <a:endParaRPr lang="en-US" sz="2800" dirty="0">
              <a:solidFill>
                <a:srgbClr val="CCFFCC"/>
              </a:solidFill>
              <a:ea typeface="+mn-ea"/>
            </a:endParaRPr>
          </a:p>
          <a:p>
            <a:pPr eaLnBrk="1" hangingPunct="1">
              <a:lnSpc>
                <a:spcPct val="90000"/>
              </a:lnSpc>
              <a:defRPr/>
            </a:pPr>
            <a:r>
              <a:rPr lang="en-US" sz="2800" dirty="0">
                <a:ea typeface="+mn-ea"/>
              </a:rPr>
              <a:t> In </a:t>
            </a:r>
            <a:r>
              <a:rPr lang="en-US" sz="2800" dirty="0">
                <a:solidFill>
                  <a:srgbClr val="CCFFCC"/>
                </a:solidFill>
                <a:ea typeface="+mn-ea"/>
              </a:rPr>
              <a:t>1916, Paul formed the National Women's Party, which fought hard for a constitutional amendment that would extend suffrage to women</a:t>
            </a:r>
            <a:r>
              <a:rPr lang="en-US" sz="2800" dirty="0" smtClean="0">
                <a:solidFill>
                  <a:srgbClr val="CCFFCC"/>
                </a:solidFill>
                <a:ea typeface="+mn-ea"/>
              </a:rPr>
              <a:t>.</a:t>
            </a:r>
          </a:p>
          <a:p>
            <a:pPr eaLnBrk="1" hangingPunct="1">
              <a:lnSpc>
                <a:spcPct val="90000"/>
              </a:lnSpc>
              <a:defRPr/>
            </a:pPr>
            <a:endParaRPr lang="en-US" sz="2800" dirty="0">
              <a:solidFill>
                <a:srgbClr val="CCFFCC"/>
              </a:solidFill>
              <a:ea typeface="+mn-ea"/>
            </a:endParaRPr>
          </a:p>
          <a:p>
            <a:pPr eaLnBrk="1" hangingPunct="1">
              <a:lnSpc>
                <a:spcPct val="90000"/>
              </a:lnSpc>
              <a:defRPr/>
            </a:pPr>
            <a:r>
              <a:rPr lang="en-US" sz="2800" dirty="0">
                <a:ea typeface="+mn-ea"/>
              </a:rPr>
              <a:t> In </a:t>
            </a:r>
            <a:r>
              <a:rPr lang="en-US" sz="2800" dirty="0">
                <a:solidFill>
                  <a:srgbClr val="CCFFCC"/>
                </a:solidFill>
                <a:ea typeface="+mn-ea"/>
              </a:rPr>
              <a:t>1920, the 19th Amendment was passed, giving women the right to vote. </a:t>
            </a:r>
          </a:p>
        </p:txBody>
      </p:sp>
    </p:spTree>
    <p:extLst>
      <p:ext uri="{BB962C8B-B14F-4D97-AF65-F5344CB8AC3E}">
        <p14:creationId xmlns:p14="http://schemas.microsoft.com/office/powerpoint/2010/main" val="31015349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 Describe the rise of Jim Crow, </a:t>
            </a:r>
            <a:r>
              <a:rPr lang="en-US" sz="3200" dirty="0" err="1" smtClean="0"/>
              <a:t>Plessy</a:t>
            </a:r>
            <a:r>
              <a:rPr lang="en-US" sz="3200" dirty="0" smtClean="0"/>
              <a:t> v. Ferguson, and the emergence of the NAACP.</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What was the ruling in </a:t>
            </a:r>
            <a:r>
              <a:rPr lang="en-US" dirty="0" err="1" smtClean="0"/>
              <a:t>Plessy</a:t>
            </a:r>
            <a:r>
              <a:rPr lang="en-US" dirty="0" smtClean="0"/>
              <a:t> v. Ferguson?  How did this impact life for African Americans?</a:t>
            </a:r>
            <a:endParaRPr lang="en-US" dirty="0"/>
          </a:p>
        </p:txBody>
      </p:sp>
    </p:spTree>
    <p:extLst>
      <p:ext uri="{BB962C8B-B14F-4D97-AF65-F5344CB8AC3E}">
        <p14:creationId xmlns:p14="http://schemas.microsoft.com/office/powerpoint/2010/main" val="329512462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1143000" y="0"/>
            <a:ext cx="7772400" cy="914400"/>
          </a:xfrm>
        </p:spPr>
        <p:txBody>
          <a:bodyPr/>
          <a:lstStyle/>
          <a:p>
            <a:r>
              <a:rPr lang="en-US" dirty="0"/>
              <a:t>African-American Reforms</a:t>
            </a:r>
          </a:p>
        </p:txBody>
      </p:sp>
      <p:sp>
        <p:nvSpPr>
          <p:cNvPr id="325635" name="Rectangle 3"/>
          <p:cNvSpPr>
            <a:spLocks noGrp="1" noChangeArrowheads="1"/>
          </p:cNvSpPr>
          <p:nvPr>
            <p:ph idx="1"/>
          </p:nvPr>
        </p:nvSpPr>
        <p:spPr>
          <a:xfrm>
            <a:off x="381000" y="1524000"/>
            <a:ext cx="8229600" cy="5334000"/>
          </a:xfrm>
        </p:spPr>
        <p:txBody>
          <a:bodyPr/>
          <a:lstStyle/>
          <a:p>
            <a:pPr>
              <a:lnSpc>
                <a:spcPct val="90000"/>
              </a:lnSpc>
            </a:pPr>
            <a:r>
              <a:rPr lang="en-US" sz="3600" dirty="0"/>
              <a:t>Southern progressivism was for whites only; Keeping blacks from voting was seen as necessary:</a:t>
            </a:r>
          </a:p>
          <a:p>
            <a:pPr lvl="1">
              <a:lnSpc>
                <a:spcPct val="90000"/>
              </a:lnSpc>
            </a:pPr>
            <a:r>
              <a:rPr lang="en-US" sz="3200" dirty="0"/>
              <a:t>Allowed for poll taxes, literacy tests, property qualifications (&amp; grandfather clauses for whites)</a:t>
            </a:r>
          </a:p>
          <a:p>
            <a:pPr lvl="1">
              <a:lnSpc>
                <a:spcPct val="90000"/>
              </a:lnSpc>
            </a:pPr>
            <a:r>
              <a:rPr lang="en-US" sz="3200" dirty="0"/>
              <a:t>Strengthened </a:t>
            </a:r>
            <a:r>
              <a:rPr lang="en-US" sz="3200" dirty="0">
                <a:solidFill>
                  <a:srgbClr val="CCFFCC"/>
                </a:solidFill>
              </a:rPr>
              <a:t>Jim Crow laws </a:t>
            </a:r>
            <a:r>
              <a:rPr lang="en-US" sz="3200" dirty="0"/>
              <a:t>requiring separate theaters, restaurants, hotels, &amp; schools</a:t>
            </a:r>
          </a:p>
          <a:p>
            <a:pPr lvl="1">
              <a:lnSpc>
                <a:spcPct val="90000"/>
              </a:lnSpc>
            </a:pPr>
            <a:r>
              <a:rPr lang="en-US" sz="3200" dirty="0"/>
              <a:t>But did regulate RRs &amp; industry </a:t>
            </a:r>
          </a:p>
        </p:txBody>
      </p:sp>
      <p:sp>
        <p:nvSpPr>
          <p:cNvPr id="325636" name="AutoShape 4"/>
          <p:cNvSpPr>
            <a:spLocks noChangeArrowheads="1"/>
          </p:cNvSpPr>
          <p:nvPr/>
        </p:nvSpPr>
        <p:spPr bwMode="auto">
          <a:xfrm>
            <a:off x="304800" y="762000"/>
            <a:ext cx="8610600" cy="990600"/>
          </a:xfrm>
          <a:prstGeom prst="wedgeRectCallout">
            <a:avLst>
              <a:gd name="adj1" fmla="val 10491"/>
              <a:gd name="adj2" fmla="val 357694"/>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200" dirty="0">
                <a:solidFill>
                  <a:schemeClr val="bg2"/>
                </a:solidFill>
                <a:latin typeface="+mn-lt"/>
              </a:rPr>
              <a:t>By 1900, 80% of African-Americans  lived in rural areas, most as Southern sharecroppers</a:t>
            </a:r>
            <a:endParaRPr lang="en-US" sz="3200" dirty="0">
              <a:solidFill>
                <a:schemeClr val="bg2"/>
              </a:solidFill>
              <a:latin typeface="+mn-lt"/>
            </a:endParaRPr>
          </a:p>
        </p:txBody>
      </p:sp>
    </p:spTree>
    <p:extLst>
      <p:ext uri="{BB962C8B-B14F-4D97-AF65-F5344CB8AC3E}">
        <p14:creationId xmlns:p14="http://schemas.microsoft.com/office/powerpoint/2010/main" val="2733452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5636"/>
                                        </p:tgtEl>
                                        <p:attrNameLst>
                                          <p:attrName>style.visibility</p:attrName>
                                        </p:attrNameLst>
                                      </p:cBhvr>
                                      <p:to>
                                        <p:strVal val="visible"/>
                                      </p:to>
                                    </p:set>
                                    <p:anim calcmode="lin" valueType="num">
                                      <p:cBhvr>
                                        <p:cTn id="7" dur="500" fill="hold"/>
                                        <p:tgtEl>
                                          <p:spTgt spid="325636"/>
                                        </p:tgtEl>
                                        <p:attrNameLst>
                                          <p:attrName>ppt_w</p:attrName>
                                        </p:attrNameLst>
                                      </p:cBhvr>
                                      <p:tavLst>
                                        <p:tav tm="0">
                                          <p:val>
                                            <p:fltVal val="0"/>
                                          </p:val>
                                        </p:tav>
                                        <p:tav tm="100000">
                                          <p:val>
                                            <p:strVal val="#ppt_w"/>
                                          </p:val>
                                        </p:tav>
                                      </p:tavLst>
                                    </p:anim>
                                    <p:anim calcmode="lin" valueType="num">
                                      <p:cBhvr>
                                        <p:cTn id="8" dur="500" fill="hold"/>
                                        <p:tgtEl>
                                          <p:spTgt spid="325636"/>
                                        </p:tgtEl>
                                        <p:attrNameLst>
                                          <p:attrName>ppt_h</p:attrName>
                                        </p:attrNameLst>
                                      </p:cBhvr>
                                      <p:tavLst>
                                        <p:tav tm="0">
                                          <p:val>
                                            <p:fltVal val="0"/>
                                          </p:val>
                                        </p:tav>
                                        <p:tav tm="100000">
                                          <p:val>
                                            <p:strVal val="#ppt_h"/>
                                          </p:val>
                                        </p:tav>
                                      </p:tavLst>
                                    </p:anim>
                                    <p:animEffect transition="in" filter="fade">
                                      <p:cBhvr>
                                        <p:cTn id="9" dur="500"/>
                                        <p:tgtEl>
                                          <p:spTgt spid="32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 Reforms</a:t>
            </a:r>
            <a:endParaRPr lang="en-US" dirty="0"/>
          </a:p>
        </p:txBody>
      </p:sp>
      <p:sp>
        <p:nvSpPr>
          <p:cNvPr id="3" name="Content Placeholder 2"/>
          <p:cNvSpPr>
            <a:spLocks noGrp="1"/>
          </p:cNvSpPr>
          <p:nvPr>
            <p:ph idx="1"/>
          </p:nvPr>
        </p:nvSpPr>
        <p:spPr>
          <a:xfrm>
            <a:off x="457200" y="1524000"/>
            <a:ext cx="8229600" cy="4602163"/>
          </a:xfrm>
        </p:spPr>
        <p:txBody>
          <a:bodyPr/>
          <a:lstStyle/>
          <a:p>
            <a:r>
              <a:rPr lang="en-US" sz="2800" dirty="0" smtClean="0">
                <a:solidFill>
                  <a:srgbClr val="CCFFCC"/>
                </a:solidFill>
              </a:rPr>
              <a:t>Black leaders were divided on how to address racial problems</a:t>
            </a:r>
          </a:p>
          <a:p>
            <a:pPr marL="0" indent="0">
              <a:buNone/>
            </a:pPr>
            <a:endParaRPr lang="en-US" sz="2800" dirty="0" smtClean="0"/>
          </a:p>
        </p:txBody>
      </p:sp>
      <p:pic>
        <p:nvPicPr>
          <p:cNvPr id="4" name="Picture 6" descr="washington_bt-lc"/>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5867400" y="2895600"/>
            <a:ext cx="2957512"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895600"/>
            <a:ext cx="5562600" cy="3108544"/>
          </a:xfrm>
          <a:prstGeom prst="rect">
            <a:avLst/>
          </a:prstGeom>
        </p:spPr>
        <p:txBody>
          <a:bodyPr wrap="square">
            <a:spAutoFit/>
          </a:bodyPr>
          <a:lstStyle/>
          <a:p>
            <a:pPr marL="457200" indent="-457200">
              <a:buFont typeface="Arial"/>
              <a:buChar char="•"/>
            </a:pPr>
            <a:r>
              <a:rPr lang="en-US" sz="2800" dirty="0">
                <a:solidFill>
                  <a:srgbClr val="CCFFCC"/>
                </a:solidFill>
                <a:latin typeface="+mn-lt"/>
              </a:rPr>
              <a:t>Booker T. </a:t>
            </a:r>
            <a:r>
              <a:rPr lang="en-US" sz="2800" dirty="0" smtClean="0">
                <a:solidFill>
                  <a:srgbClr val="CCFFCC"/>
                </a:solidFill>
                <a:latin typeface="+mn-lt"/>
              </a:rPr>
              <a:t>Washington</a:t>
            </a:r>
            <a:endParaRPr lang="en-US" sz="2800" dirty="0">
              <a:solidFill>
                <a:srgbClr val="CCFFCC"/>
              </a:solidFill>
              <a:latin typeface="+mn-lt"/>
            </a:endParaRPr>
          </a:p>
          <a:p>
            <a:pPr marL="800100" lvl="1" indent="-342900">
              <a:buFont typeface="Arial"/>
              <a:buChar char="•"/>
            </a:pPr>
            <a:r>
              <a:rPr lang="en-US" sz="2400" smtClean="0">
                <a:latin typeface="+mn-lt"/>
              </a:rPr>
              <a:t>Was the 1</a:t>
            </a:r>
            <a:r>
              <a:rPr lang="en-US" sz="2400" baseline="30000" smtClean="0">
                <a:latin typeface="+mn-lt"/>
              </a:rPr>
              <a:t>st</a:t>
            </a:r>
            <a:r>
              <a:rPr lang="en-US" sz="2400" smtClean="0">
                <a:latin typeface="+mn-lt"/>
              </a:rPr>
              <a:t> </a:t>
            </a:r>
            <a:r>
              <a:rPr lang="en-US" sz="2400" dirty="0">
                <a:latin typeface="+mn-lt"/>
              </a:rPr>
              <a:t>president of Tuskegee </a:t>
            </a:r>
            <a:r>
              <a:rPr lang="en-US" sz="2400" dirty="0" smtClean="0">
                <a:latin typeface="+mn-lt"/>
              </a:rPr>
              <a:t>University</a:t>
            </a:r>
          </a:p>
          <a:p>
            <a:pPr marL="800100" lvl="1" indent="-342900">
              <a:buFont typeface="Arial"/>
              <a:buChar char="•"/>
            </a:pPr>
            <a:endParaRPr lang="en-US" sz="2400" dirty="0">
              <a:latin typeface="+mn-lt"/>
            </a:endParaRPr>
          </a:p>
          <a:p>
            <a:pPr marL="800100" lvl="1" indent="-342900">
              <a:buFont typeface="Arial"/>
              <a:buChar char="•"/>
            </a:pPr>
            <a:r>
              <a:rPr lang="en-US" sz="2400" dirty="0">
                <a:latin typeface="+mn-lt"/>
              </a:rPr>
              <a:t>His “Atlanta Compromise” stressed black self-improvement (not lawsuits or agitation against whites)</a:t>
            </a:r>
          </a:p>
        </p:txBody>
      </p:sp>
    </p:spTree>
    <p:extLst>
      <p:ext uri="{BB962C8B-B14F-4D97-AF65-F5344CB8AC3E}">
        <p14:creationId xmlns:p14="http://schemas.microsoft.com/office/powerpoint/2010/main" val="6232814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Changes in Society</a:t>
            </a:r>
            <a:endParaRPr lang="en-US" dirty="0"/>
          </a:p>
        </p:txBody>
      </p:sp>
      <p:sp>
        <p:nvSpPr>
          <p:cNvPr id="3" name="Content Placeholder 2"/>
          <p:cNvSpPr>
            <a:spLocks noGrp="1"/>
          </p:cNvSpPr>
          <p:nvPr>
            <p:ph idx="1"/>
          </p:nvPr>
        </p:nvSpPr>
        <p:spPr/>
        <p:txBody>
          <a:bodyPr/>
          <a:lstStyle/>
          <a:p>
            <a:pPr>
              <a:defRPr/>
            </a:pPr>
            <a:r>
              <a:rPr lang="en-US" sz="2800" dirty="0" smtClean="0"/>
              <a:t>As the 1800s came to a close, only a handful of people </a:t>
            </a:r>
            <a:r>
              <a:rPr lang="en-US" sz="2800" smtClean="0"/>
              <a:t>enjoyed wealth </a:t>
            </a:r>
            <a:r>
              <a:rPr lang="en-US" sz="2800" dirty="0" smtClean="0"/>
              <a:t>and prosperity, while immigrants and poor laborers continued to live and work under harsh conditions.</a:t>
            </a:r>
          </a:p>
          <a:p>
            <a:pPr>
              <a:defRPr/>
            </a:pPr>
            <a:endParaRPr lang="en-US" sz="2800" dirty="0"/>
          </a:p>
          <a:p>
            <a:pPr>
              <a:defRPr/>
            </a:pPr>
            <a:r>
              <a:rPr lang="en-US" sz="2800" dirty="0" smtClean="0">
                <a:solidFill>
                  <a:srgbClr val="CCFFCC"/>
                </a:solidFill>
              </a:rPr>
              <a:t>RESULT:</a:t>
            </a:r>
          </a:p>
          <a:p>
            <a:pPr lvl="1">
              <a:defRPr/>
            </a:pPr>
            <a:r>
              <a:rPr lang="en-US" sz="2400" dirty="0" smtClean="0">
                <a:solidFill>
                  <a:srgbClr val="CCFFCC"/>
                </a:solidFill>
              </a:rPr>
              <a:t>Many citizens &amp; gov’t officials demanded reforms in gov’t, business, and society in general.</a:t>
            </a:r>
          </a:p>
          <a:p>
            <a:pPr lvl="1">
              <a:defRPr/>
            </a:pPr>
            <a:endParaRPr lang="en-US" sz="2400" dirty="0">
              <a:solidFill>
                <a:srgbClr val="CCFFCC"/>
              </a:solidFill>
            </a:endParaRPr>
          </a:p>
          <a:p>
            <a:pPr lvl="1">
              <a:defRPr/>
            </a:pPr>
            <a:r>
              <a:rPr lang="en-US" sz="2400" dirty="0" smtClean="0">
                <a:solidFill>
                  <a:srgbClr val="CCFFCC"/>
                </a:solidFill>
              </a:rPr>
              <a:t>Turn of century marked the Progressive Era:  a time of political, social, and economic change in the U.S.</a:t>
            </a:r>
            <a:endParaRPr lang="en-US" sz="2400" dirty="0">
              <a:solidFill>
                <a:srgbClr val="CCFFCC"/>
              </a:solidFill>
            </a:endParaRPr>
          </a:p>
          <a:p>
            <a:pPr lvl="1">
              <a:defRPr/>
            </a:pPr>
            <a:endParaRPr lang="en-US" dirty="0"/>
          </a:p>
        </p:txBody>
      </p:sp>
    </p:spTree>
    <p:extLst>
      <p:ext uri="{BB962C8B-B14F-4D97-AF65-F5344CB8AC3E}">
        <p14:creationId xmlns:p14="http://schemas.microsoft.com/office/powerpoint/2010/main" val="2345689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 Reforms</a:t>
            </a:r>
            <a:endParaRPr lang="en-US" dirty="0"/>
          </a:p>
        </p:txBody>
      </p:sp>
      <p:sp>
        <p:nvSpPr>
          <p:cNvPr id="3" name="Content Placeholder 2"/>
          <p:cNvSpPr>
            <a:spLocks noGrp="1"/>
          </p:cNvSpPr>
          <p:nvPr>
            <p:ph idx="1"/>
          </p:nvPr>
        </p:nvSpPr>
        <p:spPr>
          <a:xfrm>
            <a:off x="457200" y="1524000"/>
            <a:ext cx="5715000" cy="4602163"/>
          </a:xfrm>
        </p:spPr>
        <p:txBody>
          <a:bodyPr/>
          <a:lstStyle/>
          <a:p>
            <a:r>
              <a:rPr lang="en-US" dirty="0" smtClean="0">
                <a:solidFill>
                  <a:srgbClr val="CCFFCC"/>
                </a:solidFill>
              </a:rPr>
              <a:t>W.E.B. </a:t>
            </a:r>
            <a:r>
              <a:rPr lang="en-US" dirty="0" err="1" smtClean="0">
                <a:solidFill>
                  <a:srgbClr val="CCFFCC"/>
                </a:solidFill>
              </a:rPr>
              <a:t>DuBois</a:t>
            </a:r>
            <a:r>
              <a:rPr lang="en-US" dirty="0" smtClean="0">
                <a:solidFill>
                  <a:srgbClr val="CCFFCC"/>
                </a:solidFill>
              </a:rPr>
              <a:t> </a:t>
            </a:r>
          </a:p>
          <a:p>
            <a:pPr lvl="1"/>
            <a:r>
              <a:rPr lang="en-US" dirty="0" smtClean="0"/>
              <a:t>was more aggressive</a:t>
            </a:r>
          </a:p>
          <a:p>
            <a:pPr lvl="1"/>
            <a:endParaRPr lang="en-US" dirty="0"/>
          </a:p>
          <a:p>
            <a:pPr lvl="1"/>
            <a:r>
              <a:rPr lang="en-US" dirty="0" smtClean="0"/>
              <a:t>He led the Niagara Movement in 1905 calling for immediate civil rights, integrated schools, U&amp; promotion of the “Talented 10</a:t>
            </a:r>
            <a:r>
              <a:rPr lang="en-US" baseline="30000" dirty="0" smtClean="0"/>
              <a:t>th</a:t>
            </a:r>
            <a:r>
              <a:rPr lang="en-US" dirty="0" smtClean="0"/>
              <a:t>” to be the next generation of black civil rights leaders</a:t>
            </a:r>
          </a:p>
        </p:txBody>
      </p:sp>
      <p:pic>
        <p:nvPicPr>
          <p:cNvPr id="6" name="Picture 4" descr="dubois_photo"/>
          <p:cNvPicPr>
            <a:picLocks noChangeAspect="1" noChangeArrowheads="1"/>
          </p:cNvPicPr>
          <p:nvPr/>
        </p:nvPicPr>
        <p:blipFill>
          <a:blip r:embed="rId2">
            <a:lum bright="6000"/>
            <a:extLst>
              <a:ext uri="{28A0092B-C50C-407E-A947-70E740481C1C}">
                <a14:useLocalDpi xmlns:a14="http://schemas.microsoft.com/office/drawing/2010/main" val="0"/>
              </a:ext>
            </a:extLst>
          </a:blip>
          <a:srcRect r="7510"/>
          <a:stretch>
            <a:fillRect/>
          </a:stretch>
        </p:blipFill>
        <p:spPr bwMode="auto">
          <a:xfrm>
            <a:off x="6400800" y="1371600"/>
            <a:ext cx="2516187" cy="333037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23823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1" name="Picture 5" descr="NIAGARA_MOVEMENT_1905_Meeting-243x3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7" y="0"/>
            <a:ext cx="5300663"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0822" name="AutoShape 6"/>
          <p:cNvSpPr>
            <a:spLocks noChangeArrowheads="1"/>
          </p:cNvSpPr>
          <p:nvPr/>
        </p:nvSpPr>
        <p:spPr bwMode="auto">
          <a:xfrm>
            <a:off x="0" y="228600"/>
            <a:ext cx="4648200" cy="3276600"/>
          </a:xfrm>
          <a:prstGeom prst="wedgeRectCallout">
            <a:avLst>
              <a:gd name="adj1" fmla="val 94981"/>
              <a:gd name="adj2" fmla="val 7311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600" i="1" dirty="0">
                <a:solidFill>
                  <a:schemeClr val="bg2"/>
                </a:solidFill>
                <a:latin typeface="+mn-lt"/>
              </a:rPr>
              <a:t>“</a:t>
            </a:r>
            <a:r>
              <a:rPr lang="en-US" sz="3600" i="1" dirty="0">
                <a:solidFill>
                  <a:schemeClr val="bg2"/>
                </a:solidFill>
                <a:latin typeface="+mn-lt"/>
              </a:rPr>
              <a:t>[African-Americans] have a right to know, to think, to aspire…      We must strive for the right which the world accords to man.</a:t>
            </a:r>
            <a:r>
              <a:rPr lang="ja-JP" altLang="en-US" sz="3600" i="1" dirty="0">
                <a:solidFill>
                  <a:schemeClr val="bg2"/>
                </a:solidFill>
                <a:latin typeface="+mn-lt"/>
              </a:rPr>
              <a:t>”</a:t>
            </a:r>
            <a:endParaRPr lang="en-US" sz="3600" i="1" dirty="0">
              <a:solidFill>
                <a:schemeClr val="bg2"/>
              </a:solidFill>
              <a:latin typeface="+mn-lt"/>
            </a:endParaRPr>
          </a:p>
          <a:p>
            <a:pPr algn="r">
              <a:lnSpc>
                <a:spcPct val="80000"/>
              </a:lnSpc>
            </a:pPr>
            <a:r>
              <a:rPr lang="en-US" sz="3600" dirty="0">
                <a:solidFill>
                  <a:schemeClr val="bg2"/>
                </a:solidFill>
                <a:latin typeface="+mn-lt"/>
              </a:rPr>
              <a:t>—W.E.B. </a:t>
            </a:r>
            <a:r>
              <a:rPr lang="en-US" sz="3600" dirty="0" err="1">
                <a:solidFill>
                  <a:schemeClr val="bg2"/>
                </a:solidFill>
                <a:latin typeface="+mn-lt"/>
              </a:rPr>
              <a:t>DuBois</a:t>
            </a:r>
            <a:endParaRPr lang="en-US" sz="3600" dirty="0">
              <a:solidFill>
                <a:schemeClr val="bg2"/>
              </a:solidFill>
              <a:latin typeface="+mn-lt"/>
            </a:endParaRPr>
          </a:p>
        </p:txBody>
      </p:sp>
    </p:spTree>
    <p:extLst>
      <p:ext uri="{BB962C8B-B14F-4D97-AF65-F5344CB8AC3E}">
        <p14:creationId xmlns:p14="http://schemas.microsoft.com/office/powerpoint/2010/main" val="1331031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0821"/>
                                        </p:tgtEl>
                                        <p:attrNameLst>
                                          <p:attrName>style.visibility</p:attrName>
                                        </p:attrNameLst>
                                      </p:cBhvr>
                                      <p:to>
                                        <p:strVal val="visible"/>
                                      </p:to>
                                    </p:set>
                                    <p:anim calcmode="lin" valueType="num">
                                      <p:cBhvr>
                                        <p:cTn id="7" dur="500" fill="hold"/>
                                        <p:tgtEl>
                                          <p:spTgt spid="290821"/>
                                        </p:tgtEl>
                                        <p:attrNameLst>
                                          <p:attrName>ppt_w</p:attrName>
                                        </p:attrNameLst>
                                      </p:cBhvr>
                                      <p:tavLst>
                                        <p:tav tm="0">
                                          <p:val>
                                            <p:fltVal val="0"/>
                                          </p:val>
                                        </p:tav>
                                        <p:tav tm="100000">
                                          <p:val>
                                            <p:strVal val="#ppt_w"/>
                                          </p:val>
                                        </p:tav>
                                      </p:tavLst>
                                    </p:anim>
                                    <p:anim calcmode="lin" valueType="num">
                                      <p:cBhvr>
                                        <p:cTn id="8" dur="500" fill="hold"/>
                                        <p:tgtEl>
                                          <p:spTgt spid="290821"/>
                                        </p:tgtEl>
                                        <p:attrNameLst>
                                          <p:attrName>ppt_h</p:attrName>
                                        </p:attrNameLst>
                                      </p:cBhvr>
                                      <p:tavLst>
                                        <p:tav tm="0">
                                          <p:val>
                                            <p:fltVal val="0"/>
                                          </p:val>
                                        </p:tav>
                                        <p:tav tm="100000">
                                          <p:val>
                                            <p:strVal val="#ppt_h"/>
                                          </p:val>
                                        </p:tav>
                                      </p:tavLst>
                                    </p:anim>
                                    <p:animEffect transition="in" filter="fade">
                                      <p:cBhvr>
                                        <p:cTn id="9" dur="500"/>
                                        <p:tgtEl>
                                          <p:spTgt spid="29082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90822"/>
                                        </p:tgtEl>
                                        <p:attrNameLst>
                                          <p:attrName>style.visibility</p:attrName>
                                        </p:attrNameLst>
                                      </p:cBhvr>
                                      <p:to>
                                        <p:strVal val="visible"/>
                                      </p:to>
                                    </p:set>
                                    <p:anim calcmode="lin" valueType="num">
                                      <p:cBhvr>
                                        <p:cTn id="13" dur="500" fill="hold"/>
                                        <p:tgtEl>
                                          <p:spTgt spid="290822"/>
                                        </p:tgtEl>
                                        <p:attrNameLst>
                                          <p:attrName>ppt_w</p:attrName>
                                        </p:attrNameLst>
                                      </p:cBhvr>
                                      <p:tavLst>
                                        <p:tav tm="0">
                                          <p:val>
                                            <p:fltVal val="0"/>
                                          </p:val>
                                        </p:tav>
                                        <p:tav tm="100000">
                                          <p:val>
                                            <p:strVal val="#ppt_w"/>
                                          </p:val>
                                        </p:tav>
                                      </p:tavLst>
                                    </p:anim>
                                    <p:anim calcmode="lin" valueType="num">
                                      <p:cBhvr>
                                        <p:cTn id="14" dur="500" fill="hold"/>
                                        <p:tgtEl>
                                          <p:spTgt spid="290822"/>
                                        </p:tgtEl>
                                        <p:attrNameLst>
                                          <p:attrName>ppt_h</p:attrName>
                                        </p:attrNameLst>
                                      </p:cBhvr>
                                      <p:tavLst>
                                        <p:tav tm="0">
                                          <p:val>
                                            <p:fltVal val="0"/>
                                          </p:val>
                                        </p:tav>
                                        <p:tav tm="100000">
                                          <p:val>
                                            <p:strVal val="#ppt_h"/>
                                          </p:val>
                                        </p:tav>
                                      </p:tavLst>
                                    </p:anim>
                                    <p:animEffect transition="in" filter="fade">
                                      <p:cBhvr>
                                        <p:cTn id="15" dur="500"/>
                                        <p:tgtEl>
                                          <p:spTgt spid="290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Niagara Movement</a:t>
            </a:r>
            <a:endParaRPr lang="en-US" dirty="0"/>
          </a:p>
        </p:txBody>
      </p:sp>
      <p:sp>
        <p:nvSpPr>
          <p:cNvPr id="3" name="Content Placeholder 2"/>
          <p:cNvSpPr>
            <a:spLocks noGrp="1"/>
          </p:cNvSpPr>
          <p:nvPr>
            <p:ph idx="1"/>
          </p:nvPr>
        </p:nvSpPr>
        <p:spPr/>
        <p:txBody>
          <a:bodyPr/>
          <a:lstStyle/>
          <a:p>
            <a:r>
              <a:rPr lang="en-US" sz="2800" dirty="0" smtClean="0">
                <a:solidFill>
                  <a:srgbClr val="CCFFCC"/>
                </a:solidFill>
              </a:rPr>
              <a:t>In 1909, the National Association for the Advancement of Colored People (NAACP) was formed.</a:t>
            </a:r>
          </a:p>
          <a:p>
            <a:pPr lvl="1"/>
            <a:r>
              <a:rPr lang="en-US" sz="2400" dirty="0" smtClean="0"/>
              <a:t>Created their official magazine </a:t>
            </a:r>
            <a:r>
              <a:rPr lang="en-US" sz="2400" i="1" dirty="0" smtClean="0">
                <a:solidFill>
                  <a:srgbClr val="CCFFCC"/>
                </a:solidFill>
              </a:rPr>
              <a:t>The Crisis</a:t>
            </a:r>
          </a:p>
          <a:p>
            <a:pPr lvl="2"/>
            <a:r>
              <a:rPr lang="en-US" sz="2000" dirty="0" err="1" smtClean="0">
                <a:solidFill>
                  <a:srgbClr val="FFFFFF"/>
                </a:solidFill>
              </a:rPr>
              <a:t>DuBois</a:t>
            </a:r>
            <a:r>
              <a:rPr lang="en-US" sz="2000" dirty="0" smtClean="0">
                <a:solidFill>
                  <a:srgbClr val="FFFFFF"/>
                </a:solidFill>
              </a:rPr>
              <a:t> was put in charge of </a:t>
            </a:r>
            <a:r>
              <a:rPr lang="en-US" sz="2000" i="1" dirty="0" smtClean="0">
                <a:solidFill>
                  <a:srgbClr val="FFFFFF"/>
                </a:solidFill>
              </a:rPr>
              <a:t>The Crisis</a:t>
            </a:r>
            <a:endParaRPr lang="en-US" sz="2000" dirty="0" smtClean="0">
              <a:solidFill>
                <a:srgbClr val="FFFFFF"/>
              </a:solidFill>
            </a:endParaRPr>
          </a:p>
          <a:p>
            <a:endParaRPr lang="en-US" sz="2800" dirty="0">
              <a:solidFill>
                <a:srgbClr val="CCFFCC"/>
              </a:solidFill>
            </a:endParaRPr>
          </a:p>
          <a:p>
            <a:r>
              <a:rPr lang="en-US" sz="2800" dirty="0" smtClean="0"/>
              <a:t>NAACP victories:</a:t>
            </a:r>
          </a:p>
          <a:p>
            <a:pPr lvl="1"/>
            <a:r>
              <a:rPr lang="en-US" sz="2400" dirty="0" smtClean="0"/>
              <a:t>Guinn v U.S. (1915) ended Oklahoma’s grandfather clause</a:t>
            </a:r>
          </a:p>
          <a:p>
            <a:pPr lvl="1"/>
            <a:r>
              <a:rPr lang="en-US" sz="2400" dirty="0" smtClean="0"/>
              <a:t>Buchanan v. Worley (1917) ended KY housing segregation</a:t>
            </a:r>
          </a:p>
          <a:p>
            <a:endParaRPr lang="en-US" sz="2800" dirty="0"/>
          </a:p>
        </p:txBody>
      </p:sp>
      <p:sp>
        <p:nvSpPr>
          <p:cNvPr id="4" name="AutoShape 4"/>
          <p:cNvSpPr>
            <a:spLocks noChangeArrowheads="1"/>
          </p:cNvSpPr>
          <p:nvPr/>
        </p:nvSpPr>
        <p:spPr bwMode="auto">
          <a:xfrm>
            <a:off x="1905000" y="4648200"/>
            <a:ext cx="7010400" cy="1905000"/>
          </a:xfrm>
          <a:prstGeom prst="wedgeRectCallout">
            <a:avLst>
              <a:gd name="adj1" fmla="val -45928"/>
              <a:gd name="adj2" fmla="val -146279"/>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solidFill>
                  <a:schemeClr val="bg2"/>
                </a:solidFill>
                <a:latin typeface="+mn-lt"/>
              </a:rPr>
              <a:t>But…</a:t>
            </a:r>
            <a:r>
              <a:rPr lang="ja-JP" altLang="en-US" sz="3200" i="1" dirty="0">
                <a:solidFill>
                  <a:schemeClr val="bg2"/>
                </a:solidFill>
                <a:latin typeface="+mn-lt"/>
              </a:rPr>
              <a:t>“</a:t>
            </a:r>
            <a:r>
              <a:rPr lang="en-US" sz="3200" i="1" dirty="0">
                <a:solidFill>
                  <a:schemeClr val="bg2"/>
                </a:solidFill>
                <a:latin typeface="+mn-lt"/>
              </a:rPr>
              <a:t>I have never seen the colored people so discouraged and so bitter as they are at the present time.</a:t>
            </a:r>
            <a:r>
              <a:rPr lang="ja-JP" altLang="en-US" sz="3200" i="1" dirty="0">
                <a:solidFill>
                  <a:schemeClr val="bg2"/>
                </a:solidFill>
                <a:latin typeface="+mn-lt"/>
              </a:rPr>
              <a:t>”</a:t>
            </a:r>
            <a:endParaRPr lang="en-US" sz="3200" i="1" dirty="0">
              <a:solidFill>
                <a:schemeClr val="bg2"/>
              </a:solidFill>
              <a:latin typeface="+mn-lt"/>
            </a:endParaRPr>
          </a:p>
          <a:p>
            <a:pPr algn="ctr">
              <a:lnSpc>
                <a:spcPct val="80000"/>
              </a:lnSpc>
            </a:pPr>
            <a:r>
              <a:rPr lang="en-US" sz="3200" dirty="0">
                <a:solidFill>
                  <a:schemeClr val="bg2"/>
                </a:solidFill>
                <a:latin typeface="+mn-lt"/>
              </a:rPr>
              <a:t>	—Booker T. Washington, 1913</a:t>
            </a:r>
          </a:p>
        </p:txBody>
      </p:sp>
    </p:spTree>
    <p:extLst>
      <p:ext uri="{BB962C8B-B14F-4D97-AF65-F5344CB8AC3E}">
        <p14:creationId xmlns:p14="http://schemas.microsoft.com/office/powerpoint/2010/main" val="3566925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lstStyle/>
          <a:p>
            <a:r>
              <a:rPr lang="en-US" sz="2400" dirty="0" smtClean="0"/>
              <a:t>e</a:t>
            </a:r>
            <a:r>
              <a:rPr lang="en-US" sz="2800" dirty="0" smtClean="0"/>
              <a:t>. Describe </a:t>
            </a:r>
            <a:r>
              <a:rPr lang="en-US" sz="2800" dirty="0"/>
              <a:t>the significance of progressive reforms such as the initiative, recall, and referendum; </a:t>
            </a:r>
            <a:r>
              <a:rPr lang="en-US" sz="2800" dirty="0" smtClean="0"/>
              <a:t>direct </a:t>
            </a:r>
            <a:r>
              <a:rPr lang="en-US" sz="2800" dirty="0"/>
              <a:t>election of senators; reform of labor laws; and efforts to improve living </a:t>
            </a:r>
            <a:r>
              <a:rPr lang="en-US" sz="2800" dirty="0" smtClean="0"/>
              <a:t>conditions for </a:t>
            </a:r>
            <a:r>
              <a:rPr lang="en-US" sz="2800" dirty="0"/>
              <a:t>the </a:t>
            </a:r>
            <a:r>
              <a:rPr lang="en-US" sz="2800" dirty="0" smtClean="0"/>
              <a:t>poor </a:t>
            </a:r>
            <a:r>
              <a:rPr lang="en-US" sz="2800" dirty="0"/>
              <a:t>in cities.</a:t>
            </a:r>
            <a:br>
              <a:rPr lang="en-US" sz="2800" dirty="0"/>
            </a:br>
            <a:r>
              <a:rPr lang="en-US" sz="1600" dirty="0"/>
              <a:t/>
            </a:r>
            <a:br>
              <a:rPr lang="en-US" sz="1600" dirty="0"/>
            </a:br>
            <a:endParaRPr lang="en-US" sz="1600" dirty="0"/>
          </a:p>
        </p:txBody>
      </p:sp>
      <p:sp>
        <p:nvSpPr>
          <p:cNvPr id="3" name="Content Placeholder 2"/>
          <p:cNvSpPr>
            <a:spLocks noGrp="1"/>
          </p:cNvSpPr>
          <p:nvPr>
            <p:ph idx="1"/>
          </p:nvPr>
        </p:nvSpPr>
        <p:spPr>
          <a:xfrm>
            <a:off x="457200" y="2743200"/>
            <a:ext cx="8229600" cy="3382963"/>
          </a:xfrm>
        </p:spPr>
        <p:txBody>
          <a:bodyPr/>
          <a:lstStyle/>
          <a:p>
            <a:endParaRPr lang="en-US" dirty="0" smtClean="0"/>
          </a:p>
          <a:p>
            <a:r>
              <a:rPr lang="en-US" dirty="0" smtClean="0"/>
              <a:t>What was the living conditions like for the poor in the cities?</a:t>
            </a:r>
            <a:endParaRPr lang="en-US" dirty="0"/>
          </a:p>
        </p:txBody>
      </p:sp>
    </p:spTree>
    <p:extLst>
      <p:ext uri="{BB962C8B-B14F-4D97-AF65-F5344CB8AC3E}">
        <p14:creationId xmlns:p14="http://schemas.microsoft.com/office/powerpoint/2010/main" val="347353417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Laws &amp; Living Conditions</a:t>
            </a:r>
            <a:endParaRPr lang="en-US" dirty="0"/>
          </a:p>
        </p:txBody>
      </p:sp>
      <p:sp>
        <p:nvSpPr>
          <p:cNvPr id="3" name="Content Placeholder 2"/>
          <p:cNvSpPr>
            <a:spLocks noGrp="1"/>
          </p:cNvSpPr>
          <p:nvPr>
            <p:ph idx="1"/>
          </p:nvPr>
        </p:nvSpPr>
        <p:spPr/>
        <p:txBody>
          <a:bodyPr/>
          <a:lstStyle/>
          <a:p>
            <a:r>
              <a:rPr lang="en-US" dirty="0" smtClean="0"/>
              <a:t>Jacob Riis wrote </a:t>
            </a:r>
            <a:r>
              <a:rPr lang="en-US" i="1" dirty="0" smtClean="0"/>
              <a:t>How the Other Half Lives</a:t>
            </a:r>
          </a:p>
          <a:p>
            <a:pPr lvl="1"/>
            <a:r>
              <a:rPr lang="en-US" dirty="0" smtClean="0"/>
              <a:t>Described the cramped space, filthy conditions, and dangerous hazards in inner-city tenements (low-income apartments).</a:t>
            </a:r>
          </a:p>
          <a:p>
            <a:pPr lvl="1"/>
            <a:endParaRPr lang="en-US" dirty="0"/>
          </a:p>
          <a:p>
            <a:r>
              <a:rPr lang="en-US" dirty="0" smtClean="0">
                <a:solidFill>
                  <a:srgbClr val="CCFFCC"/>
                </a:solidFill>
              </a:rPr>
              <a:t>Jacob Riis’ efforts contributed to NY passing its first laws aimed at improving urban tenements.</a:t>
            </a:r>
          </a:p>
          <a:p>
            <a:endParaRPr lang="en-US" dirty="0">
              <a:solidFill>
                <a:srgbClr val="CCFFCC"/>
              </a:solidFill>
            </a:endParaRPr>
          </a:p>
          <a:p>
            <a:endParaRPr lang="en-US" dirty="0"/>
          </a:p>
        </p:txBody>
      </p:sp>
    </p:spTree>
    <p:extLst>
      <p:ext uri="{BB962C8B-B14F-4D97-AF65-F5344CB8AC3E}">
        <p14:creationId xmlns:p14="http://schemas.microsoft.com/office/powerpoint/2010/main" val="66621479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Laws &amp; Living Conditions</a:t>
            </a:r>
            <a:endParaRPr lang="en-US" dirty="0"/>
          </a:p>
        </p:txBody>
      </p:sp>
      <p:sp>
        <p:nvSpPr>
          <p:cNvPr id="3" name="Content Placeholder 2"/>
          <p:cNvSpPr>
            <a:spLocks noGrp="1"/>
          </p:cNvSpPr>
          <p:nvPr>
            <p:ph idx="1"/>
          </p:nvPr>
        </p:nvSpPr>
        <p:spPr/>
        <p:txBody>
          <a:bodyPr/>
          <a:lstStyle/>
          <a:p>
            <a:r>
              <a:rPr lang="en-US" dirty="0" smtClean="0"/>
              <a:t>Labor Laws were another area of concern</a:t>
            </a:r>
          </a:p>
          <a:p>
            <a:pPr lvl="1"/>
            <a:r>
              <a:rPr lang="en-US" dirty="0" smtClean="0"/>
              <a:t>Wages were low</a:t>
            </a:r>
          </a:p>
          <a:p>
            <a:pPr lvl="1"/>
            <a:r>
              <a:rPr lang="en-US" dirty="0" smtClean="0"/>
              <a:t>Men, women, &amp; children worked long hours</a:t>
            </a:r>
          </a:p>
          <a:p>
            <a:pPr lvl="1"/>
            <a:r>
              <a:rPr lang="en-US" dirty="0" smtClean="0"/>
              <a:t>Dangerous working conditions</a:t>
            </a:r>
          </a:p>
          <a:p>
            <a:pPr lvl="1"/>
            <a:endParaRPr lang="en-US" dirty="0"/>
          </a:p>
          <a:p>
            <a:r>
              <a:rPr lang="en-US" dirty="0" smtClean="0">
                <a:solidFill>
                  <a:srgbClr val="CCFFCC"/>
                </a:solidFill>
              </a:rPr>
              <a:t>Progressives called for shorter workdays, higher wages, and safer work environments for employees.</a:t>
            </a:r>
          </a:p>
        </p:txBody>
      </p:sp>
    </p:spTree>
    <p:extLst>
      <p:ext uri="{BB962C8B-B14F-4D97-AF65-F5344CB8AC3E}">
        <p14:creationId xmlns:p14="http://schemas.microsoft.com/office/powerpoint/2010/main" val="178743303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Laws &amp; Living Conditions</a:t>
            </a:r>
            <a:endParaRPr lang="en-US" dirty="0"/>
          </a:p>
        </p:txBody>
      </p:sp>
      <p:sp>
        <p:nvSpPr>
          <p:cNvPr id="3" name="Content Placeholder 2"/>
          <p:cNvSpPr>
            <a:spLocks noGrp="1"/>
          </p:cNvSpPr>
          <p:nvPr>
            <p:ph idx="1"/>
          </p:nvPr>
        </p:nvSpPr>
        <p:spPr/>
        <p:txBody>
          <a:bodyPr/>
          <a:lstStyle/>
          <a:p>
            <a:r>
              <a:rPr lang="en-US" dirty="0" smtClean="0"/>
              <a:t>Reformers </a:t>
            </a:r>
            <a:r>
              <a:rPr lang="en-US" dirty="0" err="1" smtClean="0"/>
              <a:t>succceeded</a:t>
            </a:r>
            <a:r>
              <a:rPr lang="en-US" dirty="0" smtClean="0"/>
              <a:t> in convincing a number of states to pass</a:t>
            </a:r>
            <a:r>
              <a:rPr lang="en-US" dirty="0" smtClean="0">
                <a:solidFill>
                  <a:srgbClr val="CCFFCC"/>
                </a:solidFill>
              </a:rPr>
              <a:t> </a:t>
            </a:r>
            <a:r>
              <a:rPr lang="en-US" i="1" dirty="0" smtClean="0">
                <a:solidFill>
                  <a:srgbClr val="CCFFCC"/>
                </a:solidFill>
              </a:rPr>
              <a:t>minimum age laws.</a:t>
            </a:r>
          </a:p>
          <a:p>
            <a:pPr lvl="1"/>
            <a:r>
              <a:rPr lang="en-US" dirty="0" smtClean="0">
                <a:solidFill>
                  <a:srgbClr val="CCFFCC"/>
                </a:solidFill>
              </a:rPr>
              <a:t>Set limits on how young employees could be</a:t>
            </a:r>
          </a:p>
          <a:p>
            <a:pPr lvl="2"/>
            <a:r>
              <a:rPr lang="en-US" dirty="0" smtClean="0">
                <a:solidFill>
                  <a:srgbClr val="CCFFCC"/>
                </a:solidFill>
              </a:rPr>
              <a:t>Ages ranged from 12-16</a:t>
            </a:r>
          </a:p>
          <a:p>
            <a:pPr lvl="2"/>
            <a:endParaRPr lang="en-US" dirty="0" smtClean="0">
              <a:solidFill>
                <a:srgbClr val="CCFFCC"/>
              </a:solidFill>
            </a:endParaRPr>
          </a:p>
          <a:p>
            <a:pPr lvl="1"/>
            <a:r>
              <a:rPr lang="en-US" dirty="0" smtClean="0"/>
              <a:t>Some states passed laws restricting the hours and occupations that women could work.</a:t>
            </a:r>
          </a:p>
          <a:p>
            <a:pPr lvl="1"/>
            <a:endParaRPr lang="en-US" dirty="0" smtClean="0"/>
          </a:p>
          <a:p>
            <a:pPr lvl="1"/>
            <a:r>
              <a:rPr lang="en-US" dirty="0" smtClean="0">
                <a:solidFill>
                  <a:srgbClr val="CCFFCC"/>
                </a:solidFill>
              </a:rPr>
              <a:t>Legislatures also passed laws restricting work hours and requiring safer working conditions.</a:t>
            </a:r>
            <a:endParaRPr lang="en-US" dirty="0">
              <a:solidFill>
                <a:srgbClr val="CCFFCC"/>
              </a:solidFill>
            </a:endParaRPr>
          </a:p>
        </p:txBody>
      </p:sp>
    </p:spTree>
    <p:extLst>
      <p:ext uri="{BB962C8B-B14F-4D97-AF65-F5344CB8AC3E}">
        <p14:creationId xmlns:p14="http://schemas.microsoft.com/office/powerpoint/2010/main" val="166860474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Shirtwaist factory fire</a:t>
            </a:r>
            <a:endParaRPr lang="en-US" dirty="0"/>
          </a:p>
        </p:txBody>
      </p:sp>
      <p:sp>
        <p:nvSpPr>
          <p:cNvPr id="3" name="Content Placeholder 2"/>
          <p:cNvSpPr>
            <a:spLocks noGrp="1"/>
          </p:cNvSpPr>
          <p:nvPr>
            <p:ph idx="1"/>
          </p:nvPr>
        </p:nvSpPr>
        <p:spPr>
          <a:xfrm>
            <a:off x="457200" y="1600200"/>
            <a:ext cx="5029200" cy="4525963"/>
          </a:xfrm>
        </p:spPr>
        <p:txBody>
          <a:bodyPr/>
          <a:lstStyle/>
          <a:p>
            <a:r>
              <a:rPr lang="en-US" dirty="0" smtClean="0">
                <a:solidFill>
                  <a:srgbClr val="CCFFCC"/>
                </a:solidFill>
              </a:rPr>
              <a:t>March 25, 1911 a fire broke out at the Triangle Shirtwaist Company in NYC.</a:t>
            </a:r>
          </a:p>
          <a:p>
            <a:endParaRPr lang="en-US" dirty="0">
              <a:solidFill>
                <a:srgbClr val="CCFFCC"/>
              </a:solidFill>
            </a:endParaRPr>
          </a:p>
          <a:p>
            <a:r>
              <a:rPr lang="en-US" dirty="0" smtClean="0">
                <a:solidFill>
                  <a:srgbClr val="CCFFCC"/>
                </a:solidFill>
              </a:rPr>
              <a:t>Many of the exit doors to the factory were locked to prevent employees from stealing.</a:t>
            </a:r>
            <a:endParaRPr lang="en-US" dirty="0">
              <a:solidFill>
                <a:srgbClr val="CCFFCC"/>
              </a:solidFill>
            </a:endParaRPr>
          </a:p>
        </p:txBody>
      </p:sp>
      <p:pic>
        <p:nvPicPr>
          <p:cNvPr id="4" name="Picture 3"/>
          <p:cNvPicPr>
            <a:picLocks noChangeAspect="1"/>
          </p:cNvPicPr>
          <p:nvPr/>
        </p:nvPicPr>
        <p:blipFill>
          <a:blip r:embed="rId2"/>
          <a:stretch>
            <a:fillRect/>
          </a:stretch>
        </p:blipFill>
        <p:spPr>
          <a:xfrm>
            <a:off x="5410200" y="1524000"/>
            <a:ext cx="3505200" cy="5200650"/>
          </a:xfrm>
          <a:prstGeom prst="rect">
            <a:avLst/>
          </a:prstGeom>
        </p:spPr>
      </p:pic>
    </p:spTree>
    <p:extLst>
      <p:ext uri="{BB962C8B-B14F-4D97-AF65-F5344CB8AC3E}">
        <p14:creationId xmlns:p14="http://schemas.microsoft.com/office/powerpoint/2010/main" val="83536417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Shirtwaist factory fire</a:t>
            </a:r>
            <a:endParaRPr lang="en-US" dirty="0"/>
          </a:p>
        </p:txBody>
      </p:sp>
      <p:sp>
        <p:nvSpPr>
          <p:cNvPr id="3" name="Content Placeholder 2"/>
          <p:cNvSpPr>
            <a:spLocks noGrp="1"/>
          </p:cNvSpPr>
          <p:nvPr>
            <p:ph idx="1"/>
          </p:nvPr>
        </p:nvSpPr>
        <p:spPr>
          <a:xfrm>
            <a:off x="228600" y="1524001"/>
            <a:ext cx="8610600" cy="4191000"/>
          </a:xfrm>
        </p:spPr>
        <p:txBody>
          <a:bodyPr/>
          <a:lstStyle/>
          <a:p>
            <a:r>
              <a:rPr lang="en-US" dirty="0" smtClean="0">
                <a:solidFill>
                  <a:srgbClr val="CCFFCC"/>
                </a:solidFill>
              </a:rPr>
              <a:t>The fire killed 146 people and led to increased demands for safer working conditions.</a:t>
            </a:r>
            <a:endParaRPr lang="en-US" dirty="0">
              <a:solidFill>
                <a:srgbClr val="CCFFCC"/>
              </a:solidFill>
            </a:endParaRPr>
          </a:p>
        </p:txBody>
      </p:sp>
      <p:sp>
        <p:nvSpPr>
          <p:cNvPr id="4" name="TextBox 3"/>
          <p:cNvSpPr txBox="1"/>
          <p:nvPr/>
        </p:nvSpPr>
        <p:spPr>
          <a:xfrm>
            <a:off x="7143750" y="4714875"/>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4191000" y="2895600"/>
            <a:ext cx="4789824" cy="3733800"/>
          </a:xfrm>
          <a:prstGeom prst="rect">
            <a:avLst/>
          </a:prstGeom>
        </p:spPr>
      </p:pic>
      <p:pic>
        <p:nvPicPr>
          <p:cNvPr id="7" name="Picture 6"/>
          <p:cNvPicPr>
            <a:picLocks noChangeAspect="1"/>
          </p:cNvPicPr>
          <p:nvPr/>
        </p:nvPicPr>
        <p:blipFill>
          <a:blip r:embed="rId3"/>
          <a:stretch>
            <a:fillRect/>
          </a:stretch>
        </p:blipFill>
        <p:spPr>
          <a:xfrm>
            <a:off x="304800" y="3810000"/>
            <a:ext cx="3505200" cy="1752600"/>
          </a:xfrm>
          <a:prstGeom prst="rect">
            <a:avLst/>
          </a:prstGeom>
        </p:spPr>
      </p:pic>
    </p:spTree>
    <p:extLst>
      <p:ext uri="{BB962C8B-B14F-4D97-AF65-F5344CB8AC3E}">
        <p14:creationId xmlns:p14="http://schemas.microsoft.com/office/powerpoint/2010/main" val="125353076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Shirtwaist Factory Fire</a:t>
            </a:r>
            <a:endParaRPr lang="en-US" dirty="0"/>
          </a:p>
        </p:txBody>
      </p:sp>
      <p:sp>
        <p:nvSpPr>
          <p:cNvPr id="3" name="Content Placeholder 2"/>
          <p:cNvSpPr>
            <a:spLocks noGrp="1"/>
          </p:cNvSpPr>
          <p:nvPr>
            <p:ph idx="1"/>
          </p:nvPr>
        </p:nvSpPr>
        <p:spPr/>
        <p:txBody>
          <a:bodyPr/>
          <a:lstStyle/>
          <a:p>
            <a:pPr marL="0" indent="0">
              <a:buNone/>
            </a:pPr>
            <a:r>
              <a:rPr lang="en-US" dirty="0"/>
              <a:t>CBS News – Remembering the Triangle Shirtwaist </a:t>
            </a:r>
            <a:r>
              <a:rPr lang="en-US" dirty="0" smtClean="0"/>
              <a:t>Fire</a:t>
            </a:r>
            <a:endParaRPr lang="en-US" dirty="0" smtClean="0">
              <a:solidFill>
                <a:srgbClr val="CCFFCC"/>
              </a:solidFill>
              <a:hlinkClick r:id="rId2"/>
            </a:endParaRPr>
          </a:p>
          <a:p>
            <a:r>
              <a:rPr lang="en-US" dirty="0" smtClean="0">
                <a:hlinkClick r:id="rId2"/>
              </a:rPr>
              <a:t>https</a:t>
            </a:r>
            <a:r>
              <a:rPr lang="en-US" dirty="0">
                <a:hlinkClick r:id="rId2"/>
              </a:rPr>
              <a:t>://youtu.be/</a:t>
            </a:r>
            <a:r>
              <a:rPr lang="en-US" dirty="0" smtClean="0">
                <a:hlinkClick r:id="rId2"/>
              </a:rPr>
              <a:t>4ulaG9x4GpE</a:t>
            </a:r>
            <a:endParaRPr lang="en-US" dirty="0" smtClean="0"/>
          </a:p>
        </p:txBody>
      </p:sp>
    </p:spTree>
    <p:extLst>
      <p:ext uri="{BB962C8B-B14F-4D97-AF65-F5344CB8AC3E}">
        <p14:creationId xmlns:p14="http://schemas.microsoft.com/office/powerpoint/2010/main" val="37736824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a:t>
            </a:r>
            <a:r>
              <a:rPr lang="en-US" dirty="0" smtClean="0">
                <a:latin typeface="Calisto MT"/>
                <a:cs typeface="Calisto MT"/>
              </a:rPr>
              <a:t>Progressive</a:t>
            </a:r>
            <a:r>
              <a:rPr lang="en-US" dirty="0" smtClean="0"/>
              <a:t> Era</a:t>
            </a:r>
            <a:endParaRPr lang="en-US" dirty="0"/>
          </a:p>
        </p:txBody>
      </p:sp>
      <p:sp>
        <p:nvSpPr>
          <p:cNvPr id="3" name="Subtitle 2"/>
          <p:cNvSpPr>
            <a:spLocks noGrp="1"/>
          </p:cNvSpPr>
          <p:nvPr>
            <p:ph type="subTitle" idx="1"/>
          </p:nvPr>
        </p:nvSpPr>
        <p:spPr/>
        <p:txBody>
          <a:bodyPr/>
          <a:lstStyle/>
          <a:p>
            <a:r>
              <a:rPr lang="en-US" dirty="0" smtClean="0">
                <a:latin typeface="Calisto MT"/>
                <a:cs typeface="Calisto MT"/>
              </a:rPr>
              <a:t> </a:t>
            </a:r>
            <a:endParaRPr lang="en-US" dirty="0">
              <a:latin typeface="Calisto MT"/>
              <a:cs typeface="Calisto MT"/>
            </a:endParaRPr>
          </a:p>
        </p:txBody>
      </p:sp>
    </p:spTree>
    <p:extLst>
      <p:ext uri="{BB962C8B-B14F-4D97-AF65-F5344CB8AC3E}">
        <p14:creationId xmlns:p14="http://schemas.microsoft.com/office/powerpoint/2010/main" val="168110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6849710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lstStyle/>
          <a:p>
            <a:r>
              <a:rPr lang="en-US" dirty="0" smtClean="0"/>
              <a:t>How did progressives bring reform to local, state, and national governments?</a:t>
            </a:r>
            <a:endParaRPr lang="en-US" dirty="0"/>
          </a:p>
        </p:txBody>
      </p:sp>
    </p:spTree>
    <p:extLst>
      <p:ext uri="{BB962C8B-B14F-4D97-AF65-F5344CB8AC3E}">
        <p14:creationId xmlns:p14="http://schemas.microsoft.com/office/powerpoint/2010/main" val="229553425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16" name="Rectangle 4"/>
          <p:cNvSpPr>
            <a:spLocks noGrp="1" noChangeArrowheads="1"/>
          </p:cNvSpPr>
          <p:nvPr>
            <p:ph type="title"/>
          </p:nvPr>
        </p:nvSpPr>
        <p:spPr>
          <a:xfrm>
            <a:off x="1143000" y="0"/>
            <a:ext cx="7772400" cy="1371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sz="4000" dirty="0"/>
              <a:t>Progressive Reform in the Cities</a:t>
            </a:r>
          </a:p>
        </p:txBody>
      </p:sp>
      <p:sp>
        <p:nvSpPr>
          <p:cNvPr id="90117" name="Rectangle 5"/>
          <p:cNvSpPr>
            <a:spLocks noGrp="1" noChangeArrowheads="1"/>
          </p:cNvSpPr>
          <p:nvPr>
            <p:ph idx="1"/>
          </p:nvPr>
        </p:nvSpPr>
        <p:spPr>
          <a:xfrm>
            <a:off x="304800" y="1905000"/>
            <a:ext cx="8458200" cy="472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sz="3600" dirty="0"/>
              <a:t>Political progressivism began in cities in response to corrupt political machines &amp; deteriorating urban conditions  </a:t>
            </a:r>
          </a:p>
          <a:p>
            <a:r>
              <a:rPr lang="en-US" sz="3600" dirty="0">
                <a:latin typeface="Arial"/>
              </a:rPr>
              <a:t>“</a:t>
            </a:r>
            <a:r>
              <a:rPr lang="en-US" sz="3600" dirty="0"/>
              <a:t>Good government</a:t>
            </a:r>
            <a:r>
              <a:rPr lang="en-US" sz="3600" dirty="0">
                <a:latin typeface="Arial"/>
              </a:rPr>
              <a:t>” </a:t>
            </a:r>
            <a:r>
              <a:rPr lang="en-US" sz="3600" dirty="0"/>
              <a:t>reformers created the </a:t>
            </a:r>
            <a:r>
              <a:rPr lang="en-US" sz="3600" dirty="0">
                <a:solidFill>
                  <a:srgbClr val="CCFFCC"/>
                </a:solidFill>
              </a:rPr>
              <a:t>National Municipal League in 1894 to find ways to make city governments </a:t>
            </a:r>
            <a:r>
              <a:rPr lang="en-US" sz="3600" i="1" u="sng" dirty="0">
                <a:solidFill>
                  <a:srgbClr val="CCFFCC"/>
                </a:solidFill>
              </a:rPr>
              <a:t>less</a:t>
            </a:r>
            <a:r>
              <a:rPr lang="en-US" sz="3600" dirty="0">
                <a:solidFill>
                  <a:srgbClr val="CCFFCC"/>
                </a:solidFill>
              </a:rPr>
              <a:t> political &amp; </a:t>
            </a:r>
            <a:r>
              <a:rPr lang="en-US" sz="3600" i="1" u="sng" dirty="0">
                <a:solidFill>
                  <a:srgbClr val="CCFFCC"/>
                </a:solidFill>
              </a:rPr>
              <a:t>less</a:t>
            </a:r>
            <a:r>
              <a:rPr lang="en-US" sz="3600" dirty="0">
                <a:solidFill>
                  <a:srgbClr val="CCFFCC"/>
                </a:solidFill>
              </a:rPr>
              <a:t> partisan</a:t>
            </a:r>
          </a:p>
        </p:txBody>
      </p:sp>
      <p:sp>
        <p:nvSpPr>
          <p:cNvPr id="90118" name="AutoShape 6"/>
          <p:cNvSpPr>
            <a:spLocks noChangeArrowheads="1"/>
          </p:cNvSpPr>
          <p:nvPr/>
        </p:nvSpPr>
        <p:spPr bwMode="auto">
          <a:xfrm>
            <a:off x="0" y="152400"/>
            <a:ext cx="4876800" cy="1447800"/>
          </a:xfrm>
          <a:prstGeom prst="wedgeRectCallout">
            <a:avLst>
              <a:gd name="adj1" fmla="val 77442"/>
              <a:gd name="adj2" fmla="val 28662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200" dirty="0">
                <a:solidFill>
                  <a:srgbClr val="3E3E5C"/>
                </a:solidFill>
              </a:rPr>
              <a:t>Most cities formed committees to focus on improving quality of life</a:t>
            </a:r>
            <a:endParaRPr lang="en-US" sz="3200" dirty="0">
              <a:solidFill>
                <a:srgbClr val="3E3E5C"/>
              </a:solidFill>
            </a:endParaRPr>
          </a:p>
        </p:txBody>
      </p:sp>
      <p:sp>
        <p:nvSpPr>
          <p:cNvPr id="90119" name="AutoShape 7"/>
          <p:cNvSpPr>
            <a:spLocks noChangeArrowheads="1"/>
          </p:cNvSpPr>
          <p:nvPr/>
        </p:nvSpPr>
        <p:spPr bwMode="auto">
          <a:xfrm>
            <a:off x="228600" y="1752600"/>
            <a:ext cx="3962400" cy="2362200"/>
          </a:xfrm>
          <a:prstGeom prst="wedgeRectCallout">
            <a:avLst>
              <a:gd name="adj1" fmla="val 92230"/>
              <a:gd name="adj2" fmla="val 8823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solidFill>
                  <a:srgbClr val="3E3E5C"/>
                </a:solidFill>
              </a:rPr>
              <a:t>Many mid-sized or small cities hired a non-partisan city manager to oversee the city bureaucracy</a:t>
            </a:r>
          </a:p>
        </p:txBody>
      </p:sp>
      <p:sp>
        <p:nvSpPr>
          <p:cNvPr id="90120" name="AutoShape 8"/>
          <p:cNvSpPr>
            <a:spLocks noChangeArrowheads="1"/>
          </p:cNvSpPr>
          <p:nvPr/>
        </p:nvSpPr>
        <p:spPr bwMode="auto">
          <a:xfrm>
            <a:off x="4953000" y="152400"/>
            <a:ext cx="4114800" cy="1905000"/>
          </a:xfrm>
          <a:prstGeom prst="wedgeRectCallout">
            <a:avLst>
              <a:gd name="adj1" fmla="val 11612"/>
              <a:gd name="adj2" fmla="val 20600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solidFill>
                  <a:srgbClr val="3E3E5C"/>
                </a:solidFill>
              </a:rPr>
              <a:t>Many cities used </a:t>
            </a:r>
            <a:r>
              <a:rPr kumimoji="1" lang="ja-JP" altLang="en-US" sz="3200" dirty="0">
                <a:solidFill>
                  <a:srgbClr val="3E3E5C"/>
                </a:solidFill>
                <a:latin typeface="Arial"/>
              </a:rPr>
              <a:t>“</a:t>
            </a:r>
            <a:r>
              <a:rPr kumimoji="1" lang="en-US" sz="3200" dirty="0">
                <a:solidFill>
                  <a:srgbClr val="3E3E5C"/>
                </a:solidFill>
              </a:rPr>
              <a:t>gas &amp; water socialism</a:t>
            </a:r>
            <a:r>
              <a:rPr kumimoji="1" lang="ja-JP" altLang="en-US" sz="3200" dirty="0">
                <a:solidFill>
                  <a:srgbClr val="3E3E5C"/>
                </a:solidFill>
                <a:latin typeface="Arial"/>
              </a:rPr>
              <a:t>”</a:t>
            </a:r>
            <a:r>
              <a:rPr kumimoji="1" lang="en-US" sz="3200" dirty="0">
                <a:solidFill>
                  <a:srgbClr val="3E3E5C"/>
                </a:solidFill>
              </a:rPr>
              <a:t> to control public utility costs</a:t>
            </a:r>
          </a:p>
        </p:txBody>
      </p:sp>
      <p:sp>
        <p:nvSpPr>
          <p:cNvPr id="90121" name="AutoShape 9"/>
          <p:cNvSpPr>
            <a:spLocks noChangeArrowheads="1"/>
          </p:cNvSpPr>
          <p:nvPr/>
        </p:nvSpPr>
        <p:spPr bwMode="auto">
          <a:xfrm>
            <a:off x="4419600" y="2133600"/>
            <a:ext cx="4648200" cy="1905000"/>
          </a:xfrm>
          <a:prstGeom prst="wedgeRectCallout">
            <a:avLst>
              <a:gd name="adj1" fmla="val 1709"/>
              <a:gd name="adj2" fmla="val 10466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Clr>
                <a:schemeClr val="accent1"/>
              </a:buClr>
              <a:buFont typeface="Arial" charset="0"/>
              <a:buNone/>
            </a:pPr>
            <a:r>
              <a:rPr kumimoji="1" lang="en-US" sz="3200" dirty="0">
                <a:solidFill>
                  <a:srgbClr val="3E3E5C"/>
                </a:solidFill>
              </a:rPr>
              <a:t>Galveston, Texas was the 1</a:t>
            </a:r>
            <a:r>
              <a:rPr kumimoji="1" lang="en-US" sz="3200" baseline="30000" dirty="0">
                <a:solidFill>
                  <a:srgbClr val="3E3E5C"/>
                </a:solidFill>
              </a:rPr>
              <a:t>st</a:t>
            </a:r>
            <a:r>
              <a:rPr kumimoji="1" lang="en-US" sz="3200" dirty="0">
                <a:solidFill>
                  <a:srgbClr val="3E3E5C"/>
                </a:solidFill>
              </a:rPr>
              <a:t> city to use a city commission rather than a mayor &amp; city council </a:t>
            </a:r>
          </a:p>
        </p:txBody>
      </p:sp>
      <p:sp>
        <p:nvSpPr>
          <p:cNvPr id="90122" name="Text Box 10"/>
          <p:cNvSpPr txBox="1">
            <a:spLocks noChangeArrowheads="1"/>
          </p:cNvSpPr>
          <p:nvPr/>
        </p:nvSpPr>
        <p:spPr bwMode="auto">
          <a:xfrm>
            <a:off x="990600" y="5562600"/>
            <a:ext cx="8077200" cy="896656"/>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kumimoji="1" lang="en-US" sz="3200" dirty="0">
                <a:solidFill>
                  <a:schemeClr val="bg2"/>
                </a:solidFill>
              </a:rPr>
              <a:t>These urban reforms were less democratic but much </a:t>
            </a:r>
            <a:r>
              <a:rPr kumimoji="1" lang="en-US" sz="3200" i="1" u="sng" dirty="0">
                <a:solidFill>
                  <a:schemeClr val="bg2"/>
                </a:solidFill>
              </a:rPr>
              <a:t>more efficient</a:t>
            </a:r>
            <a:r>
              <a:rPr kumimoji="1" lang="en-US" sz="3200" dirty="0">
                <a:solidFill>
                  <a:schemeClr val="bg2"/>
                </a:solidFill>
              </a:rPr>
              <a:t> &amp; </a:t>
            </a:r>
            <a:r>
              <a:rPr kumimoji="1" lang="en-US" sz="3200" i="1" u="sng" dirty="0">
                <a:solidFill>
                  <a:schemeClr val="bg2"/>
                </a:solidFill>
              </a:rPr>
              <a:t>less corrupt</a:t>
            </a:r>
            <a:r>
              <a:rPr kumimoji="1" lang="en-US" sz="3200" dirty="0">
                <a:solidFill>
                  <a:schemeClr val="bg2"/>
                </a:solidFill>
              </a:rPr>
              <a:t> </a:t>
            </a:r>
            <a:endParaRPr lang="en-US" sz="3200" dirty="0">
              <a:solidFill>
                <a:schemeClr val="bg2"/>
              </a:solidFill>
            </a:endParaRPr>
          </a:p>
        </p:txBody>
      </p:sp>
    </p:spTree>
    <p:extLst>
      <p:ext uri="{BB962C8B-B14F-4D97-AF65-F5344CB8AC3E}">
        <p14:creationId xmlns:p14="http://schemas.microsoft.com/office/powerpoint/2010/main" val="42237398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 calcmode="lin" valueType="num">
                                      <p:cBhvr>
                                        <p:cTn id="7" dur="500" fill="hold"/>
                                        <p:tgtEl>
                                          <p:spTgt spid="90118"/>
                                        </p:tgtEl>
                                        <p:attrNameLst>
                                          <p:attrName>ppt_w</p:attrName>
                                        </p:attrNameLst>
                                      </p:cBhvr>
                                      <p:tavLst>
                                        <p:tav tm="0">
                                          <p:val>
                                            <p:fltVal val="0"/>
                                          </p:val>
                                        </p:tav>
                                        <p:tav tm="100000">
                                          <p:val>
                                            <p:strVal val="#ppt_w"/>
                                          </p:val>
                                        </p:tav>
                                      </p:tavLst>
                                    </p:anim>
                                    <p:anim calcmode="lin" valueType="num">
                                      <p:cBhvr>
                                        <p:cTn id="8" dur="500" fill="hold"/>
                                        <p:tgtEl>
                                          <p:spTgt spid="90118"/>
                                        </p:tgtEl>
                                        <p:attrNameLst>
                                          <p:attrName>ppt_h</p:attrName>
                                        </p:attrNameLst>
                                      </p:cBhvr>
                                      <p:tavLst>
                                        <p:tav tm="0">
                                          <p:val>
                                            <p:fltVal val="0"/>
                                          </p:val>
                                        </p:tav>
                                        <p:tav tm="100000">
                                          <p:val>
                                            <p:strVal val="#ppt_h"/>
                                          </p:val>
                                        </p:tav>
                                      </p:tavLst>
                                    </p:anim>
                                    <p:animEffect transition="in" filter="fade">
                                      <p:cBhvr>
                                        <p:cTn id="9" dur="500"/>
                                        <p:tgtEl>
                                          <p:spTgt spid="901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0119"/>
                                        </p:tgtEl>
                                        <p:attrNameLst>
                                          <p:attrName>style.visibility</p:attrName>
                                        </p:attrNameLst>
                                      </p:cBhvr>
                                      <p:to>
                                        <p:strVal val="visible"/>
                                      </p:to>
                                    </p:set>
                                    <p:anim calcmode="lin" valueType="num">
                                      <p:cBhvr>
                                        <p:cTn id="14" dur="500" fill="hold"/>
                                        <p:tgtEl>
                                          <p:spTgt spid="90119"/>
                                        </p:tgtEl>
                                        <p:attrNameLst>
                                          <p:attrName>ppt_w</p:attrName>
                                        </p:attrNameLst>
                                      </p:cBhvr>
                                      <p:tavLst>
                                        <p:tav tm="0">
                                          <p:val>
                                            <p:fltVal val="0"/>
                                          </p:val>
                                        </p:tav>
                                        <p:tav tm="100000">
                                          <p:val>
                                            <p:strVal val="#ppt_w"/>
                                          </p:val>
                                        </p:tav>
                                      </p:tavLst>
                                    </p:anim>
                                    <p:anim calcmode="lin" valueType="num">
                                      <p:cBhvr>
                                        <p:cTn id="15" dur="500" fill="hold"/>
                                        <p:tgtEl>
                                          <p:spTgt spid="90119"/>
                                        </p:tgtEl>
                                        <p:attrNameLst>
                                          <p:attrName>ppt_h</p:attrName>
                                        </p:attrNameLst>
                                      </p:cBhvr>
                                      <p:tavLst>
                                        <p:tav tm="0">
                                          <p:val>
                                            <p:fltVal val="0"/>
                                          </p:val>
                                        </p:tav>
                                        <p:tav tm="100000">
                                          <p:val>
                                            <p:strVal val="#ppt_h"/>
                                          </p:val>
                                        </p:tav>
                                      </p:tavLst>
                                    </p:anim>
                                    <p:animEffect transition="in" filter="fade">
                                      <p:cBhvr>
                                        <p:cTn id="16" dur="500"/>
                                        <p:tgtEl>
                                          <p:spTgt spid="901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0120"/>
                                        </p:tgtEl>
                                        <p:attrNameLst>
                                          <p:attrName>style.visibility</p:attrName>
                                        </p:attrNameLst>
                                      </p:cBhvr>
                                      <p:to>
                                        <p:strVal val="visible"/>
                                      </p:to>
                                    </p:set>
                                    <p:anim calcmode="lin" valueType="num">
                                      <p:cBhvr>
                                        <p:cTn id="21" dur="500" fill="hold"/>
                                        <p:tgtEl>
                                          <p:spTgt spid="90120"/>
                                        </p:tgtEl>
                                        <p:attrNameLst>
                                          <p:attrName>ppt_w</p:attrName>
                                        </p:attrNameLst>
                                      </p:cBhvr>
                                      <p:tavLst>
                                        <p:tav tm="0">
                                          <p:val>
                                            <p:fltVal val="0"/>
                                          </p:val>
                                        </p:tav>
                                        <p:tav tm="100000">
                                          <p:val>
                                            <p:strVal val="#ppt_w"/>
                                          </p:val>
                                        </p:tav>
                                      </p:tavLst>
                                    </p:anim>
                                    <p:anim calcmode="lin" valueType="num">
                                      <p:cBhvr>
                                        <p:cTn id="22" dur="500" fill="hold"/>
                                        <p:tgtEl>
                                          <p:spTgt spid="90120"/>
                                        </p:tgtEl>
                                        <p:attrNameLst>
                                          <p:attrName>ppt_h</p:attrName>
                                        </p:attrNameLst>
                                      </p:cBhvr>
                                      <p:tavLst>
                                        <p:tav tm="0">
                                          <p:val>
                                            <p:fltVal val="0"/>
                                          </p:val>
                                        </p:tav>
                                        <p:tav tm="100000">
                                          <p:val>
                                            <p:strVal val="#ppt_h"/>
                                          </p:val>
                                        </p:tav>
                                      </p:tavLst>
                                    </p:anim>
                                    <p:animEffect transition="in" filter="fade">
                                      <p:cBhvr>
                                        <p:cTn id="23" dur="500"/>
                                        <p:tgtEl>
                                          <p:spTgt spid="901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0121"/>
                                        </p:tgtEl>
                                        <p:attrNameLst>
                                          <p:attrName>style.visibility</p:attrName>
                                        </p:attrNameLst>
                                      </p:cBhvr>
                                      <p:to>
                                        <p:strVal val="visible"/>
                                      </p:to>
                                    </p:set>
                                    <p:anim calcmode="lin" valueType="num">
                                      <p:cBhvr>
                                        <p:cTn id="28" dur="500" fill="hold"/>
                                        <p:tgtEl>
                                          <p:spTgt spid="90121"/>
                                        </p:tgtEl>
                                        <p:attrNameLst>
                                          <p:attrName>ppt_w</p:attrName>
                                        </p:attrNameLst>
                                      </p:cBhvr>
                                      <p:tavLst>
                                        <p:tav tm="0">
                                          <p:val>
                                            <p:fltVal val="0"/>
                                          </p:val>
                                        </p:tav>
                                        <p:tav tm="100000">
                                          <p:val>
                                            <p:strVal val="#ppt_w"/>
                                          </p:val>
                                        </p:tav>
                                      </p:tavLst>
                                    </p:anim>
                                    <p:anim calcmode="lin" valueType="num">
                                      <p:cBhvr>
                                        <p:cTn id="29" dur="500" fill="hold"/>
                                        <p:tgtEl>
                                          <p:spTgt spid="90121"/>
                                        </p:tgtEl>
                                        <p:attrNameLst>
                                          <p:attrName>ppt_h</p:attrName>
                                        </p:attrNameLst>
                                      </p:cBhvr>
                                      <p:tavLst>
                                        <p:tav tm="0">
                                          <p:val>
                                            <p:fltVal val="0"/>
                                          </p:val>
                                        </p:tav>
                                        <p:tav tm="100000">
                                          <p:val>
                                            <p:strVal val="#ppt_h"/>
                                          </p:val>
                                        </p:tav>
                                      </p:tavLst>
                                    </p:anim>
                                    <p:animEffect transition="in" filter="fade">
                                      <p:cBhvr>
                                        <p:cTn id="30" dur="500"/>
                                        <p:tgtEl>
                                          <p:spTgt spid="901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0122"/>
                                        </p:tgtEl>
                                        <p:attrNameLst>
                                          <p:attrName>style.visibility</p:attrName>
                                        </p:attrNameLst>
                                      </p:cBhvr>
                                      <p:to>
                                        <p:strVal val="visible"/>
                                      </p:to>
                                    </p:set>
                                    <p:anim calcmode="lin" valueType="num">
                                      <p:cBhvr>
                                        <p:cTn id="35" dur="500" fill="hold"/>
                                        <p:tgtEl>
                                          <p:spTgt spid="90122"/>
                                        </p:tgtEl>
                                        <p:attrNameLst>
                                          <p:attrName>ppt_w</p:attrName>
                                        </p:attrNameLst>
                                      </p:cBhvr>
                                      <p:tavLst>
                                        <p:tav tm="0">
                                          <p:val>
                                            <p:fltVal val="0"/>
                                          </p:val>
                                        </p:tav>
                                        <p:tav tm="100000">
                                          <p:val>
                                            <p:strVal val="#ppt_w"/>
                                          </p:val>
                                        </p:tav>
                                      </p:tavLst>
                                    </p:anim>
                                    <p:anim calcmode="lin" valueType="num">
                                      <p:cBhvr>
                                        <p:cTn id="36" dur="500" fill="hold"/>
                                        <p:tgtEl>
                                          <p:spTgt spid="90122"/>
                                        </p:tgtEl>
                                        <p:attrNameLst>
                                          <p:attrName>ppt_h</p:attrName>
                                        </p:attrNameLst>
                                      </p:cBhvr>
                                      <p:tavLst>
                                        <p:tav tm="0">
                                          <p:val>
                                            <p:fltVal val="0"/>
                                          </p:val>
                                        </p:tav>
                                        <p:tav tm="100000">
                                          <p:val>
                                            <p:strVal val="#ppt_h"/>
                                          </p:val>
                                        </p:tav>
                                      </p:tavLst>
                                    </p:anim>
                                    <p:animEffect transition="in" filter="fade">
                                      <p:cBhvr>
                                        <p:cTn id="37" dur="500"/>
                                        <p:tgtEl>
                                          <p:spTgt spid="90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19" grpId="0" animBg="1"/>
      <p:bldP spid="90120" grpId="0" animBg="1"/>
      <p:bldP spid="90121" grpId="0" animBg="1"/>
      <p:bldP spid="9012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64" name="Rectangle 4"/>
          <p:cNvSpPr>
            <a:spLocks noGrp="1" noChangeArrowheads="1"/>
          </p:cNvSpPr>
          <p:nvPr>
            <p:ph type="title"/>
          </p:nvPr>
        </p:nvSpPr>
        <p:spPr>
          <a:xfrm>
            <a:off x="228600" y="0"/>
            <a:ext cx="86868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Progressive Reform in the States</a:t>
            </a:r>
          </a:p>
        </p:txBody>
      </p:sp>
      <p:sp>
        <p:nvSpPr>
          <p:cNvPr id="92165" name="Rectangle 5"/>
          <p:cNvSpPr>
            <a:spLocks noGrp="1" noChangeArrowheads="1"/>
          </p:cNvSpPr>
          <p:nvPr>
            <p:ph idx="1"/>
          </p:nvPr>
        </p:nvSpPr>
        <p:spPr>
          <a:xfrm>
            <a:off x="457200" y="1295400"/>
            <a:ext cx="8305800" cy="5364163"/>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sz="3600" dirty="0"/>
              <a:t>Progressive reformers impacted state governments too</a:t>
            </a:r>
            <a:r>
              <a:rPr lang="en-US" sz="3600" dirty="0" smtClean="0"/>
              <a:t>:</a:t>
            </a:r>
            <a:endParaRPr lang="en-US" sz="3600" dirty="0"/>
          </a:p>
          <a:p>
            <a:pPr lvl="1"/>
            <a:r>
              <a:rPr lang="en-US" sz="3200" dirty="0"/>
              <a:t>A New York corruption scandal linked politicians &amp; utility suppliers leading NY to form a  utilities regulatory </a:t>
            </a:r>
            <a:r>
              <a:rPr lang="en-US" sz="3200" dirty="0" smtClean="0"/>
              <a:t>board</a:t>
            </a:r>
          </a:p>
          <a:p>
            <a:pPr lvl="1"/>
            <a:endParaRPr lang="en-US" sz="3200" dirty="0"/>
          </a:p>
          <a:p>
            <a:pPr lvl="1"/>
            <a:r>
              <a:rPr lang="en-US" sz="3200" dirty="0"/>
              <a:t>Most states created regulatory commissions to oversee state spending &amp; initiate investigations</a:t>
            </a:r>
          </a:p>
        </p:txBody>
      </p:sp>
    </p:spTree>
    <p:extLst>
      <p:ext uri="{BB962C8B-B14F-4D97-AF65-F5344CB8AC3E}">
        <p14:creationId xmlns:p14="http://schemas.microsoft.com/office/powerpoint/2010/main" val="357502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2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212" name="Rectangle 4"/>
          <p:cNvSpPr>
            <a:spLocks noGrp="1" noChangeArrowheads="1"/>
          </p:cNvSpPr>
          <p:nvPr>
            <p:ph type="title"/>
          </p:nvPr>
        </p:nvSpPr>
        <p:spPr>
          <a:xfrm>
            <a:off x="838200" y="228600"/>
            <a:ext cx="7772400" cy="685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sz="4000" dirty="0"/>
              <a:t>Progressive Reform in the States</a:t>
            </a:r>
          </a:p>
        </p:txBody>
      </p:sp>
      <p:sp>
        <p:nvSpPr>
          <p:cNvPr id="94213" name="Rectangle 5"/>
          <p:cNvSpPr>
            <a:spLocks noGrp="1" noChangeArrowheads="1"/>
          </p:cNvSpPr>
          <p:nvPr>
            <p:ph idx="1"/>
          </p:nvPr>
        </p:nvSpPr>
        <p:spPr>
          <a:xfrm>
            <a:off x="304800" y="1600200"/>
            <a:ext cx="8229600" cy="5638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sz="3600" dirty="0"/>
              <a:t>Progressives helped make state governments more democratic:</a:t>
            </a:r>
          </a:p>
          <a:p>
            <a:pPr lvl="1">
              <a:lnSpc>
                <a:spcPct val="90000"/>
              </a:lnSpc>
              <a:spcBef>
                <a:spcPct val="10000"/>
              </a:spcBef>
            </a:pPr>
            <a:r>
              <a:rPr lang="en-US" sz="3200" dirty="0">
                <a:solidFill>
                  <a:srgbClr val="CCFFCC"/>
                </a:solidFill>
              </a:rPr>
              <a:t>Western states were the 1</a:t>
            </a:r>
            <a:r>
              <a:rPr lang="en-US" sz="3200" baseline="30000" dirty="0">
                <a:solidFill>
                  <a:srgbClr val="CCFFCC"/>
                </a:solidFill>
              </a:rPr>
              <a:t>st</a:t>
            </a:r>
            <a:r>
              <a:rPr lang="en-US" sz="3200" dirty="0">
                <a:solidFill>
                  <a:srgbClr val="CCFFCC"/>
                </a:solidFill>
              </a:rPr>
              <a:t> to allow public </a:t>
            </a:r>
            <a:r>
              <a:rPr lang="en-US" sz="3200" i="1" u="sng" dirty="0">
                <a:solidFill>
                  <a:srgbClr val="CCFFCC"/>
                </a:solidFill>
              </a:rPr>
              <a:t>initiatives</a:t>
            </a:r>
            <a:r>
              <a:rPr lang="en-US" sz="3200" i="1" dirty="0">
                <a:solidFill>
                  <a:srgbClr val="CCFFCC"/>
                </a:solidFill>
              </a:rPr>
              <a:t>, </a:t>
            </a:r>
            <a:r>
              <a:rPr lang="en-US" sz="3200" i="1" u="sng" dirty="0">
                <a:solidFill>
                  <a:srgbClr val="CCFFCC"/>
                </a:solidFill>
              </a:rPr>
              <a:t>referendums</a:t>
            </a:r>
            <a:r>
              <a:rPr lang="en-US" sz="3200" i="1" dirty="0">
                <a:solidFill>
                  <a:srgbClr val="CCFFCC"/>
                </a:solidFill>
              </a:rPr>
              <a:t>, </a:t>
            </a:r>
            <a:r>
              <a:rPr lang="en-US" sz="3200" dirty="0">
                <a:solidFill>
                  <a:srgbClr val="CCFFCC"/>
                </a:solidFill>
              </a:rPr>
              <a:t>&amp;</a:t>
            </a:r>
            <a:r>
              <a:rPr lang="en-US" sz="3200" i="1" dirty="0">
                <a:solidFill>
                  <a:srgbClr val="CCFFCC"/>
                </a:solidFill>
              </a:rPr>
              <a:t> </a:t>
            </a:r>
            <a:r>
              <a:rPr lang="en-US" sz="3200" i="1" u="sng" dirty="0" smtClean="0">
                <a:solidFill>
                  <a:srgbClr val="CCFFCC"/>
                </a:solidFill>
              </a:rPr>
              <a:t>recalls</a:t>
            </a:r>
            <a:endParaRPr lang="en-US" sz="3200" i="1" u="sng" dirty="0">
              <a:solidFill>
                <a:srgbClr val="CCFFCC"/>
              </a:solidFill>
            </a:endParaRPr>
          </a:p>
        </p:txBody>
      </p:sp>
      <p:sp>
        <p:nvSpPr>
          <p:cNvPr id="94214" name="AutoShape 6"/>
          <p:cNvSpPr>
            <a:spLocks noChangeArrowheads="1"/>
          </p:cNvSpPr>
          <p:nvPr/>
        </p:nvSpPr>
        <p:spPr bwMode="auto">
          <a:xfrm>
            <a:off x="304800" y="762000"/>
            <a:ext cx="8839200" cy="1447800"/>
          </a:xfrm>
          <a:prstGeom prst="wedgeRectCallout">
            <a:avLst>
              <a:gd name="adj1" fmla="val -29452"/>
              <a:gd name="adj2" fmla="val 114694"/>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solidFill>
                  <a:srgbClr val="3E3E5C"/>
                </a:solidFill>
              </a:rPr>
              <a:t>Allowed citizens to create laws by petitioning to have an issue placed on a state ballot &amp; allowing voters (not politicians) to decide</a:t>
            </a:r>
          </a:p>
        </p:txBody>
      </p:sp>
      <p:sp>
        <p:nvSpPr>
          <p:cNvPr id="94216" name="AutoShape 8"/>
          <p:cNvSpPr>
            <a:spLocks noChangeArrowheads="1"/>
          </p:cNvSpPr>
          <p:nvPr/>
        </p:nvSpPr>
        <p:spPr bwMode="auto">
          <a:xfrm>
            <a:off x="1219200" y="5334000"/>
            <a:ext cx="7467600" cy="990600"/>
          </a:xfrm>
          <a:prstGeom prst="wedgeRectCallout">
            <a:avLst>
              <a:gd name="adj1" fmla="val 9227"/>
              <a:gd name="adj2" fmla="val -22644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dirty="0">
                <a:solidFill>
                  <a:srgbClr val="3E3E5C"/>
                </a:solidFill>
              </a:rPr>
              <a:t>Allowed voters to directly remove an elected official by popular vote</a:t>
            </a:r>
          </a:p>
        </p:txBody>
      </p:sp>
      <p:sp>
        <p:nvSpPr>
          <p:cNvPr id="94217" name="AutoShape 9"/>
          <p:cNvSpPr>
            <a:spLocks noChangeArrowheads="1"/>
          </p:cNvSpPr>
          <p:nvPr/>
        </p:nvSpPr>
        <p:spPr bwMode="auto">
          <a:xfrm>
            <a:off x="152400" y="4114800"/>
            <a:ext cx="8915400" cy="990600"/>
          </a:xfrm>
          <a:prstGeom prst="wedgeRectCallout">
            <a:avLst>
              <a:gd name="adj1" fmla="val -7496"/>
              <a:gd name="adj2" fmla="val -10224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solidFill>
                  <a:srgbClr val="3E3E5C"/>
                </a:solidFill>
              </a:rPr>
              <a:t>Allowed </a:t>
            </a:r>
            <a:r>
              <a:rPr lang="en-US" sz="3200" dirty="0" smtClean="0">
                <a:solidFill>
                  <a:srgbClr val="3E3E5C"/>
                </a:solidFill>
              </a:rPr>
              <a:t>citizens </a:t>
            </a:r>
            <a:r>
              <a:rPr lang="en-US" sz="3200" dirty="0">
                <a:solidFill>
                  <a:srgbClr val="3E3E5C"/>
                </a:solidFill>
              </a:rPr>
              <a:t>to vote on an issue (such as tax increases</a:t>
            </a:r>
            <a:r>
              <a:rPr lang="en-US" sz="3200" dirty="0" smtClean="0">
                <a:solidFill>
                  <a:srgbClr val="3E3E5C"/>
                </a:solidFill>
              </a:rPr>
              <a:t>) </a:t>
            </a:r>
            <a:r>
              <a:rPr lang="en-US" sz="3200" dirty="0">
                <a:solidFill>
                  <a:srgbClr val="3E3E5C"/>
                </a:solidFill>
              </a:rPr>
              <a:t>suggested by the state legislature</a:t>
            </a:r>
          </a:p>
        </p:txBody>
      </p:sp>
    </p:spTree>
    <p:extLst>
      <p:ext uri="{BB962C8B-B14F-4D97-AF65-F5344CB8AC3E}">
        <p14:creationId xmlns:p14="http://schemas.microsoft.com/office/powerpoint/2010/main" val="28650799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p:cTn id="7" dur="500" fill="hold"/>
                                        <p:tgtEl>
                                          <p:spTgt spid="94214"/>
                                        </p:tgtEl>
                                        <p:attrNameLst>
                                          <p:attrName>ppt_w</p:attrName>
                                        </p:attrNameLst>
                                      </p:cBhvr>
                                      <p:tavLst>
                                        <p:tav tm="0">
                                          <p:val>
                                            <p:fltVal val="0"/>
                                          </p:val>
                                        </p:tav>
                                        <p:tav tm="100000">
                                          <p:val>
                                            <p:strVal val="#ppt_w"/>
                                          </p:val>
                                        </p:tav>
                                      </p:tavLst>
                                    </p:anim>
                                    <p:anim calcmode="lin" valueType="num">
                                      <p:cBhvr>
                                        <p:cTn id="8" dur="500" fill="hold"/>
                                        <p:tgtEl>
                                          <p:spTgt spid="94214"/>
                                        </p:tgtEl>
                                        <p:attrNameLst>
                                          <p:attrName>ppt_h</p:attrName>
                                        </p:attrNameLst>
                                      </p:cBhvr>
                                      <p:tavLst>
                                        <p:tav tm="0">
                                          <p:val>
                                            <p:fltVal val="0"/>
                                          </p:val>
                                        </p:tav>
                                        <p:tav tm="100000">
                                          <p:val>
                                            <p:strVal val="#ppt_h"/>
                                          </p:val>
                                        </p:tav>
                                      </p:tavLst>
                                    </p:anim>
                                    <p:animEffect transition="in" filter="fade">
                                      <p:cBhvr>
                                        <p:cTn id="9" dur="500"/>
                                        <p:tgtEl>
                                          <p:spTgt spid="942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4217"/>
                                        </p:tgtEl>
                                        <p:attrNameLst>
                                          <p:attrName>style.visibility</p:attrName>
                                        </p:attrNameLst>
                                      </p:cBhvr>
                                      <p:to>
                                        <p:strVal val="visible"/>
                                      </p:to>
                                    </p:set>
                                    <p:anim calcmode="lin" valueType="num">
                                      <p:cBhvr>
                                        <p:cTn id="14" dur="500" fill="hold"/>
                                        <p:tgtEl>
                                          <p:spTgt spid="94217"/>
                                        </p:tgtEl>
                                        <p:attrNameLst>
                                          <p:attrName>ppt_w</p:attrName>
                                        </p:attrNameLst>
                                      </p:cBhvr>
                                      <p:tavLst>
                                        <p:tav tm="0">
                                          <p:val>
                                            <p:fltVal val="0"/>
                                          </p:val>
                                        </p:tav>
                                        <p:tav tm="100000">
                                          <p:val>
                                            <p:strVal val="#ppt_w"/>
                                          </p:val>
                                        </p:tav>
                                      </p:tavLst>
                                    </p:anim>
                                    <p:anim calcmode="lin" valueType="num">
                                      <p:cBhvr>
                                        <p:cTn id="15" dur="500" fill="hold"/>
                                        <p:tgtEl>
                                          <p:spTgt spid="94217"/>
                                        </p:tgtEl>
                                        <p:attrNameLst>
                                          <p:attrName>ppt_h</p:attrName>
                                        </p:attrNameLst>
                                      </p:cBhvr>
                                      <p:tavLst>
                                        <p:tav tm="0">
                                          <p:val>
                                            <p:fltVal val="0"/>
                                          </p:val>
                                        </p:tav>
                                        <p:tav tm="100000">
                                          <p:val>
                                            <p:strVal val="#ppt_h"/>
                                          </p:val>
                                        </p:tav>
                                      </p:tavLst>
                                    </p:anim>
                                    <p:animEffect transition="in" filter="fade">
                                      <p:cBhvr>
                                        <p:cTn id="16" dur="500"/>
                                        <p:tgtEl>
                                          <p:spTgt spid="942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4216"/>
                                        </p:tgtEl>
                                        <p:attrNameLst>
                                          <p:attrName>style.visibility</p:attrName>
                                        </p:attrNameLst>
                                      </p:cBhvr>
                                      <p:to>
                                        <p:strVal val="visible"/>
                                      </p:to>
                                    </p:set>
                                    <p:anim calcmode="lin" valueType="num">
                                      <p:cBhvr>
                                        <p:cTn id="21" dur="500" fill="hold"/>
                                        <p:tgtEl>
                                          <p:spTgt spid="94216"/>
                                        </p:tgtEl>
                                        <p:attrNameLst>
                                          <p:attrName>ppt_w</p:attrName>
                                        </p:attrNameLst>
                                      </p:cBhvr>
                                      <p:tavLst>
                                        <p:tav tm="0">
                                          <p:val>
                                            <p:fltVal val="0"/>
                                          </p:val>
                                        </p:tav>
                                        <p:tav tm="100000">
                                          <p:val>
                                            <p:strVal val="#ppt_w"/>
                                          </p:val>
                                        </p:tav>
                                      </p:tavLst>
                                    </p:anim>
                                    <p:anim calcmode="lin" valueType="num">
                                      <p:cBhvr>
                                        <p:cTn id="22" dur="500" fill="hold"/>
                                        <p:tgtEl>
                                          <p:spTgt spid="94216"/>
                                        </p:tgtEl>
                                        <p:attrNameLst>
                                          <p:attrName>ppt_h</p:attrName>
                                        </p:attrNameLst>
                                      </p:cBhvr>
                                      <p:tavLst>
                                        <p:tav tm="0">
                                          <p:val>
                                            <p:fltVal val="0"/>
                                          </p:val>
                                        </p:tav>
                                        <p:tav tm="100000">
                                          <p:val>
                                            <p:strVal val="#ppt_h"/>
                                          </p:val>
                                        </p:tav>
                                      </p:tavLst>
                                    </p:anim>
                                    <p:animEffect transition="in" filter="fade">
                                      <p:cBhvr>
                                        <p:cTn id="23" dur="500"/>
                                        <p:tgtEl>
                                          <p:spTgt spid="942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0" fill="hold" grpId="1" nodeType="clickEffect">
                                  <p:stCondLst>
                                    <p:cond delay="0"/>
                                  </p:stCondLst>
                                  <p:childTnLst>
                                    <p:anim calcmode="lin" valueType="num">
                                      <p:cBhvr>
                                        <p:cTn id="27" dur="500"/>
                                        <p:tgtEl>
                                          <p:spTgt spid="94214"/>
                                        </p:tgtEl>
                                        <p:attrNameLst>
                                          <p:attrName>ppt_w</p:attrName>
                                        </p:attrNameLst>
                                      </p:cBhvr>
                                      <p:tavLst>
                                        <p:tav tm="0">
                                          <p:val>
                                            <p:strVal val="ppt_w"/>
                                          </p:val>
                                        </p:tav>
                                        <p:tav tm="100000">
                                          <p:val>
                                            <p:fltVal val="0"/>
                                          </p:val>
                                        </p:tav>
                                      </p:tavLst>
                                    </p:anim>
                                    <p:anim calcmode="lin" valueType="num">
                                      <p:cBhvr>
                                        <p:cTn id="28" dur="500"/>
                                        <p:tgtEl>
                                          <p:spTgt spid="94214"/>
                                        </p:tgtEl>
                                        <p:attrNameLst>
                                          <p:attrName>ppt_h</p:attrName>
                                        </p:attrNameLst>
                                      </p:cBhvr>
                                      <p:tavLst>
                                        <p:tav tm="0">
                                          <p:val>
                                            <p:strVal val="ppt_h"/>
                                          </p:val>
                                        </p:tav>
                                        <p:tav tm="100000">
                                          <p:val>
                                            <p:fltVal val="0"/>
                                          </p:val>
                                        </p:tav>
                                      </p:tavLst>
                                    </p:anim>
                                    <p:animEffect transition="out" filter="fade">
                                      <p:cBhvr>
                                        <p:cTn id="29" dur="500"/>
                                        <p:tgtEl>
                                          <p:spTgt spid="94214"/>
                                        </p:tgtEl>
                                      </p:cBhvr>
                                    </p:animEffect>
                                    <p:set>
                                      <p:cBhvr>
                                        <p:cTn id="30" dur="1" fill="hold">
                                          <p:stCondLst>
                                            <p:cond delay="499"/>
                                          </p:stCondLst>
                                        </p:cTn>
                                        <p:tgtEl>
                                          <p:spTgt spid="94214"/>
                                        </p:tgtEl>
                                        <p:attrNameLst>
                                          <p:attrName>style.visibility</p:attrName>
                                        </p:attrNameLst>
                                      </p:cBhvr>
                                      <p:to>
                                        <p:strVal val="hidden"/>
                                      </p:to>
                                    </p:set>
                                  </p:childTnLst>
                                </p:cTn>
                              </p:par>
                              <p:par>
                                <p:cTn id="31" presetID="53" presetClass="exit" presetSubtype="0" fill="hold" grpId="1" nodeType="withEffect">
                                  <p:stCondLst>
                                    <p:cond delay="0"/>
                                  </p:stCondLst>
                                  <p:childTnLst>
                                    <p:anim calcmode="lin" valueType="num">
                                      <p:cBhvr>
                                        <p:cTn id="32" dur="500"/>
                                        <p:tgtEl>
                                          <p:spTgt spid="94217"/>
                                        </p:tgtEl>
                                        <p:attrNameLst>
                                          <p:attrName>ppt_w</p:attrName>
                                        </p:attrNameLst>
                                      </p:cBhvr>
                                      <p:tavLst>
                                        <p:tav tm="0">
                                          <p:val>
                                            <p:strVal val="ppt_w"/>
                                          </p:val>
                                        </p:tav>
                                        <p:tav tm="100000">
                                          <p:val>
                                            <p:fltVal val="0"/>
                                          </p:val>
                                        </p:tav>
                                      </p:tavLst>
                                    </p:anim>
                                    <p:anim calcmode="lin" valueType="num">
                                      <p:cBhvr>
                                        <p:cTn id="33" dur="500"/>
                                        <p:tgtEl>
                                          <p:spTgt spid="94217"/>
                                        </p:tgtEl>
                                        <p:attrNameLst>
                                          <p:attrName>ppt_h</p:attrName>
                                        </p:attrNameLst>
                                      </p:cBhvr>
                                      <p:tavLst>
                                        <p:tav tm="0">
                                          <p:val>
                                            <p:strVal val="ppt_h"/>
                                          </p:val>
                                        </p:tav>
                                        <p:tav tm="100000">
                                          <p:val>
                                            <p:fltVal val="0"/>
                                          </p:val>
                                        </p:tav>
                                      </p:tavLst>
                                    </p:anim>
                                    <p:animEffect transition="out" filter="fade">
                                      <p:cBhvr>
                                        <p:cTn id="34" dur="500"/>
                                        <p:tgtEl>
                                          <p:spTgt spid="94217"/>
                                        </p:tgtEl>
                                      </p:cBhvr>
                                    </p:animEffect>
                                    <p:set>
                                      <p:cBhvr>
                                        <p:cTn id="35" dur="1" fill="hold">
                                          <p:stCondLst>
                                            <p:cond delay="499"/>
                                          </p:stCondLst>
                                        </p:cTn>
                                        <p:tgtEl>
                                          <p:spTgt spid="94217"/>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94216"/>
                                        </p:tgtEl>
                                        <p:attrNameLst>
                                          <p:attrName>ppt_w</p:attrName>
                                        </p:attrNameLst>
                                      </p:cBhvr>
                                      <p:tavLst>
                                        <p:tav tm="0">
                                          <p:val>
                                            <p:strVal val="ppt_w"/>
                                          </p:val>
                                        </p:tav>
                                        <p:tav tm="100000">
                                          <p:val>
                                            <p:fltVal val="0"/>
                                          </p:val>
                                        </p:tav>
                                      </p:tavLst>
                                    </p:anim>
                                    <p:anim calcmode="lin" valueType="num">
                                      <p:cBhvr>
                                        <p:cTn id="38" dur="500"/>
                                        <p:tgtEl>
                                          <p:spTgt spid="94216"/>
                                        </p:tgtEl>
                                        <p:attrNameLst>
                                          <p:attrName>ppt_h</p:attrName>
                                        </p:attrNameLst>
                                      </p:cBhvr>
                                      <p:tavLst>
                                        <p:tav tm="0">
                                          <p:val>
                                            <p:strVal val="ppt_h"/>
                                          </p:val>
                                        </p:tav>
                                        <p:tav tm="100000">
                                          <p:val>
                                            <p:fltVal val="0"/>
                                          </p:val>
                                        </p:tav>
                                      </p:tavLst>
                                    </p:anim>
                                    <p:animEffect transition="out" filter="fade">
                                      <p:cBhvr>
                                        <p:cTn id="39" dur="500"/>
                                        <p:tgtEl>
                                          <p:spTgt spid="94216"/>
                                        </p:tgtEl>
                                      </p:cBhvr>
                                    </p:animEffect>
                                    <p:set>
                                      <p:cBhvr>
                                        <p:cTn id="40" dur="1" fill="hold">
                                          <p:stCondLst>
                                            <p:cond delay="499"/>
                                          </p:stCondLst>
                                        </p:cTn>
                                        <p:tgtEl>
                                          <p:spTgt spid="94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p:bldP spid="94214" grpId="1" animBg="1"/>
      <p:bldP spid="94216" grpId="0" animBg="1"/>
      <p:bldP spid="94216" grpId="1" animBg="1"/>
      <p:bldP spid="94217" grpId="0" animBg="1"/>
      <p:bldP spid="94217"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Reform in the States</a:t>
            </a:r>
            <a:endParaRPr lang="en-US" dirty="0"/>
          </a:p>
        </p:txBody>
      </p:sp>
      <p:sp>
        <p:nvSpPr>
          <p:cNvPr id="3" name="Content Placeholder 2"/>
          <p:cNvSpPr>
            <a:spLocks noGrp="1"/>
          </p:cNvSpPr>
          <p:nvPr>
            <p:ph idx="1"/>
          </p:nvPr>
        </p:nvSpPr>
        <p:spPr/>
        <p:txBody>
          <a:bodyPr/>
          <a:lstStyle/>
          <a:p>
            <a:pPr lvl="1">
              <a:lnSpc>
                <a:spcPct val="90000"/>
              </a:lnSpc>
              <a:spcBef>
                <a:spcPct val="10000"/>
              </a:spcBef>
            </a:pPr>
            <a:r>
              <a:rPr lang="en-US" sz="3200" dirty="0" smtClean="0"/>
              <a:t>Passage of the </a:t>
            </a:r>
            <a:r>
              <a:rPr lang="en-US" sz="3200" dirty="0" smtClean="0">
                <a:solidFill>
                  <a:srgbClr val="CCFFCC"/>
                </a:solidFill>
              </a:rPr>
              <a:t>16</a:t>
            </a:r>
            <a:r>
              <a:rPr lang="en-US" sz="3200" baseline="30000" dirty="0" smtClean="0">
                <a:solidFill>
                  <a:srgbClr val="CCFFCC"/>
                </a:solidFill>
              </a:rPr>
              <a:t>th</a:t>
            </a:r>
            <a:r>
              <a:rPr lang="en-US" sz="3200" dirty="0" smtClean="0">
                <a:solidFill>
                  <a:srgbClr val="CCFFCC"/>
                </a:solidFill>
              </a:rPr>
              <a:t> amendment </a:t>
            </a:r>
            <a:r>
              <a:rPr lang="en-US" sz="3200" dirty="0" smtClean="0"/>
              <a:t>in 1913 </a:t>
            </a:r>
            <a:r>
              <a:rPr lang="en-US" sz="3200" dirty="0" smtClean="0">
                <a:solidFill>
                  <a:srgbClr val="CCFFCC"/>
                </a:solidFill>
              </a:rPr>
              <a:t>created a national income tax</a:t>
            </a:r>
          </a:p>
          <a:p>
            <a:pPr lvl="2">
              <a:lnSpc>
                <a:spcPct val="90000"/>
              </a:lnSpc>
              <a:spcBef>
                <a:spcPct val="10000"/>
              </a:spcBef>
            </a:pPr>
            <a:r>
              <a:rPr lang="en-US" dirty="0" smtClean="0"/>
              <a:t>Congress can collect taxes on the incomes of businesses and individuals</a:t>
            </a:r>
          </a:p>
          <a:p>
            <a:pPr lvl="1">
              <a:lnSpc>
                <a:spcPct val="90000"/>
              </a:lnSpc>
              <a:spcBef>
                <a:spcPct val="10000"/>
              </a:spcBef>
            </a:pPr>
            <a:endParaRPr lang="en-US" sz="3200" dirty="0" smtClean="0"/>
          </a:p>
          <a:p>
            <a:pPr lvl="1">
              <a:lnSpc>
                <a:spcPct val="90000"/>
              </a:lnSpc>
              <a:spcBef>
                <a:spcPct val="10000"/>
              </a:spcBef>
            </a:pPr>
            <a:r>
              <a:rPr lang="en-US" sz="3200" dirty="0" smtClean="0"/>
              <a:t>Passage </a:t>
            </a:r>
            <a:r>
              <a:rPr lang="en-US" sz="3200" dirty="0"/>
              <a:t>of the </a:t>
            </a:r>
            <a:r>
              <a:rPr lang="en-US" sz="3200" dirty="0">
                <a:solidFill>
                  <a:srgbClr val="CCFFCC"/>
                </a:solidFill>
              </a:rPr>
              <a:t>17</a:t>
            </a:r>
            <a:r>
              <a:rPr lang="en-US" sz="3200" baseline="30000" dirty="0">
                <a:solidFill>
                  <a:srgbClr val="CCFFCC"/>
                </a:solidFill>
              </a:rPr>
              <a:t>th</a:t>
            </a:r>
            <a:r>
              <a:rPr lang="en-US" sz="3200" dirty="0">
                <a:solidFill>
                  <a:srgbClr val="CCFFCC"/>
                </a:solidFill>
              </a:rPr>
              <a:t> amendment</a:t>
            </a:r>
            <a:r>
              <a:rPr lang="en-US" sz="3200" dirty="0"/>
              <a:t> in </a:t>
            </a:r>
            <a:r>
              <a:rPr lang="en-US" sz="3200" dirty="0" smtClean="0"/>
              <a:t>1913 </a:t>
            </a:r>
            <a:r>
              <a:rPr lang="en-US" sz="3200" dirty="0">
                <a:solidFill>
                  <a:srgbClr val="CCFFCC"/>
                </a:solidFill>
              </a:rPr>
              <a:t>allowed for the direct election of </a:t>
            </a:r>
            <a:r>
              <a:rPr lang="en-US" sz="3200" dirty="0" smtClean="0">
                <a:solidFill>
                  <a:srgbClr val="CCFFCC"/>
                </a:solidFill>
              </a:rPr>
              <a:t>Senators</a:t>
            </a:r>
          </a:p>
          <a:p>
            <a:pPr lvl="2">
              <a:lnSpc>
                <a:spcPct val="90000"/>
              </a:lnSpc>
              <a:spcBef>
                <a:spcPct val="10000"/>
              </a:spcBef>
            </a:pPr>
            <a:r>
              <a:rPr lang="en-US" dirty="0" smtClean="0">
                <a:solidFill>
                  <a:srgbClr val="FFFFFF"/>
                </a:solidFill>
              </a:rPr>
              <a:t>Prior it was by state legislators, not the people.</a:t>
            </a:r>
          </a:p>
          <a:p>
            <a:pPr lvl="2">
              <a:lnSpc>
                <a:spcPct val="90000"/>
              </a:lnSpc>
              <a:spcBef>
                <a:spcPct val="10000"/>
              </a:spcBef>
            </a:pPr>
            <a:r>
              <a:rPr lang="en-US" dirty="0" smtClean="0">
                <a:solidFill>
                  <a:srgbClr val="FFFFFF"/>
                </a:solidFill>
              </a:rPr>
              <a:t>Progressives believed there was too much corruption in gov’t and “buddies” would be given the favor of political office.</a:t>
            </a:r>
          </a:p>
          <a:p>
            <a:pPr lvl="1">
              <a:lnSpc>
                <a:spcPct val="90000"/>
              </a:lnSpc>
              <a:spcBef>
                <a:spcPct val="10000"/>
              </a:spcBef>
            </a:pPr>
            <a:endParaRPr lang="en-US" sz="3200" dirty="0"/>
          </a:p>
          <a:p>
            <a:pPr marL="0" indent="0">
              <a:buNone/>
            </a:pPr>
            <a:endParaRPr lang="en-US" dirty="0"/>
          </a:p>
        </p:txBody>
      </p:sp>
    </p:spTree>
    <p:extLst>
      <p:ext uri="{BB962C8B-B14F-4D97-AF65-F5344CB8AC3E}">
        <p14:creationId xmlns:p14="http://schemas.microsoft.com/office/powerpoint/2010/main" val="429063607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 Describe </a:t>
            </a:r>
            <a:r>
              <a:rPr lang="en-US" sz="2800" dirty="0"/>
              <a:t>the conservation movement and the development of national parks and forests; </a:t>
            </a:r>
            <a:r>
              <a:rPr lang="en-US" sz="2800" dirty="0" smtClean="0"/>
              <a:t>include </a:t>
            </a:r>
            <a:r>
              <a:rPr lang="en-US" sz="2800" dirty="0"/>
              <a:t>the role of Theodore Roosevelt. </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rgbClr val="CCFFCC"/>
                </a:solidFill>
              </a:rPr>
              <a:t>Theodore Roosevelt is often considered the “conservationist president.”</a:t>
            </a:r>
          </a:p>
          <a:p>
            <a:endParaRPr lang="en-US" dirty="0"/>
          </a:p>
          <a:p>
            <a:r>
              <a:rPr lang="en-US" dirty="0" smtClean="0"/>
              <a:t>He saw the decimation of the bison and the eradication of elk, bighorn sheep, deer, &amp; other game species and he felt compelled to protect our wildlife.</a:t>
            </a:r>
            <a:endParaRPr lang="en-US" dirty="0"/>
          </a:p>
        </p:txBody>
      </p:sp>
    </p:spTree>
    <p:extLst>
      <p:ext uri="{BB962C8B-B14F-4D97-AF65-F5344CB8AC3E}">
        <p14:creationId xmlns:p14="http://schemas.microsoft.com/office/powerpoint/2010/main" val="398605088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t>Theodore Roosevelt and Conservationism</a:t>
            </a:r>
            <a:endParaRPr lang="en-US" sz="4000" dirty="0"/>
          </a:p>
        </p:txBody>
      </p:sp>
      <p:sp>
        <p:nvSpPr>
          <p:cNvPr id="3" name="Content Placeholder 2"/>
          <p:cNvSpPr>
            <a:spLocks noGrp="1"/>
          </p:cNvSpPr>
          <p:nvPr>
            <p:ph idx="1"/>
          </p:nvPr>
        </p:nvSpPr>
        <p:spPr/>
        <p:txBody>
          <a:bodyPr/>
          <a:lstStyle/>
          <a:p>
            <a:r>
              <a:rPr lang="en-US" sz="2800" dirty="0" smtClean="0"/>
              <a:t>After becoming President in 1901, he used his authority to protect wildlife &amp; public lands.</a:t>
            </a:r>
          </a:p>
          <a:p>
            <a:endParaRPr lang="en-US" sz="2800" dirty="0"/>
          </a:p>
          <a:p>
            <a:r>
              <a:rPr lang="en-US" sz="2800" dirty="0" smtClean="0"/>
              <a:t>He created:</a:t>
            </a:r>
          </a:p>
          <a:p>
            <a:pPr lvl="1"/>
            <a:r>
              <a:rPr lang="en-US" sz="2400" dirty="0" smtClean="0"/>
              <a:t>The </a:t>
            </a:r>
            <a:r>
              <a:rPr lang="en-US" sz="2400" dirty="0" smtClean="0">
                <a:solidFill>
                  <a:srgbClr val="CCFFCC"/>
                </a:solidFill>
              </a:rPr>
              <a:t>United States Forest Service (USFS)</a:t>
            </a:r>
          </a:p>
          <a:p>
            <a:pPr lvl="1"/>
            <a:r>
              <a:rPr lang="en-US" sz="2400" dirty="0" smtClean="0"/>
              <a:t>150 national forests</a:t>
            </a:r>
          </a:p>
          <a:p>
            <a:pPr lvl="1"/>
            <a:r>
              <a:rPr lang="en-US" sz="2400" dirty="0" smtClean="0"/>
              <a:t>51 federal bird reserves</a:t>
            </a:r>
          </a:p>
          <a:p>
            <a:pPr lvl="1"/>
            <a:r>
              <a:rPr lang="en-US" sz="2400" dirty="0" smtClean="0"/>
              <a:t>4 national game preserves</a:t>
            </a:r>
          </a:p>
          <a:p>
            <a:pPr lvl="1"/>
            <a:r>
              <a:rPr lang="en-US" sz="2400" dirty="0" smtClean="0"/>
              <a:t>5 national parks</a:t>
            </a:r>
          </a:p>
          <a:p>
            <a:pPr lvl="1"/>
            <a:r>
              <a:rPr lang="en-US" sz="2400" dirty="0" smtClean="0"/>
              <a:t>18 national monuments</a:t>
            </a:r>
            <a:endParaRPr lang="en-US" sz="2400" dirty="0"/>
          </a:p>
        </p:txBody>
      </p:sp>
    </p:spTree>
    <p:extLst>
      <p:ext uri="{BB962C8B-B14F-4D97-AF65-F5344CB8AC3E}">
        <p14:creationId xmlns:p14="http://schemas.microsoft.com/office/powerpoint/2010/main" val="427626881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9144000" cy="990600"/>
          </a:xfrm>
          <a:solidFill>
            <a:schemeClr val="bg1"/>
          </a:solidFill>
        </p:spPr>
        <p:txBody>
          <a:bodyPr/>
          <a:lstStyle/>
          <a:p>
            <a:r>
              <a:rPr lang="en-US"/>
              <a:t>National Parks and Forests</a:t>
            </a:r>
          </a:p>
        </p:txBody>
      </p:sp>
      <p:pic>
        <p:nvPicPr>
          <p:cNvPr id="108547" name="Picture 3" descr="DIVI723349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997" r="4997"/>
          <a:stretch>
            <a:fillRect/>
          </a:stretch>
        </p:blipFill>
        <p:spPr>
          <a:noFill/>
          <a:ln w="381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8548" name="Picture 4" descr="DIVI7233498"/>
          <p:cNvPicPr>
            <a:picLocks noChangeAspect="1" noChangeArrowheads="1"/>
          </p:cNvPicPr>
          <p:nvPr/>
        </p:nvPicPr>
        <p:blipFill>
          <a:blip r:embed="rId2">
            <a:extLst>
              <a:ext uri="{28A0092B-C50C-407E-A947-70E740481C1C}">
                <a14:useLocalDpi xmlns:a14="http://schemas.microsoft.com/office/drawing/2010/main" val="0"/>
              </a:ext>
            </a:extLst>
          </a:blip>
          <a:srcRect l="84" t="76875" r="78549"/>
          <a:stretch>
            <a:fillRect/>
          </a:stretch>
        </p:blipFill>
        <p:spPr bwMode="auto">
          <a:xfrm>
            <a:off x="0" y="5410200"/>
            <a:ext cx="2819400" cy="144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3753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of the Progressive Era</a:t>
            </a:r>
            <a:endParaRPr lang="en-US" dirty="0"/>
          </a:p>
        </p:txBody>
      </p:sp>
      <p:sp>
        <p:nvSpPr>
          <p:cNvPr id="3" name="Content Placeholder 2"/>
          <p:cNvSpPr>
            <a:spLocks noGrp="1"/>
          </p:cNvSpPr>
          <p:nvPr>
            <p:ph idx="1"/>
          </p:nvPr>
        </p:nvSpPr>
        <p:spPr/>
        <p:txBody>
          <a:bodyPr/>
          <a:lstStyle/>
          <a:p>
            <a:r>
              <a:rPr lang="en-US" dirty="0" smtClean="0"/>
              <a:t>Complete the Chart on the Presidents and their actions during the Progressive Era.</a:t>
            </a:r>
          </a:p>
          <a:p>
            <a:endParaRPr lang="en-US" dirty="0"/>
          </a:p>
          <a:p>
            <a:endParaRPr lang="en-US" dirty="0" smtClean="0"/>
          </a:p>
          <a:p>
            <a:r>
              <a:rPr lang="en-US" sz="2800" dirty="0" smtClean="0"/>
              <a:t>Use pages </a:t>
            </a:r>
            <a:r>
              <a:rPr lang="en-US" sz="2800" dirty="0" smtClean="0">
                <a:solidFill>
                  <a:srgbClr val="CCFFCC"/>
                </a:solidFill>
              </a:rPr>
              <a:t>528-541 in American Vision </a:t>
            </a:r>
            <a:r>
              <a:rPr lang="en-US" sz="2800" dirty="0" smtClean="0"/>
              <a:t>Textbook.</a:t>
            </a:r>
          </a:p>
          <a:p>
            <a:endParaRPr lang="en-US" sz="2800" dirty="0" smtClean="0"/>
          </a:p>
          <a:p>
            <a:r>
              <a:rPr lang="en-US" sz="2800" dirty="0" smtClean="0"/>
              <a:t>Reference </a:t>
            </a:r>
            <a:r>
              <a:rPr lang="en-US" sz="2800" dirty="0" smtClean="0">
                <a:solidFill>
                  <a:srgbClr val="CCFFCC"/>
                </a:solidFill>
              </a:rPr>
              <a:t>Chapters 28-30 in American Pageant</a:t>
            </a:r>
            <a:r>
              <a:rPr lang="en-US" sz="2800" dirty="0" smtClean="0"/>
              <a:t> Textbook</a:t>
            </a:r>
            <a:endParaRPr lang="en-US" sz="2800" dirty="0"/>
          </a:p>
        </p:txBody>
      </p:sp>
    </p:spTree>
    <p:extLst>
      <p:ext uri="{BB962C8B-B14F-4D97-AF65-F5344CB8AC3E}">
        <p14:creationId xmlns:p14="http://schemas.microsoft.com/office/powerpoint/2010/main" val="22310774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1" name="Rectangle 5"/>
          <p:cNvSpPr>
            <a:spLocks noGrp="1" noChangeArrowheads="1"/>
          </p:cNvSpPr>
          <p:nvPr>
            <p:ph idx="1"/>
          </p:nvPr>
        </p:nvSpPr>
        <p:spPr>
          <a:xfrm>
            <a:off x="228600" y="381000"/>
            <a:ext cx="8686800" cy="6477000"/>
          </a:xfrm>
        </p:spPr>
        <p:txBody>
          <a:bodyPr/>
          <a:lstStyle/>
          <a:p>
            <a:endParaRPr lang="en-US" u="sng" dirty="0">
              <a:effectLst>
                <a:outerShdw blurRad="38100" dist="38100" dir="2700000" algn="tl">
                  <a:srgbClr val="DDDDDD"/>
                </a:outerShdw>
              </a:effectLst>
            </a:endParaRPr>
          </a:p>
          <a:p>
            <a:pPr marL="0" indent="0" algn="ctr">
              <a:buNone/>
            </a:pPr>
            <a:r>
              <a:rPr lang="en-US" u="sng" dirty="0">
                <a:effectLst>
                  <a:outerShdw blurRad="38100" dist="38100" dir="2700000" algn="tl">
                    <a:srgbClr val="DDDDDD"/>
                  </a:outerShdw>
                </a:effectLst>
              </a:rPr>
              <a:t>Essential Question</a:t>
            </a:r>
            <a:r>
              <a:rPr lang="en-US" dirty="0"/>
              <a:t>:</a:t>
            </a:r>
          </a:p>
          <a:p>
            <a:pPr>
              <a:buFont typeface="Arial" charset="0"/>
              <a:buNone/>
            </a:pPr>
            <a:endParaRPr lang="en-US" dirty="0"/>
          </a:p>
          <a:p>
            <a:pPr lvl="1"/>
            <a:r>
              <a:rPr lang="en-US" dirty="0"/>
              <a:t>How did the chaotic conditions of urban America in the Gilded Age contribute to </a:t>
            </a:r>
            <a:r>
              <a:rPr lang="ja-JP" altLang="en-US" dirty="0">
                <a:latin typeface="Arial"/>
              </a:rPr>
              <a:t>“</a:t>
            </a:r>
            <a:r>
              <a:rPr lang="en-US" dirty="0"/>
              <a:t>progressive</a:t>
            </a:r>
            <a:r>
              <a:rPr lang="ja-JP" altLang="en-US" dirty="0">
                <a:latin typeface="Arial"/>
              </a:rPr>
              <a:t>”</a:t>
            </a:r>
            <a:r>
              <a:rPr lang="en-US" dirty="0"/>
              <a:t> reforms</a:t>
            </a:r>
            <a:r>
              <a:rPr lang="en-US" sz="3500" dirty="0"/>
              <a:t> </a:t>
            </a:r>
            <a:r>
              <a:rPr lang="en-US" dirty="0"/>
              <a:t>in</a:t>
            </a:r>
            <a:r>
              <a:rPr lang="en-US" sz="3500" dirty="0"/>
              <a:t> </a:t>
            </a:r>
            <a:r>
              <a:rPr lang="en-US" dirty="0"/>
              <a:t>the</a:t>
            </a:r>
            <a:r>
              <a:rPr lang="en-US" sz="3500" dirty="0"/>
              <a:t> </a:t>
            </a:r>
            <a:r>
              <a:rPr lang="en-US" dirty="0"/>
              <a:t>early</a:t>
            </a:r>
            <a:r>
              <a:rPr lang="en-US" sz="3500" dirty="0"/>
              <a:t> </a:t>
            </a:r>
            <a:r>
              <a:rPr lang="en-US" dirty="0"/>
              <a:t>20</a:t>
            </a:r>
            <a:r>
              <a:rPr lang="en-US" baseline="30000" dirty="0"/>
              <a:t>th</a:t>
            </a:r>
            <a:r>
              <a:rPr lang="en-US" sz="3500" dirty="0"/>
              <a:t> </a:t>
            </a:r>
            <a:r>
              <a:rPr lang="en-US" dirty="0"/>
              <a:t>century?</a:t>
            </a:r>
          </a:p>
          <a:p>
            <a:pPr>
              <a:buFont typeface="Arial" charset="0"/>
              <a:buNone/>
            </a:pPr>
            <a:endParaRPr lang="en-US" u="sng" dirty="0">
              <a:solidFill>
                <a:srgbClr val="FF0000"/>
              </a:solidFill>
              <a:effectLst>
                <a:outerShdw blurRad="38100" dist="38100" dir="2700000" algn="tl">
                  <a:srgbClr val="DDDDDD"/>
                </a:outerShdw>
              </a:effectLst>
            </a:endParaRPr>
          </a:p>
          <a:p>
            <a:pPr lvl="1"/>
            <a:endParaRPr lang="en-US" dirty="0">
              <a:solidFill>
                <a:srgbClr val="FF0000"/>
              </a:solidFill>
            </a:endParaRPr>
          </a:p>
        </p:txBody>
      </p:sp>
    </p:spTree>
    <p:extLst>
      <p:ext uri="{BB962C8B-B14F-4D97-AF65-F5344CB8AC3E}">
        <p14:creationId xmlns:p14="http://schemas.microsoft.com/office/powerpoint/2010/main" val="65281624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680031"/>
              </p:ext>
            </p:extLst>
          </p:nvPr>
        </p:nvGraphicFramePr>
        <p:xfrm>
          <a:off x="1524000" y="1397000"/>
          <a:ext cx="6096000" cy="29667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26830290"/>
              </p:ext>
            </p:extLst>
          </p:nvPr>
        </p:nvGraphicFramePr>
        <p:xfrm>
          <a:off x="152400" y="152401"/>
          <a:ext cx="8839200" cy="6470528"/>
        </p:xfrm>
        <a:graphic>
          <a:graphicData uri="http://schemas.openxmlformats.org/drawingml/2006/table">
            <a:tbl>
              <a:tblPr firstRow="1" firstCol="1" bandRow="1">
                <a:tableStyleId>{5C22544A-7EE6-4342-B048-85BDC9FD1C3A}</a:tableStyleId>
              </a:tblPr>
              <a:tblGrid>
                <a:gridCol w="1143000"/>
                <a:gridCol w="2743200"/>
                <a:gridCol w="2590800"/>
                <a:gridCol w="2362200"/>
              </a:tblGrid>
              <a:tr h="1112729">
                <a:tc>
                  <a:txBody>
                    <a:bodyPr/>
                    <a:lstStyle/>
                    <a:p>
                      <a:endParaRPr lang="en-US" dirty="0"/>
                    </a:p>
                  </a:txBody>
                  <a:tcPr/>
                </a:tc>
                <a:tc>
                  <a:txBody>
                    <a:bodyPr/>
                    <a:lstStyle/>
                    <a:p>
                      <a:r>
                        <a:rPr lang="en-US" dirty="0" smtClean="0"/>
                        <a:t>Teddy</a:t>
                      </a:r>
                      <a:r>
                        <a:rPr lang="en-US" baseline="0" dirty="0" smtClean="0"/>
                        <a:t> Roosevelt</a:t>
                      </a:r>
                    </a:p>
                    <a:p>
                      <a:r>
                        <a:rPr lang="en-US" baseline="0" dirty="0" smtClean="0"/>
                        <a:t>1901-1909</a:t>
                      </a:r>
                    </a:p>
                    <a:p>
                      <a:r>
                        <a:rPr lang="en-US" baseline="0" dirty="0" smtClean="0"/>
                        <a:t>“square deal”</a:t>
                      </a:r>
                    </a:p>
                    <a:p>
                      <a:endParaRPr lang="en-US" dirty="0"/>
                    </a:p>
                  </a:txBody>
                  <a:tcPr/>
                </a:tc>
                <a:tc>
                  <a:txBody>
                    <a:bodyPr/>
                    <a:lstStyle/>
                    <a:p>
                      <a:r>
                        <a:rPr lang="en-US" dirty="0" smtClean="0"/>
                        <a:t>Taft</a:t>
                      </a:r>
                    </a:p>
                    <a:p>
                      <a:r>
                        <a:rPr lang="en-US" dirty="0" smtClean="0"/>
                        <a:t>1909-1913</a:t>
                      </a:r>
                      <a:endParaRPr lang="en-US" dirty="0"/>
                    </a:p>
                  </a:txBody>
                  <a:tcPr/>
                </a:tc>
                <a:tc>
                  <a:txBody>
                    <a:bodyPr/>
                    <a:lstStyle/>
                    <a:p>
                      <a:r>
                        <a:rPr lang="en-US" dirty="0" smtClean="0"/>
                        <a:t>Wilson</a:t>
                      </a:r>
                    </a:p>
                    <a:p>
                      <a:r>
                        <a:rPr lang="en-US" dirty="0" smtClean="0"/>
                        <a:t>1913-1921</a:t>
                      </a:r>
                    </a:p>
                    <a:p>
                      <a:r>
                        <a:rPr lang="en-US" dirty="0" smtClean="0"/>
                        <a:t>“New Freedom”</a:t>
                      </a:r>
                      <a:endParaRPr lang="en-US" dirty="0"/>
                    </a:p>
                  </a:txBody>
                  <a:tcPr/>
                </a:tc>
              </a:tr>
              <a:tr h="1112729">
                <a:tc>
                  <a:txBody>
                    <a:bodyPr/>
                    <a:lstStyle/>
                    <a:p>
                      <a:r>
                        <a:rPr lang="en-US" dirty="0" err="1" smtClean="0"/>
                        <a:t>Conserv</a:t>
                      </a:r>
                      <a:r>
                        <a:rPr lang="en-US" dirty="0" smtClean="0"/>
                        <a:t>.</a:t>
                      </a:r>
                      <a:endParaRPr lang="en-US" dirty="0"/>
                    </a:p>
                  </a:txBody>
                  <a:tcPr/>
                </a:tc>
                <a:tc>
                  <a:txBody>
                    <a:bodyPr/>
                    <a:lstStyle/>
                    <a:p>
                      <a:pPr marL="285750" indent="-285750">
                        <a:buFont typeface="Arial"/>
                        <a:buChar char="•"/>
                      </a:pPr>
                      <a:r>
                        <a:rPr lang="en-US" dirty="0" smtClean="0"/>
                        <a:t>Preserved 170</a:t>
                      </a:r>
                      <a:r>
                        <a:rPr lang="en-US" baseline="0" dirty="0" smtClean="0"/>
                        <a:t> million acres of land </a:t>
                      </a:r>
                    </a:p>
                    <a:p>
                      <a:pPr marL="285750" indent="-285750">
                        <a:buFont typeface="Arial"/>
                        <a:buChar char="•"/>
                      </a:pPr>
                      <a:r>
                        <a:rPr lang="en-US" baseline="0" dirty="0" smtClean="0"/>
                        <a:t>Created National Parks</a:t>
                      </a:r>
                      <a:endParaRPr lang="en-US" dirty="0"/>
                    </a:p>
                  </a:txBody>
                  <a:tcPr/>
                </a:tc>
                <a:tc>
                  <a:txBody>
                    <a:bodyPr/>
                    <a:lstStyle/>
                    <a:p>
                      <a:pPr marL="285750" indent="-285750">
                        <a:buFont typeface="Arial"/>
                        <a:buChar char="•"/>
                      </a:pPr>
                      <a:r>
                        <a:rPr lang="en-US" dirty="0" smtClean="0"/>
                        <a:t>Ballinger-Pinchot Controversy</a:t>
                      </a:r>
                    </a:p>
                    <a:p>
                      <a:pPr marL="285750" indent="-285750">
                        <a:buFont typeface="Arial"/>
                        <a:buChar char="•"/>
                      </a:pPr>
                      <a:endParaRPr lang="en-US" dirty="0"/>
                    </a:p>
                  </a:txBody>
                  <a:tcPr/>
                </a:tc>
                <a:tc>
                  <a:txBody>
                    <a:bodyPr/>
                    <a:lstStyle/>
                    <a:p>
                      <a:pPr marL="285750" indent="-285750">
                        <a:buFont typeface="Arial"/>
                        <a:buChar char="•"/>
                      </a:pPr>
                      <a:r>
                        <a:rPr lang="en-US" dirty="0" smtClean="0"/>
                        <a:t>Not a conservationist</a:t>
                      </a:r>
                      <a:endParaRPr lang="en-US" dirty="0"/>
                    </a:p>
                  </a:txBody>
                  <a:tcPr/>
                </a:tc>
              </a:tr>
              <a:tr h="1883079">
                <a:tc>
                  <a:txBody>
                    <a:bodyPr/>
                    <a:lstStyle/>
                    <a:p>
                      <a:r>
                        <a:rPr lang="en-US" dirty="0" smtClean="0"/>
                        <a:t>RR</a:t>
                      </a:r>
                      <a:endParaRPr lang="en-US" dirty="0"/>
                    </a:p>
                  </a:txBody>
                  <a:tcPr/>
                </a:tc>
                <a:tc>
                  <a:txBody>
                    <a:bodyPr/>
                    <a:lstStyle/>
                    <a:p>
                      <a:pPr marL="285750" indent="-285750">
                        <a:buFont typeface="Arial"/>
                        <a:buChar char="•"/>
                      </a:pPr>
                      <a:r>
                        <a:rPr lang="en-US" dirty="0" smtClean="0"/>
                        <a:t>Greatly</a:t>
                      </a:r>
                      <a:r>
                        <a:rPr lang="en-US" baseline="0" dirty="0" smtClean="0"/>
                        <a:t> strengthened RR legislation</a:t>
                      </a:r>
                    </a:p>
                    <a:p>
                      <a:pPr marL="285750" indent="-285750">
                        <a:buFont typeface="Arial"/>
                        <a:buChar char="•"/>
                      </a:pPr>
                      <a:r>
                        <a:rPr lang="en-US" baseline="0" dirty="0" smtClean="0"/>
                        <a:t>Elkins Act, Hepburn Act </a:t>
                      </a:r>
                    </a:p>
                    <a:p>
                      <a:pPr marL="285750" indent="-285750">
                        <a:buFont typeface="Arial"/>
                        <a:buChar char="•"/>
                      </a:pPr>
                      <a:r>
                        <a:rPr lang="en-US" baseline="0" dirty="0" smtClean="0"/>
                        <a:t>appealed to the press to get his leg. passed</a:t>
                      </a:r>
                      <a:endParaRPr lang="en-US" dirty="0"/>
                    </a:p>
                  </a:txBody>
                  <a:tcPr/>
                </a:tc>
                <a:tc>
                  <a:txBody>
                    <a:bodyPr/>
                    <a:lstStyle/>
                    <a:p>
                      <a:pPr marL="285750" indent="-285750">
                        <a:buFont typeface="Arial"/>
                        <a:buChar char="•"/>
                      </a:pPr>
                      <a:r>
                        <a:rPr lang="en-US" dirty="0" smtClean="0"/>
                        <a:t>Mann</a:t>
                      </a:r>
                      <a:r>
                        <a:rPr lang="en-US" baseline="0" dirty="0" smtClean="0"/>
                        <a:t>-Elkins Act</a:t>
                      </a:r>
                      <a:endParaRPr lang="en-US" dirty="0"/>
                    </a:p>
                  </a:txBody>
                  <a:tcPr/>
                </a:tc>
                <a:tc>
                  <a:txBody>
                    <a:bodyPr/>
                    <a:lstStyle/>
                    <a:p>
                      <a:pPr marL="285750" indent="-285750">
                        <a:buFont typeface="Arial"/>
                        <a:buChar char="•"/>
                      </a:pPr>
                      <a:r>
                        <a:rPr lang="en-US" dirty="0" smtClean="0"/>
                        <a:t>Adamson</a:t>
                      </a:r>
                      <a:r>
                        <a:rPr lang="en-US" baseline="0" dirty="0" smtClean="0"/>
                        <a:t> Act, 8 </a:t>
                      </a:r>
                      <a:r>
                        <a:rPr lang="en-US" baseline="0" dirty="0" err="1" smtClean="0"/>
                        <a:t>hr</a:t>
                      </a:r>
                      <a:r>
                        <a:rPr lang="en-US" baseline="0" dirty="0" smtClean="0"/>
                        <a:t> workday for RR workers</a:t>
                      </a:r>
                      <a:endParaRPr lang="en-US" dirty="0"/>
                    </a:p>
                  </a:txBody>
                  <a:tcPr/>
                </a:tc>
              </a:tr>
              <a:tr h="2139863">
                <a:tc>
                  <a:txBody>
                    <a:bodyPr/>
                    <a:lstStyle/>
                    <a:p>
                      <a:r>
                        <a:rPr lang="en-US" dirty="0" smtClean="0"/>
                        <a:t>Labor Action/Leg.</a:t>
                      </a:r>
                      <a:endParaRPr lang="en-US" dirty="0"/>
                    </a:p>
                  </a:txBody>
                  <a:tcPr/>
                </a:tc>
                <a:tc>
                  <a:txBody>
                    <a:bodyPr/>
                    <a:lstStyle/>
                    <a:p>
                      <a:pPr marL="285750" indent="-285750">
                        <a:buFont typeface="Arial"/>
                        <a:buChar char="•"/>
                      </a:pPr>
                      <a:r>
                        <a:rPr lang="en-US" dirty="0" smtClean="0"/>
                        <a:t>Created</a:t>
                      </a:r>
                      <a:r>
                        <a:rPr lang="en-US" baseline="0" dirty="0" smtClean="0"/>
                        <a:t> the department of Labor and Commerce</a:t>
                      </a:r>
                      <a:endParaRPr lang="en-US" dirty="0"/>
                    </a:p>
                  </a:txBody>
                  <a:tcPr/>
                </a:tc>
                <a:tc>
                  <a:txBody>
                    <a:bodyPr/>
                    <a:lstStyle/>
                    <a:p>
                      <a:pPr marL="285750" indent="-285750">
                        <a:buFont typeface="Arial"/>
                        <a:buChar char="•"/>
                      </a:pPr>
                      <a:r>
                        <a:rPr lang="en-US" dirty="0" smtClean="0"/>
                        <a:t>Separated</a:t>
                      </a:r>
                      <a:r>
                        <a:rPr lang="en-US" baseline="0" dirty="0" smtClean="0"/>
                        <a:t> the Dept. of Labor and Commerce</a:t>
                      </a:r>
                      <a:endParaRPr lang="en-US" dirty="0"/>
                    </a:p>
                  </a:txBody>
                  <a:tcPr/>
                </a:tc>
                <a:tc>
                  <a:txBody>
                    <a:bodyPr/>
                    <a:lstStyle/>
                    <a:p>
                      <a:pPr marL="285750" indent="-285750">
                        <a:buFont typeface="Arial"/>
                        <a:buChar char="•"/>
                      </a:pPr>
                      <a:r>
                        <a:rPr lang="en-US" dirty="0" smtClean="0"/>
                        <a:t>The</a:t>
                      </a:r>
                      <a:r>
                        <a:rPr lang="en-US" baseline="0" dirty="0" smtClean="0"/>
                        <a:t> Kern-</a:t>
                      </a:r>
                      <a:r>
                        <a:rPr lang="en-US" baseline="0" dirty="0" err="1" smtClean="0"/>
                        <a:t>McGillcuddy</a:t>
                      </a:r>
                      <a:r>
                        <a:rPr lang="en-US" baseline="0" dirty="0" smtClean="0"/>
                        <a:t> Act – workers comp, Keating Owens Act – outlawed child labor, Adamson Act – guaranteed 8 hr. workday</a:t>
                      </a:r>
                      <a:endParaRPr lang="en-US" dirty="0"/>
                    </a:p>
                  </a:txBody>
                  <a:tcPr/>
                </a:tc>
              </a:tr>
            </a:tbl>
          </a:graphicData>
        </a:graphic>
      </p:graphicFrame>
    </p:spTree>
    <p:extLst>
      <p:ext uri="{BB962C8B-B14F-4D97-AF65-F5344CB8AC3E}">
        <p14:creationId xmlns:p14="http://schemas.microsoft.com/office/powerpoint/2010/main" val="196699699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30241150"/>
              </p:ext>
            </p:extLst>
          </p:nvPr>
        </p:nvGraphicFramePr>
        <p:xfrm>
          <a:off x="152400" y="152398"/>
          <a:ext cx="8839200" cy="6400801"/>
        </p:xfrm>
        <a:graphic>
          <a:graphicData uri="http://schemas.openxmlformats.org/drawingml/2006/table">
            <a:tbl>
              <a:tblPr firstRow="1" firstCol="1" bandRow="1">
                <a:tableStyleId>{5C22544A-7EE6-4342-B048-85BDC9FD1C3A}</a:tableStyleId>
              </a:tblPr>
              <a:tblGrid>
                <a:gridCol w="1295400"/>
                <a:gridCol w="2590800"/>
                <a:gridCol w="1181100"/>
                <a:gridCol w="1409700"/>
                <a:gridCol w="2362200"/>
              </a:tblGrid>
              <a:tr h="609602">
                <a:tc>
                  <a:txBody>
                    <a:bodyPr/>
                    <a:lstStyle/>
                    <a:p>
                      <a:endParaRPr lang="en-US" dirty="0"/>
                    </a:p>
                  </a:txBody>
                  <a:tcPr/>
                </a:tc>
                <a:tc>
                  <a:txBody>
                    <a:bodyPr/>
                    <a:lstStyle/>
                    <a:p>
                      <a:r>
                        <a:rPr lang="en-US" dirty="0" smtClean="0"/>
                        <a:t>Teddy</a:t>
                      </a:r>
                      <a:r>
                        <a:rPr lang="en-US" baseline="0" dirty="0" smtClean="0"/>
                        <a:t> Roosevelt</a:t>
                      </a:r>
                      <a:endParaRPr lang="en-US" dirty="0"/>
                    </a:p>
                  </a:txBody>
                  <a:tcPr/>
                </a:tc>
                <a:tc gridSpan="2">
                  <a:txBody>
                    <a:bodyPr/>
                    <a:lstStyle/>
                    <a:p>
                      <a:r>
                        <a:rPr lang="en-US" dirty="0" smtClean="0"/>
                        <a:t>Taft</a:t>
                      </a:r>
                      <a:endParaRPr lang="en-US" dirty="0"/>
                    </a:p>
                  </a:txBody>
                  <a:tcPr/>
                </a:tc>
                <a:tc hMerge="1">
                  <a:txBody>
                    <a:bodyPr/>
                    <a:lstStyle/>
                    <a:p>
                      <a:endParaRPr lang="en-US"/>
                    </a:p>
                  </a:txBody>
                  <a:tcPr/>
                </a:tc>
                <a:tc>
                  <a:txBody>
                    <a:bodyPr/>
                    <a:lstStyle/>
                    <a:p>
                      <a:r>
                        <a:rPr lang="en-US" dirty="0" smtClean="0"/>
                        <a:t>Wilson</a:t>
                      </a:r>
                      <a:endParaRPr lang="en-US" dirty="0"/>
                    </a:p>
                  </a:txBody>
                  <a:tcPr/>
                </a:tc>
              </a:tr>
              <a:tr h="750995">
                <a:tc>
                  <a:txBody>
                    <a:bodyPr/>
                    <a:lstStyle/>
                    <a:p>
                      <a:r>
                        <a:rPr lang="en-US" dirty="0" smtClean="0"/>
                        <a:t>Regulation of Trusts</a:t>
                      </a:r>
                      <a:endParaRPr lang="en-US" dirty="0"/>
                    </a:p>
                  </a:txBody>
                  <a:tcPr/>
                </a:tc>
                <a:tc>
                  <a:txBody>
                    <a:bodyPr/>
                    <a:lstStyle/>
                    <a:p>
                      <a:pPr marL="285750" indent="-285750">
                        <a:buFont typeface="Arial"/>
                        <a:buChar char="•"/>
                      </a:pPr>
                      <a:r>
                        <a:rPr lang="en-US" dirty="0" smtClean="0"/>
                        <a:t>Busted up Northern Securities (JP Morgan)</a:t>
                      </a:r>
                    </a:p>
                    <a:p>
                      <a:pPr marL="285750" indent="-285750">
                        <a:buFont typeface="Arial"/>
                        <a:buChar char="•"/>
                      </a:pPr>
                      <a:endParaRPr lang="en-US" dirty="0" smtClean="0"/>
                    </a:p>
                    <a:p>
                      <a:pPr marL="285750" indent="-285750">
                        <a:buFont typeface="Arial"/>
                        <a:buChar char="•"/>
                      </a:pPr>
                      <a:r>
                        <a:rPr lang="en-US" dirty="0" smtClean="0"/>
                        <a:t>Reign</a:t>
                      </a:r>
                      <a:r>
                        <a:rPr lang="en-US" baseline="0" dirty="0" smtClean="0"/>
                        <a:t> in / not destroy trusts</a:t>
                      </a:r>
                      <a:endParaRPr lang="en-US" dirty="0" smtClean="0"/>
                    </a:p>
                  </a:txBody>
                  <a:tcPr/>
                </a:tc>
                <a:tc gridSpan="2">
                  <a:txBody>
                    <a:bodyPr/>
                    <a:lstStyle/>
                    <a:p>
                      <a:pPr marL="285750" indent="-285750">
                        <a:buFont typeface="Arial"/>
                        <a:buChar char="•"/>
                      </a:pPr>
                      <a:r>
                        <a:rPr lang="en-US" dirty="0" smtClean="0"/>
                        <a:t>More than twice</a:t>
                      </a:r>
                      <a:r>
                        <a:rPr lang="en-US" baseline="0" dirty="0" smtClean="0"/>
                        <a:t> the anti-trust suits than TR</a:t>
                      </a:r>
                      <a:endParaRPr lang="en-US" dirty="0"/>
                    </a:p>
                  </a:txBody>
                  <a:tcPr/>
                </a:tc>
                <a:tc hMerge="1">
                  <a:txBody>
                    <a:bodyPr/>
                    <a:lstStyle/>
                    <a:p>
                      <a:endParaRPr lang="en-US"/>
                    </a:p>
                  </a:txBody>
                  <a:tcPr/>
                </a:tc>
                <a:tc>
                  <a:txBody>
                    <a:bodyPr/>
                    <a:lstStyle/>
                    <a:p>
                      <a:pPr marL="285750" indent="-285750">
                        <a:buFont typeface="Arial"/>
                        <a:buChar char="•"/>
                      </a:pPr>
                      <a:r>
                        <a:rPr lang="en-US" dirty="0" smtClean="0"/>
                        <a:t>Established</a:t>
                      </a:r>
                      <a:r>
                        <a:rPr lang="en-US" baseline="0" dirty="0" smtClean="0"/>
                        <a:t> the FTC – not strong anti-trust</a:t>
                      </a:r>
                    </a:p>
                    <a:p>
                      <a:pPr marL="285750" indent="-285750">
                        <a:buFont typeface="Arial"/>
                        <a:buChar char="•"/>
                      </a:pPr>
                      <a:endParaRPr lang="en-US" baseline="0" dirty="0" smtClean="0"/>
                    </a:p>
                    <a:p>
                      <a:pPr marL="285750" indent="-285750">
                        <a:buFont typeface="Arial"/>
                        <a:buChar char="•"/>
                      </a:pPr>
                      <a:r>
                        <a:rPr lang="en-US" baseline="0" dirty="0" smtClean="0"/>
                        <a:t>Clayton Anti-Trust Act</a:t>
                      </a:r>
                      <a:endParaRPr lang="en-US" dirty="0"/>
                    </a:p>
                  </a:txBody>
                  <a:tcPr/>
                </a:tc>
              </a:tr>
              <a:tr h="1310640">
                <a:tc>
                  <a:txBody>
                    <a:bodyPr/>
                    <a:lstStyle/>
                    <a:p>
                      <a:r>
                        <a:rPr lang="en-US" dirty="0" smtClean="0"/>
                        <a:t>Public Health</a:t>
                      </a:r>
                      <a:endParaRPr lang="en-US" dirty="0"/>
                    </a:p>
                  </a:txBody>
                  <a:tcPr/>
                </a:tc>
                <a:tc gridSpan="2">
                  <a:txBody>
                    <a:bodyPr/>
                    <a:lstStyle/>
                    <a:p>
                      <a:pPr marL="285750" indent="-285750">
                        <a:buFont typeface="Arial"/>
                        <a:buChar char="•"/>
                      </a:pPr>
                      <a:r>
                        <a:rPr lang="en-US" dirty="0" smtClean="0"/>
                        <a:t>Pure</a:t>
                      </a:r>
                      <a:r>
                        <a:rPr lang="en-US" baseline="0" dirty="0" smtClean="0"/>
                        <a:t> Food &amp; Drug Act</a:t>
                      </a:r>
                    </a:p>
                  </a:txBody>
                  <a:tcPr/>
                </a:tc>
                <a:tc hMerge="1">
                  <a:txBody>
                    <a:bodyPr/>
                    <a:lstStyle/>
                    <a:p>
                      <a:endParaRPr lang="en-US" dirty="0"/>
                    </a:p>
                  </a:txBody>
                  <a:tcPr/>
                </a:tc>
                <a:tc gridSpan="2">
                  <a:txBody>
                    <a:bodyPr/>
                    <a:lstStyle/>
                    <a:p>
                      <a:pPr marL="285750" indent="-285750">
                        <a:buFont typeface="Arial"/>
                        <a:buChar char="•"/>
                      </a:pPr>
                      <a:endParaRPr lang="en-US" dirty="0"/>
                    </a:p>
                  </a:txBody>
                  <a:tcPr/>
                </a:tc>
                <a:tc hMerge="1">
                  <a:txBody>
                    <a:bodyPr/>
                    <a:lstStyle/>
                    <a:p>
                      <a:endParaRPr lang="en-US" dirty="0"/>
                    </a:p>
                  </a:txBody>
                  <a:tcPr/>
                </a:tc>
              </a:tr>
              <a:tr h="1524000">
                <a:tc>
                  <a:txBody>
                    <a:bodyPr/>
                    <a:lstStyle/>
                    <a:p>
                      <a:r>
                        <a:rPr lang="en-US" dirty="0" smtClean="0"/>
                        <a:t>Tariff Proposals</a:t>
                      </a:r>
                      <a:endParaRPr lang="en-US" dirty="0"/>
                    </a:p>
                  </a:txBody>
                  <a:tcPr/>
                </a:tc>
                <a:tc>
                  <a:txBody>
                    <a:bodyPr/>
                    <a:lstStyle/>
                    <a:p>
                      <a:pPr marL="285750" indent="-285750">
                        <a:buFont typeface="Arial"/>
                        <a:buChar char="•"/>
                      </a:pPr>
                      <a:r>
                        <a:rPr lang="en-US" dirty="0" smtClean="0"/>
                        <a:t>Believed in expert tariff</a:t>
                      </a:r>
                      <a:r>
                        <a:rPr lang="en-US" baseline="0" dirty="0" smtClean="0"/>
                        <a:t> commission by businessmen, not politicians</a:t>
                      </a:r>
                      <a:endParaRPr lang="en-US" dirty="0"/>
                    </a:p>
                  </a:txBody>
                  <a:tcPr/>
                </a:tc>
                <a:tc gridSpan="2">
                  <a:txBody>
                    <a:bodyPr/>
                    <a:lstStyle/>
                    <a:p>
                      <a:pPr marL="285750" indent="-285750">
                        <a:buFont typeface="Arial"/>
                        <a:buChar char="•"/>
                      </a:pPr>
                      <a:r>
                        <a:rPr lang="en-US" dirty="0" smtClean="0"/>
                        <a:t>Payne Aldrich Tariff Act</a:t>
                      </a:r>
                      <a:endParaRPr lang="en-US" dirty="0"/>
                    </a:p>
                  </a:txBody>
                  <a:tcPr/>
                </a:tc>
                <a:tc hMerge="1">
                  <a:txBody>
                    <a:bodyPr/>
                    <a:lstStyle/>
                    <a:p>
                      <a:endParaRPr lang="en-US"/>
                    </a:p>
                  </a:txBody>
                  <a:tcPr/>
                </a:tc>
                <a:tc>
                  <a:txBody>
                    <a:bodyPr/>
                    <a:lstStyle/>
                    <a:p>
                      <a:pPr marL="285750" indent="-285750">
                        <a:buFont typeface="Arial"/>
                        <a:buChar char="•"/>
                      </a:pPr>
                      <a:r>
                        <a:rPr lang="en-US" dirty="0" smtClean="0"/>
                        <a:t>Underwood</a:t>
                      </a:r>
                      <a:r>
                        <a:rPr lang="en-US" baseline="0" dirty="0" smtClean="0"/>
                        <a:t> Simmons Tariff (reduced tariffs)</a:t>
                      </a:r>
                    </a:p>
                    <a:p>
                      <a:pPr marL="285750" indent="-285750">
                        <a:buFont typeface="Arial"/>
                        <a:buChar char="•"/>
                      </a:pPr>
                      <a:endParaRPr lang="en-US" baseline="0" dirty="0" smtClean="0"/>
                    </a:p>
                    <a:p>
                      <a:pPr marL="285750" indent="-285750">
                        <a:buFont typeface="Arial"/>
                        <a:buChar char="•"/>
                      </a:pPr>
                      <a:r>
                        <a:rPr lang="en-US" baseline="0" dirty="0" smtClean="0"/>
                        <a:t>16</a:t>
                      </a:r>
                      <a:r>
                        <a:rPr lang="en-US" baseline="30000" dirty="0" smtClean="0"/>
                        <a:t>th</a:t>
                      </a:r>
                      <a:r>
                        <a:rPr lang="en-US" baseline="0" dirty="0" smtClean="0"/>
                        <a:t> amendment – income tax</a:t>
                      </a:r>
                      <a:endParaRPr lang="en-US" dirty="0"/>
                    </a:p>
                  </a:txBody>
                  <a:tcPr/>
                </a:tc>
              </a:tr>
              <a:tr h="1005840">
                <a:tc>
                  <a:txBody>
                    <a:bodyPr/>
                    <a:lstStyle/>
                    <a:p>
                      <a:r>
                        <a:rPr lang="en-US" dirty="0" smtClean="0"/>
                        <a:t>Banking Leg.</a:t>
                      </a:r>
                      <a:endParaRPr lang="en-US" dirty="0"/>
                    </a:p>
                  </a:txBody>
                  <a:tcPr/>
                </a:tc>
                <a:tc>
                  <a:txBody>
                    <a:bodyPr/>
                    <a:lstStyle/>
                    <a:p>
                      <a:pPr marL="285750" indent="-285750">
                        <a:buFont typeface="Arial"/>
                        <a:buChar char="•"/>
                      </a:pPr>
                      <a:r>
                        <a:rPr lang="en-US" dirty="0" smtClean="0"/>
                        <a:t>Aldrich Vreeland Act – put more money in circulation</a:t>
                      </a:r>
                      <a:endParaRPr lang="en-US" dirty="0"/>
                    </a:p>
                  </a:txBody>
                  <a:tcPr/>
                </a:tc>
                <a:tc gridSpan="2">
                  <a:txBody>
                    <a:bodyPr/>
                    <a:lstStyle/>
                    <a:p>
                      <a:pPr marL="285750" indent="-285750">
                        <a:buFont typeface="Arial"/>
                        <a:buChar char="•"/>
                      </a:pPr>
                      <a:r>
                        <a:rPr lang="en-US" dirty="0" smtClean="0"/>
                        <a:t>Postal Saving Bank Act</a:t>
                      </a:r>
                      <a:endParaRPr lang="en-US" dirty="0"/>
                    </a:p>
                  </a:txBody>
                  <a:tcPr/>
                </a:tc>
                <a:tc hMerge="1">
                  <a:txBody>
                    <a:bodyPr/>
                    <a:lstStyle/>
                    <a:p>
                      <a:endParaRPr lang="en-US"/>
                    </a:p>
                  </a:txBody>
                  <a:tcPr/>
                </a:tc>
                <a:tc>
                  <a:txBody>
                    <a:bodyPr/>
                    <a:lstStyle/>
                    <a:p>
                      <a:pPr marL="285750" indent="-285750">
                        <a:buFont typeface="Arial"/>
                        <a:buChar char="•"/>
                      </a:pPr>
                      <a:r>
                        <a:rPr lang="en-US" dirty="0" smtClean="0"/>
                        <a:t>Established</a:t>
                      </a:r>
                      <a:r>
                        <a:rPr lang="en-US" baseline="0" dirty="0" smtClean="0"/>
                        <a:t> Federal Reserve Act (bank of Banks)</a:t>
                      </a:r>
                      <a:endParaRPr lang="en-US" dirty="0"/>
                    </a:p>
                  </a:txBody>
                  <a:tcPr/>
                </a:tc>
              </a:tr>
            </a:tbl>
          </a:graphicData>
        </a:graphic>
      </p:graphicFrame>
    </p:spTree>
    <p:extLst>
      <p:ext uri="{BB962C8B-B14F-4D97-AF65-F5344CB8AC3E}">
        <p14:creationId xmlns:p14="http://schemas.microsoft.com/office/powerpoint/2010/main" val="124254274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Paragraph</a:t>
            </a:r>
            <a:endParaRPr lang="en-US"/>
          </a:p>
        </p:txBody>
      </p:sp>
      <p:sp>
        <p:nvSpPr>
          <p:cNvPr id="3" name="Content Placeholder 2"/>
          <p:cNvSpPr>
            <a:spLocks noGrp="1"/>
          </p:cNvSpPr>
          <p:nvPr>
            <p:ph idx="1"/>
          </p:nvPr>
        </p:nvSpPr>
        <p:spPr/>
        <p:txBody>
          <a:bodyPr/>
          <a:lstStyle/>
          <a:p>
            <a:pPr marL="457200" lvl="1" indent="0">
              <a:buNone/>
            </a:pPr>
            <a:r>
              <a:rPr lang="en-US" dirty="0" smtClean="0"/>
              <a:t>How </a:t>
            </a:r>
            <a:r>
              <a:rPr lang="en-US" dirty="0"/>
              <a:t>did the chaotic conditions of urban America in the Gilded Age contribute </a:t>
            </a:r>
            <a:r>
              <a:rPr lang="en-US" dirty="0" smtClean="0"/>
              <a:t>to</a:t>
            </a:r>
            <a:r>
              <a:rPr lang="ja-JP" altLang="en-US" dirty="0" smtClean="0">
                <a:latin typeface="Arial"/>
              </a:rPr>
              <a:t>“</a:t>
            </a:r>
            <a:r>
              <a:rPr lang="en-US" dirty="0"/>
              <a:t>progressive</a:t>
            </a:r>
            <a:r>
              <a:rPr lang="ja-JP" altLang="en-US" dirty="0">
                <a:latin typeface="Arial"/>
              </a:rPr>
              <a:t>”</a:t>
            </a:r>
            <a:r>
              <a:rPr lang="en-US" dirty="0"/>
              <a:t> reforms</a:t>
            </a:r>
            <a:r>
              <a:rPr lang="en-US" sz="3500" dirty="0"/>
              <a:t> </a:t>
            </a:r>
            <a:r>
              <a:rPr lang="en-US" dirty="0"/>
              <a:t>in</a:t>
            </a:r>
            <a:r>
              <a:rPr lang="en-US" sz="3500" dirty="0"/>
              <a:t> </a:t>
            </a:r>
            <a:r>
              <a:rPr lang="en-US" dirty="0"/>
              <a:t>the</a:t>
            </a:r>
            <a:r>
              <a:rPr lang="en-US" sz="3500" dirty="0"/>
              <a:t> </a:t>
            </a:r>
            <a:r>
              <a:rPr lang="en-US" dirty="0"/>
              <a:t>early</a:t>
            </a:r>
            <a:r>
              <a:rPr lang="en-US" sz="3500" dirty="0"/>
              <a:t> </a:t>
            </a:r>
            <a:r>
              <a:rPr lang="en-US" dirty="0"/>
              <a:t>20</a:t>
            </a:r>
            <a:r>
              <a:rPr lang="en-US" baseline="30000" dirty="0"/>
              <a:t>th</a:t>
            </a:r>
            <a:r>
              <a:rPr lang="en-US" sz="3500" dirty="0"/>
              <a:t> </a:t>
            </a:r>
            <a:r>
              <a:rPr lang="en-US" dirty="0"/>
              <a:t>century?</a:t>
            </a:r>
          </a:p>
          <a:p>
            <a:endParaRPr lang="en-US" dirty="0" smtClean="0"/>
          </a:p>
          <a:p>
            <a:r>
              <a:rPr lang="en-US" dirty="0" smtClean="0"/>
              <a:t>Be sure to cite specifics from the Gilded Age as well as specific changes as a result of the progressive movement.</a:t>
            </a:r>
            <a:endParaRPr lang="en-US" dirty="0"/>
          </a:p>
        </p:txBody>
      </p:sp>
    </p:spTree>
    <p:extLst>
      <p:ext uri="{BB962C8B-B14F-4D97-AF65-F5344CB8AC3E}">
        <p14:creationId xmlns:p14="http://schemas.microsoft.com/office/powerpoint/2010/main" val="24169379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Calisto MT"/>
                <a:cs typeface="Calisto MT"/>
              </a:rPr>
              <a:t>SSUSH13:  The student will identify major efforts to reform American Society and Politics in the Progressive Era</a:t>
            </a:r>
            <a:endParaRPr lang="en-US" sz="2800" dirty="0">
              <a:latin typeface="Calisto MT"/>
              <a:cs typeface="Calisto MT"/>
            </a:endParaRPr>
          </a:p>
        </p:txBody>
      </p:sp>
      <p:sp>
        <p:nvSpPr>
          <p:cNvPr id="3" name="Content Placeholder 2"/>
          <p:cNvSpPr>
            <a:spLocks noGrp="1"/>
          </p:cNvSpPr>
          <p:nvPr>
            <p:ph idx="1"/>
          </p:nvPr>
        </p:nvSpPr>
        <p:spPr>
          <a:xfrm>
            <a:off x="457200" y="1981200"/>
            <a:ext cx="8229600" cy="4144963"/>
          </a:xfrm>
        </p:spPr>
        <p:txBody>
          <a:bodyPr/>
          <a:lstStyle/>
          <a:p>
            <a:r>
              <a:rPr lang="en-US" dirty="0" smtClean="0">
                <a:latin typeface="Calisto MT"/>
                <a:cs typeface="Calisto MT"/>
              </a:rPr>
              <a:t>What were the problems in the Gilded Age?</a:t>
            </a:r>
          </a:p>
          <a:p>
            <a:endParaRPr lang="en-US" dirty="0" smtClean="0">
              <a:latin typeface="Calisto MT"/>
              <a:cs typeface="Calisto MT"/>
            </a:endParaRPr>
          </a:p>
          <a:p>
            <a:r>
              <a:rPr lang="en-US" dirty="0" smtClean="0">
                <a:latin typeface="Calisto MT"/>
                <a:cs typeface="Calisto MT"/>
              </a:rPr>
              <a:t>Who were the muckrakers?  </a:t>
            </a:r>
          </a:p>
          <a:p>
            <a:endParaRPr lang="en-US" dirty="0" smtClean="0">
              <a:latin typeface="Calisto MT"/>
              <a:cs typeface="Calisto MT"/>
            </a:endParaRPr>
          </a:p>
          <a:p>
            <a:r>
              <a:rPr lang="en-US" dirty="0" smtClean="0">
                <a:latin typeface="Calisto MT"/>
                <a:cs typeface="Calisto MT"/>
              </a:rPr>
              <a:t>How did Upton Sinclair’s </a:t>
            </a:r>
            <a:r>
              <a:rPr lang="en-US" i="1" dirty="0" smtClean="0">
                <a:latin typeface="Calisto MT"/>
                <a:cs typeface="Calisto MT"/>
              </a:rPr>
              <a:t>The Jungle</a:t>
            </a:r>
            <a:r>
              <a:rPr lang="en-US" dirty="0" smtClean="0">
                <a:latin typeface="Calisto MT"/>
                <a:cs typeface="Calisto MT"/>
              </a:rPr>
              <a:t> impact federal oversight of food?</a:t>
            </a:r>
          </a:p>
          <a:p>
            <a:endParaRPr lang="en-US" dirty="0">
              <a:latin typeface="Calisto MT"/>
              <a:cs typeface="Calisto MT"/>
            </a:endParaRPr>
          </a:p>
        </p:txBody>
      </p:sp>
    </p:spTree>
    <p:extLst>
      <p:ext uri="{BB962C8B-B14F-4D97-AF65-F5344CB8AC3E}">
        <p14:creationId xmlns:p14="http://schemas.microsoft.com/office/powerpoint/2010/main" val="203392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Progressive Era</a:t>
            </a:r>
            <a:endParaRPr lang="en-US" dirty="0"/>
          </a:p>
        </p:txBody>
      </p:sp>
      <p:sp>
        <p:nvSpPr>
          <p:cNvPr id="3" name="Content Placeholder 2"/>
          <p:cNvSpPr>
            <a:spLocks noGrp="1"/>
          </p:cNvSpPr>
          <p:nvPr>
            <p:ph idx="1"/>
          </p:nvPr>
        </p:nvSpPr>
        <p:spPr/>
        <p:txBody>
          <a:bodyPr/>
          <a:lstStyle/>
          <a:p>
            <a:r>
              <a:rPr lang="en-US" dirty="0" smtClean="0"/>
              <a:t>What is Progressivism?</a:t>
            </a:r>
          </a:p>
          <a:p>
            <a:pPr lvl="1"/>
            <a:r>
              <a:rPr lang="en-US" dirty="0" smtClean="0">
                <a:solidFill>
                  <a:srgbClr val="CCFFCC"/>
                </a:solidFill>
              </a:rPr>
              <a:t>From the 1890’s to 1914, progressives addressed the rapid economic and social changes of the Gilded Age</a:t>
            </a:r>
          </a:p>
          <a:p>
            <a:pPr lvl="1"/>
            <a:endParaRPr lang="en-US" dirty="0"/>
          </a:p>
          <a:p>
            <a:pPr lvl="1"/>
            <a:r>
              <a:rPr lang="en-US" dirty="0" smtClean="0"/>
              <a:t>Progressive reform had a wide appeal but was not a unified movement with a common agenda.</a:t>
            </a:r>
          </a:p>
          <a:p>
            <a:pPr lvl="2"/>
            <a:r>
              <a:rPr lang="en-US" dirty="0" smtClean="0">
                <a:solidFill>
                  <a:srgbClr val="CCFFCC"/>
                </a:solidFill>
              </a:rPr>
              <a:t>Some reformers targeted local community problems, others aimed for state changes, &amp; others wanted national reforms.</a:t>
            </a:r>
          </a:p>
        </p:txBody>
      </p:sp>
    </p:spTree>
    <p:extLst>
      <p:ext uri="{BB962C8B-B14F-4D97-AF65-F5344CB8AC3E}">
        <p14:creationId xmlns:p14="http://schemas.microsoft.com/office/powerpoint/2010/main" val="1028575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HARRIS CLASS POWERPOINTS">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HARRIS CLASS POWERPOINTS.thmx</Template>
  <TotalTime>2319</TotalTime>
  <Words>3550</Words>
  <Application>Microsoft Macintosh PowerPoint</Application>
  <PresentationFormat>On-screen Show (4:3)</PresentationFormat>
  <Paragraphs>397</Paragraphs>
  <Slides>72</Slides>
  <Notes>6</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HARRIS CLASS POWERPOINTS</vt:lpstr>
      <vt:lpstr>28</vt:lpstr>
      <vt:lpstr>Bellwork</vt:lpstr>
      <vt:lpstr>Life at the Turn of the Century</vt:lpstr>
      <vt:lpstr>Life at the Turn of the Century</vt:lpstr>
      <vt:lpstr>Changes in Society</vt:lpstr>
      <vt:lpstr>The Progressive Era</vt:lpstr>
      <vt:lpstr>PowerPoint Presentation</vt:lpstr>
      <vt:lpstr>SSUSH13:  The student will identify major efforts to reform American Society and Politics in the Progressive Era</vt:lpstr>
      <vt:lpstr>The Progressive Era</vt:lpstr>
      <vt:lpstr>The Progressive Era</vt:lpstr>
      <vt:lpstr>d. Explain Ida Tarbell’s role as a muckraker</vt:lpstr>
      <vt:lpstr>Muckrakers</vt:lpstr>
      <vt:lpstr>How the Other Half Lives</vt:lpstr>
      <vt:lpstr>PowerPoint Presentation</vt:lpstr>
      <vt:lpstr>Upton Sinclair</vt:lpstr>
      <vt:lpstr>Upton Sinclair</vt:lpstr>
      <vt:lpstr>Upton Sinclair The Jungle</vt:lpstr>
      <vt:lpstr>PowerPoint Presentation</vt:lpstr>
      <vt:lpstr>PowerPoint Presentation</vt:lpstr>
      <vt:lpstr>PowerPoint Presentation</vt:lpstr>
      <vt:lpstr>PowerPoint Presentation</vt:lpstr>
      <vt:lpstr>Response to The Jungle</vt:lpstr>
      <vt:lpstr>Factory Inspection</vt:lpstr>
      <vt:lpstr>d. Explain Ida Tarbell’s role as a muckraker</vt:lpstr>
      <vt:lpstr>PowerPoint Presentation</vt:lpstr>
      <vt:lpstr>The Progressive Era</vt:lpstr>
      <vt:lpstr>b. Identify Jane Addams and Hull House and describe the role of women in reform movements</vt:lpstr>
      <vt:lpstr>Jane Addams &amp; The Hull House</vt:lpstr>
      <vt:lpstr>Jane Addams &amp; The Hull House</vt:lpstr>
      <vt:lpstr>Jane Addams &amp; The Hull House</vt:lpstr>
      <vt:lpstr>Jane Addams &amp; The Hull House</vt:lpstr>
      <vt:lpstr>Jane Addams &amp; The Hull House</vt:lpstr>
      <vt:lpstr>Jane Addams &amp; The Hull House</vt:lpstr>
      <vt:lpstr>Jane Addams &amp; The Hull House</vt:lpstr>
      <vt:lpstr>The Temperance Movement</vt:lpstr>
      <vt:lpstr>The Temperance Movement</vt:lpstr>
      <vt:lpstr>The Temperance Movement</vt:lpstr>
      <vt:lpstr>The Temperance Movement</vt:lpstr>
      <vt:lpstr>PowerPoint Presentation</vt:lpstr>
      <vt:lpstr>The Temperance Movement</vt:lpstr>
      <vt:lpstr>Women’s Suffrage</vt:lpstr>
      <vt:lpstr>Women’s Suffrage</vt:lpstr>
      <vt:lpstr>Women’s Suffrage Before 1900</vt:lpstr>
      <vt:lpstr>Women’s Rights</vt:lpstr>
      <vt:lpstr>Carrie Chapman Catt</vt:lpstr>
      <vt:lpstr>Alice Paul</vt:lpstr>
      <vt:lpstr>c. Describe the rise of Jim Crow, Plessy v. Ferguson, and the emergence of the NAACP.</vt:lpstr>
      <vt:lpstr>African-American Reforms</vt:lpstr>
      <vt:lpstr>African American Reforms</vt:lpstr>
      <vt:lpstr>African American Reforms</vt:lpstr>
      <vt:lpstr>PowerPoint Presentation</vt:lpstr>
      <vt:lpstr>The Niagara Movement</vt:lpstr>
      <vt:lpstr>e. Describe the significance of progressive reforms such as the initiative, recall, and referendum; direct election of senators; reform of labor laws; and efforts to improve living conditions for the poor in cities.  </vt:lpstr>
      <vt:lpstr>Labor Laws &amp; Living Conditions</vt:lpstr>
      <vt:lpstr>Labor Laws &amp; Living Conditions</vt:lpstr>
      <vt:lpstr>Labor Laws &amp; Living Conditions</vt:lpstr>
      <vt:lpstr>Triangle Shirtwaist factory fire</vt:lpstr>
      <vt:lpstr>Triangle Shirtwaist factory fire</vt:lpstr>
      <vt:lpstr>Triangle Shirtwaist Factory Fire</vt:lpstr>
      <vt:lpstr>PowerPoint Presentation</vt:lpstr>
      <vt:lpstr>Essential Question:</vt:lpstr>
      <vt:lpstr>Progressive Reform in the Cities</vt:lpstr>
      <vt:lpstr>Progressive Reform in the States</vt:lpstr>
      <vt:lpstr>Progressive Reform in the States</vt:lpstr>
      <vt:lpstr>Progressive Reform in the States</vt:lpstr>
      <vt:lpstr>f. Describe the conservation movement and the development of national parks and forests; include the role of Theodore Roosevelt.  </vt:lpstr>
      <vt:lpstr>Theodore Roosevelt and Conservationism</vt:lpstr>
      <vt:lpstr>National Parks and Forests</vt:lpstr>
      <vt:lpstr>Presidents of the Progressive Era</vt:lpstr>
      <vt:lpstr>PowerPoint Presentation</vt:lpstr>
      <vt:lpstr>PowerPoint Presentation</vt:lpstr>
      <vt:lpstr>Paragraph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dc:title>
  <dc:creator>Gail Harris</dc:creator>
  <cp:lastModifiedBy>Gail Harris</cp:lastModifiedBy>
  <cp:revision>17</cp:revision>
  <dcterms:created xsi:type="dcterms:W3CDTF">2016-01-07T14:02:17Z</dcterms:created>
  <dcterms:modified xsi:type="dcterms:W3CDTF">2016-01-19T14:43:24Z</dcterms:modified>
</cp:coreProperties>
</file>