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01"/>
  </p:notesMasterIdLst>
  <p:sldIdLst>
    <p:sldId id="256" r:id="rId2"/>
    <p:sldId id="415" r:id="rId3"/>
    <p:sldId id="416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5" r:id="rId13"/>
    <p:sldId id="266" r:id="rId14"/>
    <p:sldId id="268" r:id="rId15"/>
    <p:sldId id="270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310" r:id="rId25"/>
    <p:sldId id="311" r:id="rId26"/>
    <p:sldId id="417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5" r:id="rId38"/>
    <p:sldId id="296" r:id="rId39"/>
    <p:sldId id="297" r:id="rId40"/>
    <p:sldId id="298" r:id="rId41"/>
    <p:sldId id="299" r:id="rId42"/>
    <p:sldId id="301" r:id="rId43"/>
    <p:sldId id="302" r:id="rId44"/>
    <p:sldId id="303" r:id="rId45"/>
    <p:sldId id="304" r:id="rId46"/>
    <p:sldId id="418" r:id="rId47"/>
    <p:sldId id="419" r:id="rId48"/>
    <p:sldId id="420" r:id="rId49"/>
    <p:sldId id="421" r:id="rId50"/>
    <p:sldId id="426" r:id="rId51"/>
    <p:sldId id="427" r:id="rId52"/>
    <p:sldId id="428" r:id="rId53"/>
    <p:sldId id="429" r:id="rId54"/>
    <p:sldId id="430" r:id="rId55"/>
    <p:sldId id="431" r:id="rId56"/>
    <p:sldId id="375" r:id="rId57"/>
    <p:sldId id="377" r:id="rId58"/>
    <p:sldId id="378" r:id="rId59"/>
    <p:sldId id="379" r:id="rId60"/>
    <p:sldId id="381" r:id="rId61"/>
    <p:sldId id="382" r:id="rId62"/>
    <p:sldId id="383" r:id="rId63"/>
    <p:sldId id="384" r:id="rId64"/>
    <p:sldId id="385" r:id="rId65"/>
    <p:sldId id="386" r:id="rId66"/>
    <p:sldId id="387" r:id="rId67"/>
    <p:sldId id="388" r:id="rId68"/>
    <p:sldId id="389" r:id="rId69"/>
    <p:sldId id="390" r:id="rId70"/>
    <p:sldId id="391" r:id="rId71"/>
    <p:sldId id="392" r:id="rId72"/>
    <p:sldId id="393" r:id="rId73"/>
    <p:sldId id="394" r:id="rId74"/>
    <p:sldId id="395" r:id="rId75"/>
    <p:sldId id="396" r:id="rId76"/>
    <p:sldId id="397" r:id="rId77"/>
    <p:sldId id="398" r:id="rId78"/>
    <p:sldId id="399" r:id="rId79"/>
    <p:sldId id="400" r:id="rId80"/>
    <p:sldId id="438" r:id="rId81"/>
    <p:sldId id="366" r:id="rId82"/>
    <p:sldId id="434" r:id="rId83"/>
    <p:sldId id="401" r:id="rId84"/>
    <p:sldId id="402" r:id="rId85"/>
    <p:sldId id="403" r:id="rId86"/>
    <p:sldId id="404" r:id="rId87"/>
    <p:sldId id="405" r:id="rId88"/>
    <p:sldId id="406" r:id="rId89"/>
    <p:sldId id="407" r:id="rId90"/>
    <p:sldId id="408" r:id="rId91"/>
    <p:sldId id="409" r:id="rId92"/>
    <p:sldId id="410" r:id="rId93"/>
    <p:sldId id="411" r:id="rId94"/>
    <p:sldId id="412" r:id="rId95"/>
    <p:sldId id="413" r:id="rId96"/>
    <p:sldId id="414" r:id="rId97"/>
    <p:sldId id="437" r:id="rId98"/>
    <p:sldId id="432" r:id="rId99"/>
    <p:sldId id="433" r:id="rId10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7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504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notesMaster" Target="notesMasters/notesMaster1.xml"/><Relationship Id="rId102" Type="http://schemas.openxmlformats.org/officeDocument/2006/relationships/printerSettings" Target="printerSettings/printerSettings1.bin"/><Relationship Id="rId103" Type="http://schemas.openxmlformats.org/officeDocument/2006/relationships/presProps" Target="presProps.xml"/><Relationship Id="rId104" Type="http://schemas.openxmlformats.org/officeDocument/2006/relationships/viewProps" Target="viewProps.xml"/><Relationship Id="rId105" Type="http://schemas.openxmlformats.org/officeDocument/2006/relationships/theme" Target="theme/theme1.xml"/><Relationship Id="rId10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65E14-E853-0B4E-986C-9DB68B15B678}" type="datetimeFigureOut">
              <a:rPr lang="en-US" smtClean="0"/>
              <a:t>1/7/16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5C8B5-AD37-3545-8C6B-5B5FBEB3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9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7A953-83D3-7B40-A2AE-11123C210814}" type="slidenum">
              <a:rPr lang="en-US"/>
              <a:pPr/>
              <a:t>47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6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34585" y="519113"/>
            <a:ext cx="6074833" cy="256222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0448CD-9D13-D544-ABE2-F2FDB3D15129}" type="slidenum">
              <a:rPr lang="en-US"/>
              <a:pPr/>
              <a:t>48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17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34585" y="519113"/>
            <a:ext cx="6074833" cy="256222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49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017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4624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t>1/7/16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548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845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602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t>1/7/16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86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t>1/7/16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007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t>1/7/16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546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t>1/7/16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408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t>1/7/16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814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t>1/7/16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743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t>1/7/16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jp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jp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2967" y="2537714"/>
            <a:ext cx="5337810" cy="618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229" dirty="0">
                <a:solidFill>
                  <a:srgbClr val="00009A"/>
                </a:solidFill>
                <a:latin typeface="Calibri"/>
                <a:cs typeface="Calibri"/>
              </a:rPr>
              <a:t>Empire </a:t>
            </a:r>
            <a:r>
              <a:rPr sz="4000" b="1" spc="254" dirty="0">
                <a:solidFill>
                  <a:srgbClr val="00009A"/>
                </a:solidFill>
                <a:latin typeface="Calibri"/>
                <a:cs typeface="Calibri"/>
              </a:rPr>
              <a:t>and</a:t>
            </a:r>
            <a:r>
              <a:rPr sz="4000" b="1" spc="-114" dirty="0">
                <a:solidFill>
                  <a:srgbClr val="00009A"/>
                </a:solidFill>
                <a:latin typeface="Calibri"/>
                <a:cs typeface="Calibri"/>
              </a:rPr>
              <a:t> </a:t>
            </a:r>
            <a:r>
              <a:rPr sz="4000" b="1" spc="295" dirty="0">
                <a:solidFill>
                  <a:srgbClr val="00009A"/>
                </a:solidFill>
                <a:latin typeface="Calibri"/>
                <a:cs typeface="Calibri"/>
              </a:rPr>
              <a:t>Expansion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37992" y="3918204"/>
            <a:ext cx="2665730" cy="55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280" dirty="0">
                <a:solidFill>
                  <a:srgbClr val="00009A"/>
                </a:solidFill>
                <a:latin typeface="Calibri"/>
                <a:cs typeface="Calibri"/>
              </a:rPr>
              <a:t>1890 </a:t>
            </a:r>
            <a:r>
              <a:rPr sz="3600" b="1" spc="315" dirty="0">
                <a:solidFill>
                  <a:srgbClr val="00009A"/>
                </a:solidFill>
                <a:latin typeface="Calibri"/>
                <a:cs typeface="Calibri"/>
              </a:rPr>
              <a:t>–</a:t>
            </a:r>
            <a:r>
              <a:rPr sz="3600" b="1" spc="-195" dirty="0">
                <a:solidFill>
                  <a:srgbClr val="00009A"/>
                </a:solidFill>
                <a:latin typeface="Calibri"/>
                <a:cs typeface="Calibri"/>
              </a:rPr>
              <a:t> </a:t>
            </a:r>
            <a:r>
              <a:rPr sz="3600" b="1" spc="280" dirty="0">
                <a:solidFill>
                  <a:srgbClr val="00009A"/>
                </a:solidFill>
                <a:latin typeface="Calibri"/>
                <a:cs typeface="Calibri"/>
              </a:rPr>
              <a:t>1909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5695950" marR="5080" indent="-377190">
              <a:lnSpc>
                <a:spcPct val="100000"/>
              </a:lnSpc>
            </a:pPr>
            <a:r>
              <a:rPr spc="145" dirty="0"/>
              <a:t>The</a:t>
            </a:r>
            <a:r>
              <a:rPr spc="15" dirty="0"/>
              <a:t> </a:t>
            </a:r>
            <a:r>
              <a:rPr spc="270" dirty="0"/>
              <a:t>Light  </a:t>
            </a:r>
            <a:r>
              <a:rPr spc="260" dirty="0"/>
              <a:t>of </a:t>
            </a:r>
            <a:r>
              <a:rPr spc="215" dirty="0"/>
              <a:t>the  </a:t>
            </a:r>
            <a:r>
              <a:rPr spc="135" dirty="0"/>
              <a:t>World</a:t>
            </a:r>
          </a:p>
        </p:txBody>
      </p:sp>
      <p:sp>
        <p:nvSpPr>
          <p:cNvPr id="3" name="object 3"/>
          <p:cNvSpPr/>
          <p:nvPr/>
        </p:nvSpPr>
        <p:spPr>
          <a:xfrm>
            <a:off x="285750" y="228600"/>
            <a:ext cx="5121402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295400"/>
            <a:ext cx="845820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8003" y="442214"/>
            <a:ext cx="7043420" cy="618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World </a:t>
            </a:r>
            <a:r>
              <a:rPr spc="245" dirty="0"/>
              <a:t>Colonial Empires,</a:t>
            </a:r>
            <a:r>
              <a:rPr spc="-150" dirty="0"/>
              <a:t> </a:t>
            </a:r>
            <a:r>
              <a:rPr spc="310" dirty="0"/>
              <a:t>1900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6600" y="304800"/>
            <a:ext cx="5612129" cy="624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4772" y="1255451"/>
            <a:ext cx="2681605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65" dirty="0" smtClean="0"/>
              <a:t>“</a:t>
            </a:r>
            <a:r>
              <a:rPr lang="en-US" spc="165" dirty="0" smtClean="0"/>
              <a:t>G</a:t>
            </a:r>
            <a:r>
              <a:rPr spc="165" dirty="0" smtClean="0"/>
              <a:t>rab</a:t>
            </a:r>
            <a:r>
              <a:rPr spc="165" dirty="0"/>
              <a:t>-Bag”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53695"/>
            <a:ext cx="8229600" cy="984885"/>
          </a:xfrm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1051560">
              <a:lnSpc>
                <a:spcPct val="100000"/>
              </a:lnSpc>
            </a:pPr>
            <a:r>
              <a:rPr lang="en-US" spc="245" dirty="0"/>
              <a:t>Reasons for Expansion:</a:t>
            </a:r>
            <a:endParaRPr spc="140" dirty="0"/>
          </a:p>
        </p:txBody>
      </p:sp>
      <p:sp>
        <p:nvSpPr>
          <p:cNvPr id="3" name="object 3"/>
          <p:cNvSpPr txBox="1"/>
          <p:nvPr/>
        </p:nvSpPr>
        <p:spPr>
          <a:xfrm>
            <a:off x="304801" y="1600200"/>
            <a:ext cx="5791200" cy="4358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10160" indent="-34226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lang="en-US" sz="3200" spc="-5" dirty="0" smtClean="0">
                <a:solidFill>
                  <a:srgbClr val="CCFFCC"/>
                </a:solidFill>
                <a:latin typeface="Arial"/>
                <a:cs typeface="Arial"/>
              </a:rPr>
              <a:t>Naval Dominance!</a:t>
            </a:r>
          </a:p>
          <a:p>
            <a:pPr marL="354965" marR="10160" indent="-34226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5" dirty="0" smtClean="0">
                <a:latin typeface="Arial"/>
                <a:cs typeface="Arial"/>
              </a:rPr>
              <a:t>The </a:t>
            </a:r>
            <a:r>
              <a:rPr sz="3200" spc="-10" dirty="0">
                <a:latin typeface="Arial"/>
                <a:cs typeface="Arial"/>
              </a:rPr>
              <a:t>Influence </a:t>
            </a:r>
            <a:r>
              <a:rPr sz="3200" spc="-5" dirty="0">
                <a:latin typeface="Arial"/>
                <a:cs typeface="Arial"/>
              </a:rPr>
              <a:t>of Sea </a:t>
            </a:r>
            <a:r>
              <a:rPr sz="3200" spc="-10" dirty="0">
                <a:latin typeface="Arial"/>
                <a:cs typeface="Arial"/>
              </a:rPr>
              <a:t>Power upon  History, 1660 </a:t>
            </a:r>
            <a:r>
              <a:rPr sz="3200" spc="-5" dirty="0">
                <a:latin typeface="Arial"/>
                <a:cs typeface="Arial"/>
              </a:rPr>
              <a:t>– </a:t>
            </a:r>
            <a:r>
              <a:rPr sz="3200" spc="-10" dirty="0">
                <a:latin typeface="Arial"/>
                <a:cs typeface="Arial"/>
              </a:rPr>
              <a:t>1783 </a:t>
            </a:r>
            <a:r>
              <a:rPr sz="3200" spc="-5" dirty="0">
                <a:latin typeface="Arial"/>
                <a:cs typeface="Arial"/>
              </a:rPr>
              <a:t>by </a:t>
            </a:r>
            <a:r>
              <a:rPr sz="3200" spc="-10" dirty="0">
                <a:latin typeface="Arial"/>
                <a:cs typeface="Arial"/>
              </a:rPr>
              <a:t>Captain Alfred  Thayer Mahan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(1890)</a:t>
            </a:r>
            <a:endParaRPr sz="3200" dirty="0">
              <a:latin typeface="Arial"/>
              <a:cs typeface="Arial"/>
            </a:endParaRPr>
          </a:p>
          <a:p>
            <a:pPr marL="755650" marR="956310" lvl="1" indent="-285750">
              <a:lnSpc>
                <a:spcPct val="100000"/>
              </a:lnSpc>
              <a:spcBef>
                <a:spcPts val="680"/>
              </a:spcBef>
              <a:buChar char="–"/>
              <a:tabLst>
                <a:tab pos="755650" algn="l"/>
              </a:tabLst>
            </a:pPr>
            <a:r>
              <a:rPr sz="2800" dirty="0">
                <a:latin typeface="Arial"/>
                <a:cs typeface="Arial"/>
              </a:rPr>
              <a:t>Argued sea power was key to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world  dominance</a:t>
            </a:r>
          </a:p>
          <a:p>
            <a:pPr marL="755650" marR="5080" lvl="1" indent="-285750">
              <a:lnSpc>
                <a:spcPct val="100000"/>
              </a:lnSpc>
              <a:spcBef>
                <a:spcPts val="670"/>
              </a:spcBef>
              <a:buChar char="–"/>
              <a:tabLst>
                <a:tab pos="755650" algn="l"/>
              </a:tabLst>
            </a:pPr>
            <a:r>
              <a:rPr sz="2800" dirty="0">
                <a:latin typeface="Arial"/>
                <a:cs typeface="Arial"/>
              </a:rPr>
              <a:t>Stimulated naval arms race around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world,  including in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US</a:t>
            </a:r>
          </a:p>
        </p:txBody>
      </p:sp>
      <p:sp>
        <p:nvSpPr>
          <p:cNvPr id="4" name="object 3"/>
          <p:cNvSpPr/>
          <p:nvPr/>
        </p:nvSpPr>
        <p:spPr>
          <a:xfrm>
            <a:off x="6143625" y="2209800"/>
            <a:ext cx="3000375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1051560">
              <a:lnSpc>
                <a:spcPct val="100000"/>
              </a:lnSpc>
            </a:pPr>
            <a:r>
              <a:rPr spc="245" dirty="0"/>
              <a:t>America </a:t>
            </a:r>
            <a:r>
              <a:rPr spc="180" dirty="0"/>
              <a:t>Turns</a:t>
            </a:r>
            <a:r>
              <a:rPr spc="-150" dirty="0"/>
              <a:t> </a:t>
            </a:r>
            <a:r>
              <a:rPr spc="140" dirty="0"/>
              <a:t>Outward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5997"/>
            <a:ext cx="7291070" cy="286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Secretary’s </a:t>
            </a:r>
            <a:r>
              <a:rPr sz="3200" spc="-5" dirty="0">
                <a:solidFill>
                  <a:srgbClr val="CCFFCC"/>
                </a:solidFill>
                <a:latin typeface="Arial"/>
                <a:cs typeface="Arial"/>
              </a:rPr>
              <a:t>of State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James </a:t>
            </a:r>
            <a:r>
              <a:rPr sz="3200" spc="-5" dirty="0">
                <a:solidFill>
                  <a:srgbClr val="CCFFCC"/>
                </a:solidFill>
                <a:latin typeface="Arial"/>
                <a:cs typeface="Arial"/>
              </a:rPr>
              <a:t>G.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Blaine’s  </a:t>
            </a:r>
            <a:r>
              <a:rPr sz="3200" spc="-5" dirty="0">
                <a:solidFill>
                  <a:srgbClr val="CCFFCC"/>
                </a:solidFill>
                <a:latin typeface="Arial"/>
                <a:cs typeface="Arial"/>
              </a:rPr>
              <a:t>“Big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Sister”</a:t>
            </a:r>
            <a:r>
              <a:rPr sz="3200" spc="-50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policy</a:t>
            </a:r>
            <a:endParaRPr sz="3200" dirty="0">
              <a:solidFill>
                <a:srgbClr val="CCFFCC"/>
              </a:solidFill>
              <a:latin typeface="Arial"/>
              <a:cs typeface="Arial"/>
            </a:endParaRPr>
          </a:p>
          <a:p>
            <a:pPr marL="755650" marR="17145" lvl="1" indent="-285750">
              <a:lnSpc>
                <a:spcPct val="100000"/>
              </a:lnSpc>
              <a:spcBef>
                <a:spcPts val="680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Latin America should follow US and</a:t>
            </a:r>
            <a:r>
              <a:rPr sz="2800" spc="-80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open  their markets to US</a:t>
            </a:r>
            <a:r>
              <a:rPr sz="2800" spc="-100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companies</a:t>
            </a:r>
          </a:p>
          <a:p>
            <a:pPr marL="755650" marR="133985" lvl="1" indent="-285750">
              <a:lnSpc>
                <a:spcPct val="100000"/>
              </a:lnSpc>
              <a:spcBef>
                <a:spcPts val="670"/>
              </a:spcBef>
              <a:buChar char="–"/>
              <a:tabLst>
                <a:tab pos="755650" algn="l"/>
              </a:tabLst>
            </a:pPr>
            <a:r>
              <a:rPr sz="2800" dirty="0">
                <a:latin typeface="Arial"/>
                <a:cs typeface="Arial"/>
              </a:rPr>
              <a:t>1889 – first Pan-American conference  between US and other American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8660" y="360160"/>
            <a:ext cx="264604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145" dirty="0"/>
              <a:t>The</a:t>
            </a:r>
            <a:r>
              <a:rPr sz="3600" spc="20" dirty="0"/>
              <a:t> </a:t>
            </a:r>
            <a:r>
              <a:rPr sz="3600" spc="330" dirty="0"/>
              <a:t>Pacific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1066799"/>
            <a:ext cx="7818881" cy="5559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676399"/>
            <a:ext cx="8610600" cy="4738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355600">
              <a:lnSpc>
                <a:spcPct val="100000"/>
              </a:lnSpc>
            </a:pPr>
            <a:r>
              <a:rPr spc="155" dirty="0"/>
              <a:t>Monroe </a:t>
            </a:r>
            <a:r>
              <a:rPr spc="200" dirty="0"/>
              <a:t>Doctrine, </a:t>
            </a:r>
            <a:r>
              <a:rPr spc="125" dirty="0"/>
              <a:t>A </a:t>
            </a:r>
            <a:r>
              <a:rPr spc="280" dirty="0"/>
              <a:t>Live</a:t>
            </a:r>
            <a:r>
              <a:rPr spc="-190" dirty="0"/>
              <a:t> </a:t>
            </a:r>
            <a:r>
              <a:rPr spc="150" dirty="0"/>
              <a:t>Wire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1051560">
              <a:lnSpc>
                <a:spcPct val="100000"/>
              </a:lnSpc>
            </a:pPr>
            <a:r>
              <a:rPr spc="245" dirty="0"/>
              <a:t>America </a:t>
            </a:r>
            <a:r>
              <a:rPr spc="180" dirty="0"/>
              <a:t>Turns</a:t>
            </a:r>
            <a:r>
              <a:rPr spc="-150" dirty="0"/>
              <a:t> </a:t>
            </a:r>
            <a:r>
              <a:rPr spc="140" dirty="0"/>
              <a:t>Outward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1872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pc="-5" dirty="0">
                <a:solidFill>
                  <a:srgbClr val="CCFFCC"/>
                </a:solidFill>
              </a:rPr>
              <a:t>Great </a:t>
            </a:r>
            <a:r>
              <a:rPr spc="-10" dirty="0">
                <a:solidFill>
                  <a:srgbClr val="CCFFCC"/>
                </a:solidFill>
              </a:rPr>
              <a:t>Rapprochement (reconciliation)</a:t>
            </a:r>
          </a:p>
          <a:p>
            <a:pPr marL="755650" marR="70485" indent="-285750">
              <a:lnSpc>
                <a:spcPct val="100000"/>
              </a:lnSpc>
              <a:spcBef>
                <a:spcPts val="680"/>
              </a:spcBef>
            </a:pPr>
            <a:r>
              <a:rPr sz="2800" dirty="0">
                <a:solidFill>
                  <a:srgbClr val="CCFFCC"/>
                </a:solidFill>
              </a:rPr>
              <a:t>– British began to work for better</a:t>
            </a:r>
            <a:r>
              <a:rPr sz="2800" spc="-200" dirty="0">
                <a:solidFill>
                  <a:srgbClr val="CCFFCC"/>
                </a:solidFill>
              </a:rPr>
              <a:t> </a:t>
            </a:r>
            <a:r>
              <a:rPr sz="2800" dirty="0">
                <a:solidFill>
                  <a:srgbClr val="CCFFCC"/>
                </a:solidFill>
              </a:rPr>
              <a:t>relations  with US; ended 100 years of hostile  relations between US and</a:t>
            </a:r>
            <a:r>
              <a:rPr sz="2800" spc="-85" dirty="0">
                <a:solidFill>
                  <a:srgbClr val="CCFFCC"/>
                </a:solidFill>
              </a:rPr>
              <a:t> </a:t>
            </a:r>
            <a:r>
              <a:rPr sz="2800" dirty="0">
                <a:solidFill>
                  <a:srgbClr val="CCFFCC"/>
                </a:solidFill>
              </a:rPr>
              <a:t>Britain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493395">
              <a:lnSpc>
                <a:spcPct val="100000"/>
              </a:lnSpc>
            </a:pPr>
            <a:r>
              <a:rPr spc="250" dirty="0"/>
              <a:t>Spurning </a:t>
            </a:r>
            <a:r>
              <a:rPr spc="215" dirty="0"/>
              <a:t>the </a:t>
            </a:r>
            <a:r>
              <a:rPr spc="235" dirty="0"/>
              <a:t>Hawaiian</a:t>
            </a:r>
            <a:r>
              <a:rPr spc="-245" dirty="0"/>
              <a:t> </a:t>
            </a:r>
            <a:r>
              <a:rPr spc="305" dirty="0"/>
              <a:t>Pear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67229"/>
            <a:ext cx="7553959" cy="3930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Early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contact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Hawaii</a:t>
            </a:r>
            <a:endParaRPr sz="3200" dirty="0">
              <a:latin typeface="Arial"/>
              <a:cs typeface="Arial"/>
            </a:endParaRPr>
          </a:p>
          <a:p>
            <a:pPr marL="755650" marR="5080" lvl="1" indent="-285750">
              <a:lnSpc>
                <a:spcPts val="3020"/>
              </a:lnSpc>
              <a:spcBef>
                <a:spcPts val="73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Early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1800s – islands used by sailors to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re-  supply</a:t>
            </a:r>
            <a:endParaRPr sz="28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290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1820s – Christian missionaries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arrived</a:t>
            </a:r>
            <a:endParaRPr sz="2800" dirty="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295"/>
              </a:spcBef>
              <a:buChar char="•"/>
              <a:tabLst>
                <a:tab pos="11557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Whites began planting and harvesting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sugar</a:t>
            </a:r>
            <a:endParaRPr sz="2400" dirty="0">
              <a:latin typeface="Arial"/>
              <a:cs typeface="Arial"/>
            </a:endParaRPr>
          </a:p>
          <a:p>
            <a:pPr marL="755650" marR="575310" lvl="1" indent="-285750">
              <a:lnSpc>
                <a:spcPts val="3020"/>
              </a:lnSpc>
              <a:spcBef>
                <a:spcPts val="710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1840s –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US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warned other nations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away  from</a:t>
            </a: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Hawaii</a:t>
            </a:r>
            <a:endParaRPr sz="2800" dirty="0">
              <a:latin typeface="Arial"/>
              <a:cs typeface="Arial"/>
            </a:endParaRPr>
          </a:p>
          <a:p>
            <a:pPr marL="755650" marR="616585" lvl="1" indent="-285750">
              <a:lnSpc>
                <a:spcPts val="3020"/>
              </a:lnSpc>
              <a:spcBef>
                <a:spcPts val="675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1887 –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US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made treaty for use of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Pearl  Harbor as naval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base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830573"/>
            <a:ext cx="8686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6640" marR="5080" indent="-1043940">
              <a:lnSpc>
                <a:spcPct val="100000"/>
              </a:lnSpc>
            </a:pPr>
            <a:r>
              <a:rPr sz="2800" spc="275" dirty="0"/>
              <a:t>Missionaries </a:t>
            </a:r>
            <a:r>
              <a:rPr sz="2800" spc="290" dirty="0"/>
              <a:t>Preaching</a:t>
            </a:r>
            <a:r>
              <a:rPr sz="2800" spc="-155" dirty="0"/>
              <a:t> </a:t>
            </a:r>
            <a:r>
              <a:rPr sz="2800" spc="160" dirty="0"/>
              <a:t>to  </a:t>
            </a:r>
            <a:r>
              <a:rPr sz="2800" spc="235" dirty="0"/>
              <a:t>Hawaiian</a:t>
            </a:r>
            <a:r>
              <a:rPr sz="2800" spc="45" dirty="0"/>
              <a:t> </a:t>
            </a:r>
            <a:r>
              <a:rPr sz="2800" spc="245" dirty="0"/>
              <a:t>Natives</a:t>
            </a:r>
          </a:p>
        </p:txBody>
      </p:sp>
      <p:sp>
        <p:nvSpPr>
          <p:cNvPr id="3" name="object 3"/>
          <p:cNvSpPr/>
          <p:nvPr/>
        </p:nvSpPr>
        <p:spPr>
          <a:xfrm>
            <a:off x="711708" y="1511808"/>
            <a:ext cx="7670292" cy="5117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Toward the end of the 1800’s, citizens in the U.S. believed in </a:t>
            </a:r>
            <a:r>
              <a:rPr lang="en-US" sz="2800" dirty="0" smtClean="0">
                <a:solidFill>
                  <a:srgbClr val="CCFFCC"/>
                </a:solidFill>
              </a:rPr>
              <a:t>imperialism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>
                <a:solidFill>
                  <a:srgbClr val="CCFFCC"/>
                </a:solidFill>
              </a:rPr>
              <a:t>The belief that the U.S. needed to acquire more territory beyond its borders.</a:t>
            </a:r>
          </a:p>
          <a:p>
            <a:pPr lvl="1"/>
            <a:endParaRPr lang="en-US" sz="2400" dirty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Reasons for expansion</a:t>
            </a:r>
          </a:p>
          <a:p>
            <a:pPr marL="1314450" lvl="2" indent="-457200"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it opened up new markets &amp; great potential for economic growth</a:t>
            </a:r>
          </a:p>
          <a:p>
            <a:pPr marL="857250" lvl="2" indent="0">
              <a:buNone/>
            </a:pPr>
            <a:r>
              <a:rPr lang="en-US" dirty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. Help us to maintain national security</a:t>
            </a:r>
          </a:p>
          <a:p>
            <a:pPr marL="857250" lvl="2" indent="0">
              <a:buNone/>
            </a:pPr>
            <a:r>
              <a:rPr lang="en-US" dirty="0">
                <a:solidFill>
                  <a:srgbClr val="FFFFFF"/>
                </a:solidFill>
              </a:rPr>
              <a:t>3</a:t>
            </a:r>
            <a:r>
              <a:rPr lang="en-US" dirty="0" smtClean="0">
                <a:solidFill>
                  <a:srgbClr val="FFFFFF"/>
                </a:solidFill>
              </a:rPr>
              <a:t>.  Believed it was our destiny (nationalistic spirit) to expand.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46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493395">
              <a:lnSpc>
                <a:spcPct val="100000"/>
              </a:lnSpc>
            </a:pPr>
            <a:r>
              <a:rPr spc="250" dirty="0"/>
              <a:t>Spurning </a:t>
            </a:r>
            <a:r>
              <a:rPr spc="215" dirty="0"/>
              <a:t>the </a:t>
            </a:r>
            <a:r>
              <a:rPr spc="235" dirty="0"/>
              <a:t>Hawaiian</a:t>
            </a:r>
            <a:r>
              <a:rPr spc="-245" dirty="0"/>
              <a:t> </a:t>
            </a:r>
            <a:r>
              <a:rPr spc="305" dirty="0"/>
              <a:t>Pear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74596"/>
            <a:ext cx="7532370" cy="4126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issues of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annexation</a:t>
            </a:r>
            <a:endParaRPr sz="2800" dirty="0">
              <a:latin typeface="Arial"/>
              <a:cs typeface="Arial"/>
            </a:endParaRPr>
          </a:p>
          <a:p>
            <a:pPr marL="755015" marR="5080" lvl="1" indent="-285115">
              <a:lnSpc>
                <a:spcPts val="2590"/>
              </a:lnSpc>
              <a:spcBef>
                <a:spcPts val="62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Hawaiian natives killed by white diseases to 1/6 of  original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size</a:t>
            </a:r>
            <a:endParaRPr sz="2400" dirty="0">
              <a:latin typeface="Arial"/>
              <a:cs typeface="Arial"/>
            </a:endParaRPr>
          </a:p>
          <a:p>
            <a:pPr marL="1155700" marR="307975" lvl="2" indent="-228600">
              <a:lnSpc>
                <a:spcPts val="2160"/>
              </a:lnSpc>
              <a:spcBef>
                <a:spcPts val="480"/>
              </a:spcBef>
              <a:buChar char="•"/>
              <a:tabLst>
                <a:tab pos="1156335" algn="l"/>
              </a:tabLst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Asians (Japanese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Chinese) imported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to work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on  white plantations; came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outnumber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both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whites and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natives</a:t>
            </a:r>
            <a:endParaRPr sz="2000" dirty="0">
              <a:latin typeface="Arial"/>
              <a:cs typeface="Arial"/>
            </a:endParaRPr>
          </a:p>
          <a:p>
            <a:pPr marL="755015" marR="129539" lvl="1" indent="-285115">
              <a:lnSpc>
                <a:spcPts val="2590"/>
              </a:lnSpc>
              <a:spcBef>
                <a:spcPts val="57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CCFFCC"/>
                </a:solidFill>
                <a:latin typeface="Arial"/>
                <a:cs typeface="Arial"/>
              </a:rPr>
              <a:t>1890 – McKinley Tariff raised tariffs on sugar </a:t>
            </a:r>
            <a:r>
              <a:rPr sz="2400" spc="-10" dirty="0">
                <a:solidFill>
                  <a:srgbClr val="CCFFCC"/>
                </a:solidFill>
                <a:latin typeface="Arial"/>
                <a:cs typeface="Arial"/>
              </a:rPr>
              <a:t>and  </a:t>
            </a:r>
            <a:r>
              <a:rPr sz="2400" spc="-5" dirty="0">
                <a:solidFill>
                  <a:srgbClr val="CCFFCC"/>
                </a:solidFill>
                <a:latin typeface="Arial"/>
                <a:cs typeface="Arial"/>
              </a:rPr>
              <a:t>hurt white planters in</a:t>
            </a:r>
            <a:r>
              <a:rPr sz="2400" spc="-30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CCFFCC"/>
                </a:solidFill>
                <a:latin typeface="Arial"/>
                <a:cs typeface="Arial"/>
              </a:rPr>
              <a:t>Hawaii</a:t>
            </a:r>
            <a:endParaRPr sz="2400" dirty="0">
              <a:solidFill>
                <a:srgbClr val="CCFFCC"/>
              </a:solidFill>
              <a:latin typeface="Arial"/>
              <a:cs typeface="Arial"/>
            </a:endParaRPr>
          </a:p>
          <a:p>
            <a:pPr marL="1155700" marR="8255" lvl="2" indent="-228600">
              <a:lnSpc>
                <a:spcPts val="2160"/>
              </a:lnSpc>
              <a:spcBef>
                <a:spcPts val="484"/>
              </a:spcBef>
              <a:buChar char="•"/>
              <a:tabLst>
                <a:tab pos="1156335" algn="l"/>
              </a:tabLst>
            </a:pPr>
            <a:r>
              <a:rPr sz="2000" spc="-5" dirty="0">
                <a:solidFill>
                  <a:srgbClr val="CCFFCC"/>
                </a:solidFill>
                <a:latin typeface="Arial"/>
                <a:cs typeface="Arial"/>
              </a:rPr>
              <a:t>Whites push for annexation (making Hawaii exempt from  tariffs)</a:t>
            </a:r>
            <a:endParaRPr sz="2000" dirty="0">
              <a:solidFill>
                <a:srgbClr val="CCFFCC"/>
              </a:solidFill>
              <a:latin typeface="Arial"/>
              <a:cs typeface="Arial"/>
            </a:endParaRPr>
          </a:p>
          <a:p>
            <a:pPr marL="755015" marR="394335" lvl="1" indent="-285115">
              <a:lnSpc>
                <a:spcPts val="2590"/>
              </a:lnSpc>
              <a:spcBef>
                <a:spcPts val="57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CCFFCC"/>
                </a:solidFill>
                <a:latin typeface="Arial"/>
                <a:cs typeface="Arial"/>
              </a:rPr>
              <a:t>Annexation opposed by Queen Liliuokalani </a:t>
            </a:r>
            <a:r>
              <a:rPr sz="2400" spc="-10" dirty="0">
                <a:solidFill>
                  <a:srgbClr val="CCFFCC"/>
                </a:solidFill>
                <a:latin typeface="Arial"/>
                <a:cs typeface="Arial"/>
              </a:rPr>
              <a:t>and  </a:t>
            </a:r>
            <a:r>
              <a:rPr sz="2400" spc="-5" dirty="0">
                <a:solidFill>
                  <a:srgbClr val="CCFFCC"/>
                </a:solidFill>
                <a:latin typeface="Arial"/>
                <a:cs typeface="Arial"/>
              </a:rPr>
              <a:t>huge majority of Hawaiian</a:t>
            </a:r>
            <a:r>
              <a:rPr sz="2400" spc="-10" dirty="0">
                <a:solidFill>
                  <a:srgbClr val="CCFFCC"/>
                </a:solidFill>
                <a:latin typeface="Arial"/>
                <a:cs typeface="Arial"/>
              </a:rPr>
              <a:t> people</a:t>
            </a:r>
            <a:endParaRPr sz="2400" dirty="0">
              <a:solidFill>
                <a:srgbClr val="CCFFCC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0508" y="1111861"/>
            <a:ext cx="283845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3095">
              <a:lnSpc>
                <a:spcPct val="100000"/>
              </a:lnSpc>
            </a:pPr>
            <a:r>
              <a:rPr sz="3600" spc="215" dirty="0"/>
              <a:t>Queen  </a:t>
            </a:r>
            <a:r>
              <a:rPr sz="3600" spc="265" dirty="0"/>
              <a:t>Liliuokalani</a:t>
            </a:r>
          </a:p>
        </p:txBody>
      </p:sp>
      <p:sp>
        <p:nvSpPr>
          <p:cNvPr id="3" name="object 3"/>
          <p:cNvSpPr/>
          <p:nvPr/>
        </p:nvSpPr>
        <p:spPr>
          <a:xfrm>
            <a:off x="4648200" y="304800"/>
            <a:ext cx="3912108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493395">
              <a:lnSpc>
                <a:spcPct val="100000"/>
              </a:lnSpc>
            </a:pPr>
            <a:r>
              <a:rPr spc="250" dirty="0"/>
              <a:t>Spurning </a:t>
            </a:r>
            <a:r>
              <a:rPr spc="215" dirty="0"/>
              <a:t>the </a:t>
            </a:r>
            <a:r>
              <a:rPr spc="235" dirty="0"/>
              <a:t>Hawaiian</a:t>
            </a:r>
            <a:r>
              <a:rPr spc="-245" dirty="0"/>
              <a:t> </a:t>
            </a:r>
            <a:r>
              <a:rPr spc="305" dirty="0"/>
              <a:t>Pear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7267"/>
            <a:ext cx="7516495" cy="3364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1893 – </a:t>
            </a:r>
            <a:r>
              <a:rPr sz="2800" spc="-5" dirty="0">
                <a:solidFill>
                  <a:srgbClr val="CCFFCC"/>
                </a:solidFill>
                <a:latin typeface="Arial"/>
                <a:cs typeface="Arial"/>
              </a:rPr>
              <a:t>whites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organize revolt against</a:t>
            </a:r>
            <a:r>
              <a:rPr sz="2800" spc="-5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queen</a:t>
            </a:r>
          </a:p>
          <a:p>
            <a:pPr marL="755015" marR="23495" lvl="1" indent="-285115">
              <a:lnSpc>
                <a:spcPct val="100000"/>
              </a:lnSpc>
              <a:spcBef>
                <a:spcPts val="585"/>
              </a:spcBef>
              <a:buChar char="–"/>
              <a:tabLst>
                <a:tab pos="755650" algn="l"/>
              </a:tabLst>
            </a:pPr>
            <a:r>
              <a:rPr sz="2400" spc="-5" dirty="0">
                <a:latin typeface="Arial"/>
                <a:cs typeface="Arial"/>
              </a:rPr>
              <a:t>US troops land under (unauthorized) orders of the  US minister to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Honolulu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har char="•"/>
              <a:tabLst>
                <a:tab pos="356235" algn="l"/>
              </a:tabLst>
            </a:pP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Grover Cleveland refused to annex</a:t>
            </a:r>
            <a:r>
              <a:rPr sz="2800" spc="-90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Hawaii</a:t>
            </a:r>
          </a:p>
          <a:p>
            <a:pPr marL="755015" marR="5080" lvl="1" indent="-285115">
              <a:lnSpc>
                <a:spcPct val="100000"/>
              </a:lnSpc>
              <a:spcBef>
                <a:spcPts val="58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CCFFCC"/>
                </a:solidFill>
                <a:latin typeface="Arial"/>
                <a:cs typeface="Arial"/>
              </a:rPr>
              <a:t>Believed US had wronged Hawaii and should </a:t>
            </a:r>
            <a:r>
              <a:rPr sz="2400" spc="-10" dirty="0">
                <a:solidFill>
                  <a:srgbClr val="CCFFCC"/>
                </a:solidFill>
                <a:latin typeface="Arial"/>
                <a:cs typeface="Arial"/>
              </a:rPr>
              <a:t>only  </a:t>
            </a:r>
            <a:r>
              <a:rPr sz="2400" spc="-5" dirty="0">
                <a:solidFill>
                  <a:srgbClr val="CCFFCC"/>
                </a:solidFill>
                <a:latin typeface="Arial"/>
                <a:cs typeface="Arial"/>
              </a:rPr>
              <a:t>annex it if people approved (which they did</a:t>
            </a:r>
            <a:r>
              <a:rPr sz="2400" spc="20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FFCC"/>
                </a:solidFill>
                <a:latin typeface="Arial"/>
                <a:cs typeface="Arial"/>
              </a:rPr>
              <a:t>not)</a:t>
            </a:r>
            <a:endParaRPr sz="2400" dirty="0">
              <a:solidFill>
                <a:srgbClr val="CCFFCC"/>
              </a:solidFill>
              <a:latin typeface="Arial"/>
              <a:cs typeface="Arial"/>
            </a:endParaRPr>
          </a:p>
          <a:p>
            <a:pPr marL="755015" marR="855344" lvl="1" indent="-285115">
              <a:lnSpc>
                <a:spcPct val="100000"/>
              </a:lnSpc>
              <a:spcBef>
                <a:spcPts val="57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CCFFCC"/>
                </a:solidFill>
                <a:latin typeface="Arial"/>
                <a:cs typeface="Arial"/>
              </a:rPr>
              <a:t>Not until 1898 (under McKinley) was </a:t>
            </a:r>
            <a:r>
              <a:rPr sz="2400" spc="-10" dirty="0">
                <a:solidFill>
                  <a:srgbClr val="CCFFCC"/>
                </a:solidFill>
                <a:latin typeface="Arial"/>
                <a:cs typeface="Arial"/>
              </a:rPr>
              <a:t>Hawaii  annexed</a:t>
            </a:r>
            <a:endParaRPr sz="2400" dirty="0">
              <a:solidFill>
                <a:srgbClr val="CCFFCC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20207" y="480314"/>
            <a:ext cx="2826385" cy="3665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sz="4000" b="1" spc="270" dirty="0">
                <a:solidFill>
                  <a:srgbClr val="00009A"/>
                </a:solidFill>
                <a:latin typeface="Calibri"/>
                <a:cs typeface="Calibri"/>
              </a:rPr>
              <a:t>Sanford  </a:t>
            </a:r>
            <a:r>
              <a:rPr sz="4000" b="1" spc="200" dirty="0">
                <a:solidFill>
                  <a:srgbClr val="00009A"/>
                </a:solidFill>
                <a:latin typeface="Calibri"/>
                <a:cs typeface="Calibri"/>
              </a:rPr>
              <a:t>Dole, </a:t>
            </a:r>
            <a:r>
              <a:rPr sz="4000" b="1" spc="305" dirty="0">
                <a:solidFill>
                  <a:srgbClr val="00009A"/>
                </a:solidFill>
                <a:latin typeface="Calibri"/>
                <a:cs typeface="Calibri"/>
              </a:rPr>
              <a:t>Key  </a:t>
            </a:r>
            <a:r>
              <a:rPr sz="4000" b="1" spc="225" dirty="0">
                <a:solidFill>
                  <a:srgbClr val="00009A"/>
                </a:solidFill>
                <a:latin typeface="Calibri"/>
                <a:cs typeface="Calibri"/>
              </a:rPr>
              <a:t>Architect</a:t>
            </a:r>
            <a:r>
              <a:rPr sz="4000" b="1" spc="-40" dirty="0">
                <a:solidFill>
                  <a:srgbClr val="00009A"/>
                </a:solidFill>
                <a:latin typeface="Calibri"/>
                <a:cs typeface="Calibri"/>
              </a:rPr>
              <a:t> </a:t>
            </a:r>
            <a:r>
              <a:rPr sz="4000" b="1" spc="260" dirty="0">
                <a:solidFill>
                  <a:srgbClr val="00009A"/>
                </a:solidFill>
                <a:latin typeface="Calibri"/>
                <a:cs typeface="Calibri"/>
              </a:rPr>
              <a:t>of  </a:t>
            </a:r>
            <a:r>
              <a:rPr sz="4000" b="1" spc="215" dirty="0">
                <a:solidFill>
                  <a:srgbClr val="00009A"/>
                </a:solidFill>
                <a:latin typeface="Calibri"/>
                <a:cs typeface="Calibri"/>
              </a:rPr>
              <a:t>the   </a:t>
            </a:r>
            <a:r>
              <a:rPr sz="4000" b="1" spc="235" dirty="0">
                <a:solidFill>
                  <a:srgbClr val="00009A"/>
                </a:solidFill>
                <a:latin typeface="Calibri"/>
                <a:cs typeface="Calibri"/>
              </a:rPr>
              <a:t>Hawaiian  </a:t>
            </a:r>
            <a:r>
              <a:rPr sz="4000" b="1" spc="225" dirty="0">
                <a:solidFill>
                  <a:srgbClr val="00009A"/>
                </a:solidFill>
                <a:latin typeface="Calibri"/>
                <a:cs typeface="Calibri"/>
              </a:rPr>
              <a:t>Revolution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3954" y="381000"/>
            <a:ext cx="4711446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00375" marR="5080" indent="-2467610">
              <a:lnSpc>
                <a:spcPct val="100000"/>
              </a:lnSpc>
            </a:pPr>
            <a:r>
              <a:rPr spc="220" dirty="0"/>
              <a:t>Dewey’s </a:t>
            </a:r>
            <a:r>
              <a:rPr spc="130" dirty="0"/>
              <a:t>May </a:t>
            </a:r>
            <a:r>
              <a:rPr spc="235" dirty="0"/>
              <a:t>Day </a:t>
            </a:r>
            <a:r>
              <a:rPr spc="195" dirty="0"/>
              <a:t>Victory</a:t>
            </a:r>
            <a:r>
              <a:rPr spc="-260" dirty="0"/>
              <a:t> </a:t>
            </a:r>
            <a:r>
              <a:rPr spc="229" dirty="0"/>
              <a:t>at  </a:t>
            </a:r>
            <a:r>
              <a:rPr spc="200" dirty="0"/>
              <a:t>Manila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5997"/>
            <a:ext cx="7515859" cy="285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48005" indent="-34226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CCFFCC"/>
                </a:solidFill>
                <a:latin typeface="Arial"/>
                <a:cs typeface="Arial"/>
              </a:rPr>
              <a:t>July 7,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1898 </a:t>
            </a:r>
            <a:r>
              <a:rPr sz="3200" spc="-5" dirty="0">
                <a:solidFill>
                  <a:srgbClr val="CCFFCC"/>
                </a:solidFill>
                <a:latin typeface="Arial"/>
                <a:cs typeface="Arial"/>
              </a:rPr>
              <a:t>–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resolution passed and  signed annexing</a:t>
            </a:r>
            <a:r>
              <a:rPr sz="3200" spc="-30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Hawaii</a:t>
            </a:r>
            <a:endParaRPr sz="3200" dirty="0">
              <a:solidFill>
                <a:srgbClr val="CCFFCC"/>
              </a:solidFill>
              <a:latin typeface="Arial"/>
              <a:cs typeface="Arial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68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CCFFCC"/>
                </a:solidFill>
                <a:latin typeface="Arial"/>
                <a:cs typeface="Arial"/>
              </a:rPr>
              <a:t>US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wanted to prevent Japan taking</a:t>
            </a:r>
            <a:r>
              <a:rPr sz="2800" spc="-8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islands  while distracted in</a:t>
            </a:r>
            <a:r>
              <a:rPr sz="2800" spc="-8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Philippines</a:t>
            </a:r>
          </a:p>
          <a:p>
            <a:pPr marL="755650" marR="41910" lvl="1" indent="-285750">
              <a:lnSpc>
                <a:spcPct val="100000"/>
              </a:lnSpc>
              <a:spcBef>
                <a:spcPts val="67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CCFFCC"/>
                </a:solidFill>
                <a:latin typeface="Arial"/>
                <a:cs typeface="Arial"/>
              </a:rPr>
              <a:t>Hawaii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necessary for re-supply and fueling  station for US Pacific</a:t>
            </a:r>
            <a:r>
              <a:rPr sz="2800" spc="-12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fleet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9682" y="289814"/>
            <a:ext cx="6102350" cy="618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45" dirty="0"/>
              <a:t>The </a:t>
            </a:r>
            <a:r>
              <a:rPr spc="229" dirty="0"/>
              <a:t>Importance </a:t>
            </a:r>
            <a:r>
              <a:rPr spc="260" dirty="0"/>
              <a:t>of</a:t>
            </a:r>
            <a:r>
              <a:rPr spc="-170" dirty="0"/>
              <a:t> </a:t>
            </a:r>
            <a:r>
              <a:rPr spc="220" dirty="0"/>
              <a:t>Hawaii</a:t>
            </a:r>
          </a:p>
        </p:txBody>
      </p:sp>
      <p:sp>
        <p:nvSpPr>
          <p:cNvPr id="3" name="object 3"/>
          <p:cNvSpPr/>
          <p:nvPr/>
        </p:nvSpPr>
        <p:spPr>
          <a:xfrm>
            <a:off x="1143000" y="1063751"/>
            <a:ext cx="6858000" cy="5538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6858000"/>
          </a:xfrm>
        </p:spPr>
        <p:txBody>
          <a:bodyPr/>
          <a:lstStyle/>
          <a:p>
            <a:r>
              <a:rPr lang="en-US" sz="6600" dirty="0">
                <a:solidFill>
                  <a:srgbClr val="CCFFCC"/>
                </a:solidFill>
              </a:rPr>
              <a:t>The </a:t>
            </a:r>
            <a:br>
              <a:rPr lang="en-US" sz="6600" dirty="0">
                <a:solidFill>
                  <a:srgbClr val="CCFFCC"/>
                </a:solidFill>
              </a:rPr>
            </a:br>
            <a:r>
              <a:rPr lang="en-US" sz="6600" dirty="0">
                <a:solidFill>
                  <a:srgbClr val="CCFFCC"/>
                </a:solidFill>
              </a:rPr>
              <a:t>Spanish-American </a:t>
            </a:r>
            <a:br>
              <a:rPr lang="en-US" sz="6600" dirty="0">
                <a:solidFill>
                  <a:srgbClr val="CCFFCC"/>
                </a:solidFill>
              </a:rPr>
            </a:br>
            <a:r>
              <a:rPr lang="en-US" sz="6600" dirty="0">
                <a:solidFill>
                  <a:srgbClr val="CCFFCC"/>
                </a:solidFill>
              </a:rPr>
              <a:t>War</a:t>
            </a:r>
          </a:p>
        </p:txBody>
      </p:sp>
    </p:spTree>
    <p:extLst>
      <p:ext uri="{BB962C8B-B14F-4D97-AF65-F5344CB8AC3E}">
        <p14:creationId xmlns:p14="http://schemas.microsoft.com/office/powerpoint/2010/main" val="2699706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1198245">
              <a:lnSpc>
                <a:spcPct val="100000"/>
              </a:lnSpc>
            </a:pPr>
            <a:r>
              <a:rPr spc="310" dirty="0"/>
              <a:t>Cubans </a:t>
            </a:r>
            <a:r>
              <a:rPr spc="385" dirty="0"/>
              <a:t>Rise </a:t>
            </a:r>
            <a:r>
              <a:rPr spc="200" dirty="0"/>
              <a:t>in</a:t>
            </a:r>
            <a:r>
              <a:rPr spc="-465" dirty="0"/>
              <a:t> </a:t>
            </a:r>
            <a:r>
              <a:rPr spc="245" dirty="0"/>
              <a:t>Revolt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5997"/>
            <a:ext cx="7595234" cy="286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919480" indent="-34226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1895 </a:t>
            </a:r>
            <a:r>
              <a:rPr sz="3200" spc="-5" dirty="0">
                <a:solidFill>
                  <a:srgbClr val="CCFFCC"/>
                </a:solidFill>
                <a:latin typeface="Arial"/>
                <a:cs typeface="Arial"/>
              </a:rPr>
              <a:t>– Cuban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people rebel against  Spanish</a:t>
            </a:r>
            <a:r>
              <a:rPr sz="3200" spc="-5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misrule</a:t>
            </a:r>
            <a:endParaRPr sz="3200" dirty="0">
              <a:solidFill>
                <a:srgbClr val="CCFFCC"/>
              </a:solidFill>
              <a:latin typeface="Arial"/>
              <a:cs typeface="Arial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680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Economy crippled by 1894 US tariff</a:t>
            </a: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against  sugar</a:t>
            </a:r>
            <a:endParaRPr sz="2800" dirty="0">
              <a:latin typeface="Arial"/>
              <a:cs typeface="Arial"/>
            </a:endParaRPr>
          </a:p>
          <a:p>
            <a:pPr marL="755650" marR="139065" lvl="1" indent="-28575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5650" algn="l"/>
              </a:tabLst>
            </a:pP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Insurrectos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burn sugar fields and mills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and  blow up trains to fight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Spanish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43398" y="834544"/>
            <a:ext cx="3373120" cy="1661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</a:pPr>
            <a:r>
              <a:rPr sz="3600" spc="270" dirty="0"/>
              <a:t>Cuban  </a:t>
            </a:r>
            <a:r>
              <a:rPr sz="3600" spc="215" dirty="0"/>
              <a:t>Revolutionary </a:t>
            </a:r>
            <a:r>
              <a:rPr sz="3600" spc="105" dirty="0"/>
              <a:t> </a:t>
            </a:r>
            <a:r>
              <a:rPr sz="3600" spc="350" dirty="0"/>
              <a:t>Jose</a:t>
            </a:r>
            <a:r>
              <a:rPr sz="3600" spc="5" dirty="0"/>
              <a:t> </a:t>
            </a:r>
            <a:r>
              <a:rPr sz="3600" spc="130" dirty="0"/>
              <a:t>Marti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381000"/>
            <a:ext cx="4076700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1198245">
              <a:lnSpc>
                <a:spcPct val="100000"/>
              </a:lnSpc>
            </a:pPr>
            <a:r>
              <a:rPr spc="310" dirty="0"/>
              <a:t>Cubans </a:t>
            </a:r>
            <a:r>
              <a:rPr spc="385" dirty="0"/>
              <a:t>Rise </a:t>
            </a:r>
            <a:r>
              <a:rPr spc="200" dirty="0"/>
              <a:t>in</a:t>
            </a:r>
            <a:r>
              <a:rPr spc="-465" dirty="0"/>
              <a:t> </a:t>
            </a:r>
            <a:r>
              <a:rPr spc="245" dirty="0"/>
              <a:t>Revolt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5997"/>
            <a:ext cx="7457440" cy="331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US and the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Cuban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rebellion</a:t>
            </a:r>
            <a:endParaRPr sz="3200" dirty="0">
              <a:latin typeface="Arial"/>
              <a:cs typeface="Arial"/>
            </a:endParaRPr>
          </a:p>
          <a:p>
            <a:pPr marL="755650" marR="694690" lvl="1" indent="-285750">
              <a:lnSpc>
                <a:spcPct val="100000"/>
              </a:lnSpc>
              <a:spcBef>
                <a:spcPts val="68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CCFFCC"/>
                </a:solidFill>
                <a:latin typeface="Arial"/>
                <a:cs typeface="Arial"/>
              </a:rPr>
              <a:t>US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had $50 million invested and</a:t>
            </a:r>
            <a:r>
              <a:rPr sz="2800" spc="-5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$100  million in annual trade with</a:t>
            </a:r>
            <a:r>
              <a:rPr sz="2800" spc="-60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Cuba</a:t>
            </a:r>
          </a:p>
          <a:p>
            <a:pPr marL="755650" lvl="1" indent="-285750">
              <a:lnSpc>
                <a:spcPct val="100000"/>
              </a:lnSpc>
              <a:spcBef>
                <a:spcPts val="67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CCFFCC"/>
                </a:solidFill>
                <a:latin typeface="Arial"/>
                <a:cs typeface="Arial"/>
              </a:rPr>
              <a:t>US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sympathized with Cuban</a:t>
            </a:r>
            <a:r>
              <a:rPr sz="2800" spc="-80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rebels</a:t>
            </a:r>
          </a:p>
          <a:p>
            <a:pPr marL="755650" marR="5080" lvl="1" indent="-285750">
              <a:lnSpc>
                <a:spcPct val="100000"/>
              </a:lnSpc>
              <a:spcBef>
                <a:spcPts val="67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CCFFCC"/>
                </a:solidFill>
                <a:latin typeface="Arial"/>
                <a:cs typeface="Arial"/>
              </a:rPr>
              <a:t>Cuba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seen as critical for controlling Gulf</a:t>
            </a:r>
            <a:r>
              <a:rPr sz="2800" spc="-90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of  Mexico (and therefore area of future  Panama</a:t>
            </a:r>
            <a:r>
              <a:rPr sz="2800" spc="-9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Canal)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While more and more U.S. citizens were advocating imperialism, others preached </a:t>
            </a:r>
            <a:r>
              <a:rPr lang="en-US" sz="2800" dirty="0" smtClean="0">
                <a:solidFill>
                  <a:srgbClr val="CCFFCC"/>
                </a:solidFill>
              </a:rPr>
              <a:t>isolationism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>
                <a:solidFill>
                  <a:srgbClr val="CCFFCC"/>
                </a:solidFill>
              </a:rPr>
              <a:t>The belief that it was NOT in the best interests of the U.S. to acquire and exercise control over foreign territories.</a:t>
            </a:r>
          </a:p>
          <a:p>
            <a:pPr lvl="1"/>
            <a:endParaRPr lang="en-US" sz="2000" dirty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Why Isolationism?</a:t>
            </a:r>
          </a:p>
          <a:p>
            <a:pPr marL="1314450" lvl="2" indent="-457200">
              <a:buAutoNum type="arabicPeriod"/>
            </a:pPr>
            <a:r>
              <a:rPr lang="en-US" sz="2000" dirty="0" smtClean="0">
                <a:solidFill>
                  <a:srgbClr val="FFFFFF"/>
                </a:solidFill>
              </a:rPr>
              <a:t>It would keep us out of foreign conflicts</a:t>
            </a:r>
          </a:p>
          <a:p>
            <a:pPr marL="1314450" lvl="2" indent="-457200">
              <a:buAutoNum type="arabicPeriod"/>
            </a:pPr>
            <a:r>
              <a:rPr lang="en-US" sz="2000" dirty="0" smtClean="0">
                <a:solidFill>
                  <a:srgbClr val="FFFFFF"/>
                </a:solidFill>
              </a:rPr>
              <a:t>Believed it was not economically or politically wise to expand.</a:t>
            </a:r>
          </a:p>
          <a:p>
            <a:pPr marL="1314450" lvl="2" indent="-457200">
              <a:buAutoNum type="arabicPeriod"/>
            </a:pPr>
            <a:r>
              <a:rPr lang="en-US" sz="2000" dirty="0" smtClean="0">
                <a:solidFill>
                  <a:srgbClr val="FFFFFF"/>
                </a:solidFill>
              </a:rPr>
              <a:t>Believed it contradicted the principles of freedom and self-government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16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4560">
              <a:lnSpc>
                <a:spcPct val="100000"/>
              </a:lnSpc>
            </a:pPr>
            <a:r>
              <a:rPr spc="270" dirty="0"/>
              <a:t>Cuban </a:t>
            </a:r>
            <a:r>
              <a:rPr spc="315" dirty="0"/>
              <a:t>Sugar</a:t>
            </a:r>
            <a:r>
              <a:rPr spc="-150" dirty="0"/>
              <a:t> </a:t>
            </a:r>
            <a:r>
              <a:rPr spc="225" dirty="0"/>
              <a:t>Production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990600" y="1524000"/>
            <a:ext cx="7162800" cy="4904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371600"/>
            <a:ext cx="8305800" cy="52280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2579" y="255270"/>
            <a:ext cx="8495665" cy="923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marR="5080" indent="-247015">
              <a:lnSpc>
                <a:spcPct val="100000"/>
              </a:lnSpc>
            </a:pPr>
            <a:r>
              <a:rPr sz="3000" spc="85" dirty="0"/>
              <a:t>Out</a:t>
            </a:r>
            <a:r>
              <a:rPr sz="3000" spc="70" dirty="0"/>
              <a:t> </a:t>
            </a:r>
            <a:r>
              <a:rPr sz="3000" spc="195" dirty="0"/>
              <a:t>of</a:t>
            </a:r>
            <a:r>
              <a:rPr sz="3000" spc="70" dirty="0"/>
              <a:t> </a:t>
            </a:r>
            <a:r>
              <a:rPr sz="3000" spc="160" dirty="0"/>
              <a:t>the</a:t>
            </a:r>
            <a:r>
              <a:rPr sz="3000" spc="65" dirty="0"/>
              <a:t> </a:t>
            </a:r>
            <a:r>
              <a:rPr sz="3000" spc="175" dirty="0"/>
              <a:t>Frying</a:t>
            </a:r>
            <a:r>
              <a:rPr sz="3000" spc="60" dirty="0"/>
              <a:t> </a:t>
            </a:r>
            <a:r>
              <a:rPr sz="3000" spc="250" dirty="0"/>
              <a:t>Pan</a:t>
            </a:r>
            <a:r>
              <a:rPr sz="3000" spc="65" dirty="0"/>
              <a:t> </a:t>
            </a:r>
            <a:r>
              <a:rPr sz="3000" spc="195" dirty="0"/>
              <a:t>of</a:t>
            </a:r>
            <a:r>
              <a:rPr sz="3000" spc="70" dirty="0"/>
              <a:t> </a:t>
            </a:r>
            <a:r>
              <a:rPr sz="3000" spc="215" dirty="0"/>
              <a:t>“Spanish</a:t>
            </a:r>
            <a:r>
              <a:rPr sz="3000" spc="85" dirty="0"/>
              <a:t> </a:t>
            </a:r>
            <a:r>
              <a:rPr sz="3000" spc="130" dirty="0"/>
              <a:t>Misrule,”</a:t>
            </a:r>
            <a:r>
              <a:rPr sz="3000" spc="55" dirty="0"/>
              <a:t> </a:t>
            </a:r>
            <a:r>
              <a:rPr sz="3000" spc="130" dirty="0"/>
              <a:t>into  </a:t>
            </a:r>
            <a:r>
              <a:rPr sz="3000" spc="160" dirty="0"/>
              <a:t>the</a:t>
            </a:r>
            <a:r>
              <a:rPr sz="3000" spc="65" dirty="0"/>
              <a:t> </a:t>
            </a:r>
            <a:r>
              <a:rPr sz="3000" spc="185" dirty="0"/>
              <a:t>Fire</a:t>
            </a:r>
            <a:r>
              <a:rPr sz="3000" spc="60" dirty="0"/>
              <a:t> </a:t>
            </a:r>
            <a:r>
              <a:rPr sz="3000" spc="195" dirty="0"/>
              <a:t>of</a:t>
            </a:r>
            <a:r>
              <a:rPr sz="3000" spc="70" dirty="0"/>
              <a:t> </a:t>
            </a:r>
            <a:r>
              <a:rPr sz="3000" spc="130" dirty="0"/>
              <a:t>“Anarchy,”</a:t>
            </a:r>
            <a:r>
              <a:rPr sz="3000" spc="110" dirty="0"/>
              <a:t> </a:t>
            </a:r>
            <a:r>
              <a:rPr sz="3000" spc="220" dirty="0"/>
              <a:t>Unless</a:t>
            </a:r>
            <a:r>
              <a:rPr sz="3000" spc="65" dirty="0"/>
              <a:t> </a:t>
            </a:r>
            <a:r>
              <a:rPr sz="3000" spc="160" dirty="0"/>
              <a:t>the</a:t>
            </a:r>
            <a:r>
              <a:rPr sz="3000" spc="65" dirty="0"/>
              <a:t> </a:t>
            </a:r>
            <a:r>
              <a:rPr sz="3000" spc="195" dirty="0"/>
              <a:t>US</a:t>
            </a:r>
            <a:r>
              <a:rPr sz="3000" spc="65" dirty="0"/>
              <a:t> </a:t>
            </a:r>
            <a:r>
              <a:rPr sz="3000" spc="250" dirty="0"/>
              <a:t>Steps</a:t>
            </a:r>
            <a:r>
              <a:rPr sz="3000" spc="75" dirty="0"/>
              <a:t> </a:t>
            </a:r>
            <a:r>
              <a:rPr sz="3000" spc="155" dirty="0"/>
              <a:t>In</a:t>
            </a:r>
            <a:endParaRPr sz="3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1198245">
              <a:lnSpc>
                <a:spcPct val="100000"/>
              </a:lnSpc>
            </a:pPr>
            <a:r>
              <a:rPr spc="310" dirty="0"/>
              <a:t>Cubans </a:t>
            </a:r>
            <a:r>
              <a:rPr spc="385" dirty="0"/>
              <a:t>Rise </a:t>
            </a:r>
            <a:r>
              <a:rPr spc="200" dirty="0"/>
              <a:t>in</a:t>
            </a:r>
            <a:r>
              <a:rPr spc="-465" dirty="0"/>
              <a:t> </a:t>
            </a:r>
            <a:r>
              <a:rPr spc="245" dirty="0"/>
              <a:t>Revolt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5997"/>
            <a:ext cx="7401559" cy="286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1896 </a:t>
            </a:r>
            <a:r>
              <a:rPr sz="3200" spc="-5" dirty="0">
                <a:solidFill>
                  <a:srgbClr val="CCFFCC"/>
                </a:solidFill>
                <a:latin typeface="Arial"/>
                <a:cs typeface="Arial"/>
              </a:rPr>
              <a:t>– Spanish sent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General “Butcher”  Weyler </a:t>
            </a:r>
            <a:r>
              <a:rPr sz="3200" spc="-5" dirty="0">
                <a:solidFill>
                  <a:srgbClr val="CCFFCC"/>
                </a:solidFill>
                <a:latin typeface="Arial"/>
                <a:cs typeface="Arial"/>
              </a:rPr>
              <a:t>to end</a:t>
            </a:r>
            <a:r>
              <a:rPr sz="3200" spc="-3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rebellion</a:t>
            </a:r>
            <a:endParaRPr sz="3200" dirty="0">
              <a:solidFill>
                <a:srgbClr val="CCFFCC"/>
              </a:solidFill>
              <a:latin typeface="Arial"/>
              <a:cs typeface="Arial"/>
            </a:endParaRPr>
          </a:p>
          <a:p>
            <a:pPr marL="755650" marR="937260" lvl="1" indent="-285750">
              <a:lnSpc>
                <a:spcPct val="100000"/>
              </a:lnSpc>
              <a:spcBef>
                <a:spcPts val="68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CCFFCC"/>
                </a:solidFill>
                <a:latin typeface="Arial"/>
                <a:cs typeface="Arial"/>
              </a:rPr>
              <a:t>Used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reconcentration camps to</a:t>
            </a:r>
            <a:r>
              <a:rPr sz="2800" spc="-5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stop  population from helping</a:t>
            </a:r>
            <a:r>
              <a:rPr sz="2800" spc="-6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insurrectos</a:t>
            </a:r>
          </a:p>
          <a:p>
            <a:pPr marL="755650" marR="8255" lvl="1" indent="-285750">
              <a:lnSpc>
                <a:spcPct val="100000"/>
              </a:lnSpc>
              <a:spcBef>
                <a:spcPts val="670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Camps turned into dirty deathtraps,</a:t>
            </a:r>
            <a:r>
              <a:rPr sz="2800" spc="-10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where  many people</a:t>
            </a:r>
            <a:r>
              <a:rPr sz="2800" spc="-9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died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2182" y="1444145"/>
            <a:ext cx="2336800" cy="1661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45" algn="ctr">
              <a:lnSpc>
                <a:spcPct val="100000"/>
              </a:lnSpc>
            </a:pPr>
            <a:r>
              <a:rPr lang="en-US" sz="3600" spc="200" dirty="0" smtClean="0"/>
              <a:t>G</a:t>
            </a:r>
            <a:r>
              <a:rPr sz="3600" spc="200" dirty="0" smtClean="0"/>
              <a:t>eneral  </a:t>
            </a:r>
            <a:r>
              <a:rPr sz="3600" spc="225" dirty="0"/>
              <a:t>Valeriano </a:t>
            </a:r>
            <a:r>
              <a:rPr sz="3600" spc="114" dirty="0"/>
              <a:t> </a:t>
            </a:r>
            <a:r>
              <a:rPr sz="3600" spc="175" dirty="0"/>
              <a:t>Weyler</a:t>
            </a:r>
          </a:p>
        </p:txBody>
      </p:sp>
      <p:sp>
        <p:nvSpPr>
          <p:cNvPr id="3" name="object 3"/>
          <p:cNvSpPr/>
          <p:nvPr/>
        </p:nvSpPr>
        <p:spPr>
          <a:xfrm>
            <a:off x="4800600" y="381000"/>
            <a:ext cx="3886200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6782" y="235561"/>
            <a:ext cx="708787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01750">
              <a:lnSpc>
                <a:spcPct val="100000"/>
              </a:lnSpc>
            </a:pPr>
            <a:r>
              <a:rPr sz="3600" spc="254" dirty="0"/>
              <a:t>Victims </a:t>
            </a:r>
            <a:r>
              <a:rPr sz="3600" spc="260" dirty="0"/>
              <a:t>of </a:t>
            </a:r>
            <a:r>
              <a:rPr sz="3600" spc="315" dirty="0"/>
              <a:t>Spanish  </a:t>
            </a:r>
            <a:r>
              <a:rPr sz="3600" spc="229" dirty="0"/>
              <a:t>Concentration </a:t>
            </a:r>
            <a:r>
              <a:rPr sz="3600" spc="325" dirty="0"/>
              <a:t>Camps </a:t>
            </a:r>
            <a:r>
              <a:rPr sz="3600" spc="200" dirty="0"/>
              <a:t>in</a:t>
            </a:r>
            <a:r>
              <a:rPr sz="3600" spc="-254" dirty="0"/>
              <a:t> </a:t>
            </a:r>
            <a:r>
              <a:rPr sz="3600" spc="285" dirty="0"/>
              <a:t>Cuba</a:t>
            </a:r>
          </a:p>
        </p:txBody>
      </p:sp>
      <p:sp>
        <p:nvSpPr>
          <p:cNvPr id="3" name="object 3"/>
          <p:cNvSpPr/>
          <p:nvPr/>
        </p:nvSpPr>
        <p:spPr>
          <a:xfrm>
            <a:off x="890777" y="1600200"/>
            <a:ext cx="4443221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6158" y="1600200"/>
            <a:ext cx="2393442" cy="510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7220" y="159361"/>
            <a:ext cx="576516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21360">
              <a:lnSpc>
                <a:spcPct val="100000"/>
              </a:lnSpc>
            </a:pPr>
            <a:r>
              <a:rPr sz="3600" spc="254" dirty="0"/>
              <a:t>Victims </a:t>
            </a:r>
            <a:r>
              <a:rPr sz="3600" spc="260" dirty="0"/>
              <a:t>of </a:t>
            </a:r>
            <a:r>
              <a:rPr sz="3600" spc="295" dirty="0"/>
              <a:t>Spain’s  </a:t>
            </a:r>
            <a:r>
              <a:rPr sz="3600" spc="254" dirty="0"/>
              <a:t>Reconcentration</a:t>
            </a:r>
            <a:r>
              <a:rPr sz="3600" spc="50" dirty="0"/>
              <a:t> </a:t>
            </a:r>
            <a:r>
              <a:rPr sz="3600" spc="325" dirty="0"/>
              <a:t>Camps</a:t>
            </a:r>
          </a:p>
        </p:txBody>
      </p:sp>
      <p:sp>
        <p:nvSpPr>
          <p:cNvPr id="3" name="object 3"/>
          <p:cNvSpPr/>
          <p:nvPr/>
        </p:nvSpPr>
        <p:spPr>
          <a:xfrm>
            <a:off x="1219200" y="1447799"/>
            <a:ext cx="6781800" cy="5148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1198245">
              <a:lnSpc>
                <a:spcPct val="100000"/>
              </a:lnSpc>
            </a:pPr>
            <a:r>
              <a:rPr spc="310" dirty="0"/>
              <a:t>Cubans </a:t>
            </a:r>
            <a:r>
              <a:rPr spc="385" dirty="0"/>
              <a:t>Rise </a:t>
            </a:r>
            <a:r>
              <a:rPr spc="200" dirty="0"/>
              <a:t>in</a:t>
            </a:r>
            <a:r>
              <a:rPr spc="-465" dirty="0"/>
              <a:t> </a:t>
            </a:r>
            <a:r>
              <a:rPr spc="245" dirty="0"/>
              <a:t>Revolt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22094"/>
            <a:ext cx="7576184" cy="2937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19050" indent="-342265" algn="just">
              <a:lnSpc>
                <a:spcPts val="3460"/>
              </a:lnSpc>
              <a:buChar char="•"/>
              <a:tabLst>
                <a:tab pos="355600" algn="l"/>
              </a:tabLst>
            </a:pP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“yellow journalism” (Hearst </a:t>
            </a:r>
            <a:r>
              <a:rPr sz="3200" spc="-5" dirty="0">
                <a:solidFill>
                  <a:srgbClr val="CCFFCC"/>
                </a:solidFill>
                <a:latin typeface="Arial"/>
                <a:cs typeface="Arial"/>
              </a:rPr>
              <a:t>and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Pulitzer)  </a:t>
            </a:r>
            <a:r>
              <a:rPr sz="3200" spc="-5" dirty="0">
                <a:solidFill>
                  <a:srgbClr val="CCFFCC"/>
                </a:solidFill>
                <a:latin typeface="Arial"/>
                <a:cs typeface="Arial"/>
              </a:rPr>
              <a:t>use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Cuban rebellion </a:t>
            </a:r>
            <a:r>
              <a:rPr sz="3200" spc="-5" dirty="0">
                <a:solidFill>
                  <a:srgbClr val="CCFFCC"/>
                </a:solidFill>
                <a:latin typeface="Arial"/>
                <a:cs typeface="Arial"/>
              </a:rPr>
              <a:t>to sell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newspapers  </a:t>
            </a:r>
            <a:r>
              <a:rPr sz="3200" spc="-5" dirty="0">
                <a:solidFill>
                  <a:srgbClr val="CCFFCC"/>
                </a:solidFill>
                <a:latin typeface="Arial"/>
                <a:cs typeface="Arial"/>
              </a:rPr>
              <a:t>with</a:t>
            </a:r>
            <a:r>
              <a:rPr sz="3200" spc="-7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“scoops”</a:t>
            </a:r>
            <a:endParaRPr sz="3200" dirty="0">
              <a:solidFill>
                <a:srgbClr val="CCFFCC"/>
              </a:solidFill>
              <a:latin typeface="Arial"/>
              <a:cs typeface="Arial"/>
            </a:endParaRPr>
          </a:p>
          <a:p>
            <a:pPr marL="755650" marR="262890" lvl="1" indent="-285750">
              <a:lnSpc>
                <a:spcPts val="3020"/>
              </a:lnSpc>
              <a:spcBef>
                <a:spcPts val="675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Artist Frederic Remington sent to Cuba</a:t>
            </a: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  draw</a:t>
            </a: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pictures</a:t>
            </a:r>
            <a:endParaRPr sz="2800" dirty="0">
              <a:latin typeface="Arial"/>
              <a:cs typeface="Arial"/>
            </a:endParaRPr>
          </a:p>
          <a:p>
            <a:pPr marL="1155700" marR="635635" lvl="2" indent="-228600">
              <a:lnSpc>
                <a:spcPts val="2590"/>
              </a:lnSpc>
              <a:spcBef>
                <a:spcPts val="580"/>
              </a:spcBef>
              <a:buChar char="•"/>
              <a:tabLst>
                <a:tab pos="11557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“You furnish the pictures and I’ll furnish the  war.”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(Hearst</a:t>
            </a:r>
            <a:r>
              <a:rPr sz="2400" spc="-5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1198245">
              <a:lnSpc>
                <a:spcPct val="100000"/>
              </a:lnSpc>
            </a:pPr>
            <a:r>
              <a:rPr spc="310" dirty="0"/>
              <a:t>Cubans </a:t>
            </a:r>
            <a:r>
              <a:rPr spc="385" dirty="0"/>
              <a:t>Rise </a:t>
            </a:r>
            <a:r>
              <a:rPr spc="200" dirty="0"/>
              <a:t>in</a:t>
            </a:r>
            <a:r>
              <a:rPr spc="-465" dirty="0"/>
              <a:t> </a:t>
            </a:r>
            <a:r>
              <a:rPr spc="245" dirty="0"/>
              <a:t>Revolt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5997"/>
            <a:ext cx="7557134" cy="3741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CCFFCC"/>
                </a:solidFill>
                <a:latin typeface="Arial"/>
                <a:cs typeface="Arial"/>
              </a:rPr>
              <a:t>Maine</a:t>
            </a:r>
            <a:r>
              <a:rPr sz="3200" spc="-80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incident</a:t>
            </a:r>
            <a:endParaRPr sz="3200" dirty="0">
              <a:solidFill>
                <a:srgbClr val="CCFFCC"/>
              </a:solidFill>
              <a:latin typeface="Arial"/>
              <a:cs typeface="Arial"/>
            </a:endParaRPr>
          </a:p>
          <a:p>
            <a:pPr marL="755650" marR="362585" lvl="1" indent="-285750" algn="just">
              <a:lnSpc>
                <a:spcPct val="100000"/>
              </a:lnSpc>
              <a:spcBef>
                <a:spcPts val="68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CCFFCC"/>
                </a:solidFill>
                <a:latin typeface="Arial"/>
                <a:cs typeface="Arial"/>
              </a:rPr>
              <a:t>Early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1898 – </a:t>
            </a:r>
            <a:r>
              <a:rPr sz="2800" spc="-5" dirty="0">
                <a:solidFill>
                  <a:srgbClr val="CCFFCC"/>
                </a:solidFill>
                <a:latin typeface="Arial"/>
                <a:cs typeface="Arial"/>
              </a:rPr>
              <a:t>USS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Maine sent to Havana  Harbor to evacuate Americans in case</a:t>
            </a:r>
            <a:r>
              <a:rPr sz="2800" spc="-10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of  hostilities</a:t>
            </a:r>
          </a:p>
          <a:p>
            <a:pPr marL="755650" marR="98425" lvl="1" indent="-285750">
              <a:lnSpc>
                <a:spcPct val="100000"/>
              </a:lnSpc>
              <a:spcBef>
                <a:spcPts val="670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February 15, 1898 – </a:t>
            </a:r>
            <a:r>
              <a:rPr sz="2800" spc="-5" dirty="0">
                <a:solidFill>
                  <a:srgbClr val="CCFFCC"/>
                </a:solidFill>
                <a:latin typeface="Arial"/>
                <a:cs typeface="Arial"/>
              </a:rPr>
              <a:t>Maine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blew up, killing  260</a:t>
            </a:r>
            <a:r>
              <a:rPr sz="2800" spc="-9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sailors</a:t>
            </a:r>
          </a:p>
          <a:p>
            <a:pPr marL="755650" marR="5080" lvl="1" indent="-285750">
              <a:lnSpc>
                <a:spcPct val="100000"/>
              </a:lnSpc>
              <a:spcBef>
                <a:spcPts val="67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CCFFCC"/>
                </a:solidFill>
                <a:latin typeface="Arial"/>
                <a:cs typeface="Arial"/>
              </a:rPr>
              <a:t>US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public (believing Spain attacked</a:t>
            </a:r>
            <a:r>
              <a:rPr sz="2800" spc="-80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Maine)  demanded</a:t>
            </a:r>
            <a:r>
              <a:rPr sz="2800" spc="-80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war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6969" y="404114"/>
            <a:ext cx="6828790" cy="618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55" dirty="0"/>
              <a:t>USS </a:t>
            </a:r>
            <a:r>
              <a:rPr spc="195" dirty="0"/>
              <a:t>Maine </a:t>
            </a:r>
            <a:r>
              <a:rPr spc="200" dirty="0"/>
              <a:t>in </a:t>
            </a:r>
            <a:r>
              <a:rPr spc="270" dirty="0"/>
              <a:t>Havana</a:t>
            </a:r>
            <a:r>
              <a:rPr spc="-450" dirty="0"/>
              <a:t> </a:t>
            </a:r>
            <a:r>
              <a:rPr spc="195" dirty="0"/>
              <a:t>Harbor</a:t>
            </a:r>
          </a:p>
        </p:txBody>
      </p:sp>
      <p:sp>
        <p:nvSpPr>
          <p:cNvPr id="3" name="object 3"/>
          <p:cNvSpPr/>
          <p:nvPr/>
        </p:nvSpPr>
        <p:spPr>
          <a:xfrm>
            <a:off x="1066800" y="1219199"/>
            <a:ext cx="7010400" cy="5332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5338" y="480314"/>
            <a:ext cx="5510530" cy="618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80" dirty="0"/>
              <a:t>Explosion </a:t>
            </a:r>
            <a:r>
              <a:rPr spc="260" dirty="0"/>
              <a:t>of </a:t>
            </a:r>
            <a:r>
              <a:rPr spc="215" dirty="0"/>
              <a:t>the</a:t>
            </a:r>
            <a:r>
              <a:rPr spc="-380" dirty="0"/>
              <a:t> </a:t>
            </a:r>
            <a:r>
              <a:rPr spc="190" dirty="0"/>
              <a:t>Maine</a:t>
            </a:r>
          </a:p>
        </p:txBody>
      </p:sp>
      <p:sp>
        <p:nvSpPr>
          <p:cNvPr id="3" name="object 3"/>
          <p:cNvSpPr/>
          <p:nvPr/>
        </p:nvSpPr>
        <p:spPr>
          <a:xfrm>
            <a:off x="990600" y="1243584"/>
            <a:ext cx="7162800" cy="5500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53695"/>
            <a:ext cx="8229600" cy="984885"/>
          </a:xfrm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2324100" algn="l">
              <a:lnSpc>
                <a:spcPct val="100000"/>
              </a:lnSpc>
            </a:pPr>
            <a:r>
              <a:rPr spc="260" dirty="0">
                <a:solidFill>
                  <a:srgbClr val="CCFFCC"/>
                </a:solidFill>
              </a:rPr>
              <a:t>Isolationism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5997"/>
            <a:ext cx="7359015" cy="2510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275590" indent="-34226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CCFFCC"/>
                </a:solidFill>
                <a:latin typeface="Arial"/>
                <a:cs typeface="Arial"/>
              </a:rPr>
              <a:t>US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ignored outside world </a:t>
            </a:r>
            <a:r>
              <a:rPr sz="3200" spc="-5" dirty="0">
                <a:solidFill>
                  <a:srgbClr val="CCFFCC"/>
                </a:solidFill>
                <a:latin typeface="Arial"/>
                <a:cs typeface="Arial"/>
              </a:rPr>
              <a:t>in post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Civil  </a:t>
            </a:r>
            <a:r>
              <a:rPr sz="3200" spc="-5" dirty="0">
                <a:solidFill>
                  <a:srgbClr val="CCFFCC"/>
                </a:solidFill>
                <a:latin typeface="Arial"/>
                <a:cs typeface="Arial"/>
              </a:rPr>
              <a:t>War</a:t>
            </a:r>
            <a:r>
              <a:rPr sz="3200" spc="-8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years</a:t>
            </a:r>
            <a:endParaRPr sz="3200" dirty="0">
              <a:solidFill>
                <a:srgbClr val="CCFFCC"/>
              </a:solidFill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1890s, policy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changed</a:t>
            </a:r>
            <a:endParaRPr sz="3200" dirty="0">
              <a:latin typeface="Arial"/>
              <a:cs typeface="Arial"/>
            </a:endParaRPr>
          </a:p>
          <a:p>
            <a:pPr marL="755650" marR="5080" indent="-285750">
              <a:lnSpc>
                <a:spcPct val="100000"/>
              </a:lnSpc>
              <a:spcBef>
                <a:spcPts val="680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US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became involved in foreign affairs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and  gained an overseas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empire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58559" y="948844"/>
            <a:ext cx="2418715" cy="1661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3600" spc="250" dirty="0"/>
              <a:t>Wreckage  </a:t>
            </a:r>
            <a:r>
              <a:rPr sz="3600" spc="260" dirty="0"/>
              <a:t>of </a:t>
            </a:r>
            <a:r>
              <a:rPr sz="3600" spc="215" dirty="0"/>
              <a:t>the  </a:t>
            </a:r>
            <a:r>
              <a:rPr sz="3600" spc="195" dirty="0"/>
              <a:t>Maine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" y="381000"/>
            <a:ext cx="5766053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08928" y="1139344"/>
            <a:ext cx="2431415" cy="1661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3600" spc="145" dirty="0"/>
              <a:t>The </a:t>
            </a:r>
            <a:r>
              <a:rPr sz="3600" spc="355" dirty="0"/>
              <a:t>USS  </a:t>
            </a:r>
            <a:r>
              <a:rPr sz="3600" spc="195" dirty="0"/>
              <a:t>Maine  </a:t>
            </a:r>
            <a:r>
              <a:rPr sz="3600" spc="280" dirty="0"/>
              <a:t>Headlines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381000"/>
            <a:ext cx="4680203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1198245">
              <a:lnSpc>
                <a:spcPct val="100000"/>
              </a:lnSpc>
            </a:pPr>
            <a:r>
              <a:rPr spc="310" dirty="0"/>
              <a:t>Cubans </a:t>
            </a:r>
            <a:r>
              <a:rPr spc="385" dirty="0"/>
              <a:t>Rise </a:t>
            </a:r>
            <a:r>
              <a:rPr spc="200" dirty="0"/>
              <a:t>in</a:t>
            </a:r>
            <a:r>
              <a:rPr spc="-465" dirty="0"/>
              <a:t> </a:t>
            </a:r>
            <a:r>
              <a:rPr spc="245" dirty="0"/>
              <a:t>Revolt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67229"/>
            <a:ext cx="7527290" cy="3792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Investigations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of the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Maine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incident</a:t>
            </a:r>
            <a:endParaRPr sz="3200" dirty="0">
              <a:latin typeface="Arial"/>
              <a:cs typeface="Arial"/>
            </a:endParaRPr>
          </a:p>
          <a:p>
            <a:pPr marL="755650" marR="113030" lvl="1" indent="-285750">
              <a:lnSpc>
                <a:spcPts val="3020"/>
              </a:lnSpc>
              <a:spcBef>
                <a:spcPts val="730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Spanish investigation found that</a:t>
            </a:r>
            <a:r>
              <a:rPr sz="2800" spc="-100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explosion  was internal and</a:t>
            </a:r>
            <a:r>
              <a:rPr sz="2800" spc="-9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accidental</a:t>
            </a:r>
          </a:p>
          <a:p>
            <a:pPr marL="755650" marR="473709" lvl="1" indent="-285750">
              <a:lnSpc>
                <a:spcPts val="3020"/>
              </a:lnSpc>
              <a:spcBef>
                <a:spcPts val="675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CCFFCC"/>
                </a:solidFill>
                <a:latin typeface="Arial"/>
                <a:cs typeface="Arial"/>
              </a:rPr>
              <a:t>US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Navy at the time found that the</a:t>
            </a:r>
            <a:r>
              <a:rPr sz="2800" spc="-10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blast  had been cause by an underwater</a:t>
            </a:r>
            <a:r>
              <a:rPr sz="2800" spc="-6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mine</a:t>
            </a:r>
          </a:p>
          <a:p>
            <a:pPr marL="755650" marR="727075" lvl="1" indent="-285750">
              <a:lnSpc>
                <a:spcPts val="3020"/>
              </a:lnSpc>
              <a:spcBef>
                <a:spcPts val="675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1976 US Navy investigation</a:t>
            </a:r>
            <a:r>
              <a:rPr sz="2800" spc="-9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confirmed  Spanish</a:t>
            </a:r>
            <a:r>
              <a:rPr sz="2800" spc="-9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findings</a:t>
            </a:r>
          </a:p>
          <a:p>
            <a:pPr marL="1155700" marR="5080" lvl="2" indent="-228600">
              <a:lnSpc>
                <a:spcPts val="2590"/>
              </a:lnSpc>
              <a:spcBef>
                <a:spcPts val="585"/>
              </a:spcBef>
              <a:buChar char="•"/>
              <a:tabLst>
                <a:tab pos="1155700" algn="l"/>
              </a:tabLst>
            </a:pPr>
            <a:r>
              <a:rPr sz="2400" spc="-5" dirty="0">
                <a:solidFill>
                  <a:srgbClr val="CCFFCC"/>
                </a:solidFill>
                <a:latin typeface="Arial"/>
                <a:cs typeface="Arial"/>
              </a:rPr>
              <a:t>Spontaneous explosion in a coal bunker near a  storage area for</a:t>
            </a:r>
            <a:r>
              <a:rPr sz="2400" spc="-20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CCFFCC"/>
                </a:solidFill>
                <a:latin typeface="Arial"/>
                <a:cs typeface="Arial"/>
              </a:rPr>
              <a:t>gunpowder</a:t>
            </a:r>
            <a:endParaRPr sz="2400" dirty="0">
              <a:solidFill>
                <a:srgbClr val="CCFFCC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1198245">
              <a:lnSpc>
                <a:spcPct val="100000"/>
              </a:lnSpc>
            </a:pPr>
            <a:r>
              <a:rPr spc="310" dirty="0"/>
              <a:t>Cubans </a:t>
            </a:r>
            <a:r>
              <a:rPr spc="385" dirty="0"/>
              <a:t>Rise </a:t>
            </a:r>
            <a:r>
              <a:rPr spc="200" dirty="0"/>
              <a:t>in</a:t>
            </a:r>
            <a:r>
              <a:rPr spc="-465" dirty="0"/>
              <a:t> </a:t>
            </a:r>
            <a:r>
              <a:rPr spc="245" dirty="0"/>
              <a:t>Revolt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67229"/>
            <a:ext cx="7319009" cy="3826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McKinley’s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dilemma</a:t>
            </a:r>
            <a:endParaRPr sz="3200" dirty="0">
              <a:latin typeface="Arial"/>
              <a:cs typeface="Arial"/>
            </a:endParaRPr>
          </a:p>
          <a:p>
            <a:pPr marL="755650" marR="5080" lvl="1" indent="-285750">
              <a:lnSpc>
                <a:spcPts val="3020"/>
              </a:lnSpc>
              <a:spcBef>
                <a:spcPts val="73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US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negotiators had gotten Spain to</a:t>
            </a: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agree  to shut down reconcentration camps and  hold cease-fire with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insurrectos</a:t>
            </a:r>
            <a:endParaRPr sz="2800" dirty="0">
              <a:latin typeface="Arial"/>
              <a:cs typeface="Arial"/>
            </a:endParaRPr>
          </a:p>
          <a:p>
            <a:pPr marL="755650" marR="817880" lvl="1" indent="-285750">
              <a:lnSpc>
                <a:spcPts val="3020"/>
              </a:lnSpc>
              <a:spcBef>
                <a:spcPts val="675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McKinley wanted Spain out of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Cuba,  without</a:t>
            </a: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war</a:t>
            </a:r>
            <a:endParaRPr sz="2800" dirty="0">
              <a:latin typeface="Arial"/>
              <a:cs typeface="Arial"/>
            </a:endParaRPr>
          </a:p>
          <a:p>
            <a:pPr marL="755650" marR="636270" lvl="1" indent="-285750">
              <a:lnSpc>
                <a:spcPts val="3020"/>
              </a:lnSpc>
              <a:spcBef>
                <a:spcPts val="675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Americans were demanding war,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with  many attacking McKinley for  indecisiveness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292" y="-132838"/>
            <a:ext cx="2985770" cy="4739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</a:pPr>
            <a:r>
              <a:rPr spc="315" dirty="0"/>
              <a:t>Pressure  </a:t>
            </a:r>
            <a:r>
              <a:rPr spc="290" dirty="0"/>
              <a:t>Was </a:t>
            </a:r>
            <a:r>
              <a:rPr spc="320" dirty="0"/>
              <a:t>Placed  </a:t>
            </a:r>
            <a:r>
              <a:rPr spc="210" dirty="0"/>
              <a:t>on</a:t>
            </a:r>
            <a:r>
              <a:rPr spc="20" dirty="0"/>
              <a:t> </a:t>
            </a:r>
            <a:r>
              <a:rPr spc="225" dirty="0"/>
              <a:t>McKinley  </a:t>
            </a:r>
            <a:r>
              <a:rPr spc="160" dirty="0"/>
              <a:t>to </a:t>
            </a:r>
            <a:r>
              <a:rPr lang="en-US" spc="100" dirty="0"/>
              <a:t>g</a:t>
            </a:r>
            <a:r>
              <a:rPr spc="100" dirty="0" smtClean="0"/>
              <a:t>o </a:t>
            </a:r>
            <a:r>
              <a:rPr spc="160" dirty="0"/>
              <a:t>to</a:t>
            </a:r>
            <a:r>
              <a:rPr spc="-60" dirty="0"/>
              <a:t> </a:t>
            </a:r>
            <a:r>
              <a:rPr spc="145" dirty="0"/>
              <a:t>War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304800"/>
            <a:ext cx="4681728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1198245">
              <a:lnSpc>
                <a:spcPct val="100000"/>
              </a:lnSpc>
            </a:pPr>
            <a:r>
              <a:rPr spc="310" dirty="0"/>
              <a:t>Cubans </a:t>
            </a:r>
            <a:r>
              <a:rPr spc="385" dirty="0"/>
              <a:t>Rise </a:t>
            </a:r>
            <a:r>
              <a:rPr spc="200" dirty="0"/>
              <a:t>in</a:t>
            </a:r>
            <a:r>
              <a:rPr spc="-465" dirty="0"/>
              <a:t> </a:t>
            </a:r>
            <a:r>
              <a:rPr spc="245" dirty="0"/>
              <a:t>Revolt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5997"/>
            <a:ext cx="7437120" cy="402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828040" indent="-34226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CCFFCC"/>
                </a:solidFill>
                <a:latin typeface="Arial"/>
                <a:cs typeface="Arial"/>
              </a:rPr>
              <a:t>April 11,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1898 </a:t>
            </a:r>
            <a:r>
              <a:rPr sz="3200" spc="-5" dirty="0">
                <a:solidFill>
                  <a:srgbClr val="CCFFCC"/>
                </a:solidFill>
                <a:latin typeface="Arial"/>
                <a:cs typeface="Arial"/>
              </a:rPr>
              <a:t>–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McKinley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sent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war  message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Congress</a:t>
            </a:r>
            <a:endParaRPr sz="32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8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Much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support from public and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Congress</a:t>
            </a:r>
            <a:endParaRPr sz="28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70"/>
              </a:spcBef>
              <a:buChar char="–"/>
              <a:tabLst>
                <a:tab pos="755650" algn="l"/>
              </a:tabLst>
            </a:pPr>
            <a:r>
              <a:rPr sz="2800" dirty="0">
                <a:latin typeface="Arial"/>
                <a:cs typeface="Arial"/>
              </a:rPr>
              <a:t>Claimed US would free Cuba from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Spain</a:t>
            </a:r>
          </a:p>
          <a:p>
            <a:pPr marL="354965" marR="1186815" indent="-342265">
              <a:lnSpc>
                <a:spcPct val="100000"/>
              </a:lnSpc>
              <a:spcBef>
                <a:spcPts val="755"/>
              </a:spcBef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CCFFCC"/>
                </a:solidFill>
                <a:latin typeface="Arial"/>
                <a:cs typeface="Arial"/>
              </a:rPr>
              <a:t>Teller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Amendment </a:t>
            </a:r>
            <a:r>
              <a:rPr sz="3200" spc="-5" dirty="0">
                <a:solidFill>
                  <a:srgbClr val="CCFFCC"/>
                </a:solidFill>
                <a:latin typeface="Arial"/>
                <a:cs typeface="Arial"/>
              </a:rPr>
              <a:t>–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adopted by  Congress </a:t>
            </a:r>
            <a:r>
              <a:rPr sz="3200" spc="-5" dirty="0">
                <a:solidFill>
                  <a:srgbClr val="CCFFCC"/>
                </a:solidFill>
                <a:latin typeface="Arial"/>
                <a:cs typeface="Arial"/>
              </a:rPr>
              <a:t>with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declaration </a:t>
            </a:r>
            <a:r>
              <a:rPr sz="3200" spc="-5" dirty="0">
                <a:solidFill>
                  <a:srgbClr val="CCFFCC"/>
                </a:solidFill>
                <a:latin typeface="Arial"/>
                <a:cs typeface="Arial"/>
              </a:rPr>
              <a:t>of</a:t>
            </a:r>
            <a:r>
              <a:rPr sz="3200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war</a:t>
            </a:r>
            <a:endParaRPr sz="3200" dirty="0">
              <a:solidFill>
                <a:srgbClr val="CCFFCC"/>
              </a:solidFill>
              <a:latin typeface="Arial"/>
              <a:cs typeface="Arial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68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CCFFCC"/>
                </a:solidFill>
                <a:latin typeface="Arial"/>
                <a:cs typeface="Arial"/>
              </a:rPr>
              <a:t>US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promised to free Cuba after Spain</a:t>
            </a:r>
            <a:r>
              <a:rPr sz="2800" spc="-6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was  removed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28" name="Picture 4" descr="DIVI723345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5"/>
          <a:stretch>
            <a:fillRect/>
          </a:stretch>
        </p:blipFill>
        <p:spPr>
          <a:xfrm>
            <a:off x="4086225" y="1219200"/>
            <a:ext cx="5057775" cy="563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629" name="Picture 5" descr="DIVI7233454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44"/>
          <a:stretch>
            <a:fillRect/>
          </a:stretch>
        </p:blipFill>
        <p:spPr bwMode="auto">
          <a:xfrm>
            <a:off x="0" y="1905000"/>
            <a:ext cx="54864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Ch19RooseveltandtheRough%20Rid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4600"/>
            <a:ext cx="5334000" cy="41227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7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001000" cy="1143000"/>
          </a:xfr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sz="3600" dirty="0">
                <a:solidFill>
                  <a:schemeClr val="bg2"/>
                </a:solidFill>
              </a:rPr>
              <a:t>Spanish-American War was fought in 2 theaters: Cuba &amp; the Philippines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4114800" y="1143000"/>
            <a:ext cx="4800600" cy="1290610"/>
          </a:xfrm>
          <a:prstGeom prst="rect">
            <a:avLst/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rgbClr val="3E3E5C"/>
                </a:solidFill>
              </a:rPr>
              <a:t>Even the elite joined: Teddy Roosevelt led the </a:t>
            </a:r>
            <a:r>
              <a:rPr lang="en-US" sz="3200" i="1" dirty="0">
                <a:solidFill>
                  <a:srgbClr val="3E3E5C"/>
                </a:solidFill>
              </a:rPr>
              <a:t>Rough Riders</a:t>
            </a:r>
            <a:r>
              <a:rPr lang="en-US" sz="3200" dirty="0">
                <a:solidFill>
                  <a:srgbClr val="3E3E5C"/>
                </a:solidFill>
              </a:rPr>
              <a:t> in Cuba</a:t>
            </a:r>
          </a:p>
        </p:txBody>
      </p:sp>
      <p:pic>
        <p:nvPicPr>
          <p:cNvPr id="26639" name="Picture 15" descr="RRIDS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1"/>
          <a:stretch>
            <a:fillRect/>
          </a:stretch>
        </p:blipFill>
        <p:spPr bwMode="auto">
          <a:xfrm>
            <a:off x="2759075" y="2654300"/>
            <a:ext cx="6384925" cy="4203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40" name="Line 16"/>
          <p:cNvSpPr>
            <a:spLocks noChangeShapeType="1"/>
          </p:cNvSpPr>
          <p:nvPr/>
        </p:nvSpPr>
        <p:spPr bwMode="auto">
          <a:xfrm flipH="1" flipV="1">
            <a:off x="2133600" y="4419600"/>
            <a:ext cx="1219200" cy="762000"/>
          </a:xfrm>
          <a:prstGeom prst="line">
            <a:avLst/>
          </a:prstGeom>
          <a:noFill/>
          <a:ln w="139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1066800" y="5181600"/>
            <a:ext cx="7315200" cy="1290610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kumimoji="1" lang="en-US" sz="3200" dirty="0">
                <a:solidFill>
                  <a:srgbClr val="3E3E5C"/>
                </a:solidFill>
              </a:rPr>
              <a:t>The war lasted only 113 days &amp; resulted in 5,500 deaths (mostly from disease, only 379 died in battle)</a:t>
            </a:r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auto">
          <a:xfrm>
            <a:off x="1676400" y="3124200"/>
            <a:ext cx="6248400" cy="1447800"/>
          </a:xfrm>
          <a:prstGeom prst="wedgeRectCallout">
            <a:avLst>
              <a:gd name="adj1" fmla="val -28606"/>
              <a:gd name="adj2" fmla="val 101097"/>
            </a:avLst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ja-JP" altLang="en-US" sz="3600" dirty="0">
                <a:latin typeface="Arial"/>
              </a:rPr>
              <a:t>“</a:t>
            </a:r>
            <a:r>
              <a:rPr lang="en-US" sz="3200" dirty="0">
                <a:solidFill>
                  <a:srgbClr val="3E3E5C"/>
                </a:solidFill>
              </a:rPr>
              <a:t>What a splendid little war.</a:t>
            </a:r>
            <a:r>
              <a:rPr lang="ja-JP" altLang="en-US" sz="3200" dirty="0">
                <a:solidFill>
                  <a:srgbClr val="3E3E5C"/>
                </a:solidFill>
                <a:latin typeface="Arial"/>
              </a:rPr>
              <a:t>”</a:t>
            </a:r>
            <a:endParaRPr lang="en-US" sz="3200" dirty="0">
              <a:solidFill>
                <a:srgbClr val="3E3E5C"/>
              </a:solidFill>
            </a:endParaRPr>
          </a:p>
          <a:p>
            <a:pPr algn="r">
              <a:lnSpc>
                <a:spcPct val="80000"/>
              </a:lnSpc>
            </a:pPr>
            <a:r>
              <a:rPr lang="en-US" sz="3200" i="1" dirty="0">
                <a:solidFill>
                  <a:srgbClr val="3E3E5C"/>
                </a:solidFill>
              </a:rPr>
              <a:t>—John Hay, Secretary of State </a:t>
            </a:r>
          </a:p>
          <a:p>
            <a:pPr algn="r">
              <a:lnSpc>
                <a:spcPct val="80000"/>
              </a:lnSpc>
            </a:pPr>
            <a:r>
              <a:rPr lang="en-US" sz="3200" i="1" dirty="0">
                <a:solidFill>
                  <a:srgbClr val="3E3E5C"/>
                </a:solidFill>
              </a:rPr>
              <a:t>under President McKinley</a:t>
            </a:r>
          </a:p>
        </p:txBody>
      </p:sp>
    </p:spTree>
    <p:extLst>
      <p:ext uri="{BB962C8B-B14F-4D97-AF65-F5344CB8AC3E}">
        <p14:creationId xmlns:p14="http://schemas.microsoft.com/office/powerpoint/2010/main" val="94511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nimBg="1"/>
      <p:bldP spid="26640" grpId="0" animBg="1"/>
      <p:bldP spid="26640" grpId="1" animBg="1"/>
      <p:bldP spid="26640" grpId="2" animBg="1"/>
      <p:bldP spid="26641" grpId="0" animBg="1"/>
      <p:bldP spid="2664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914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dirty="0"/>
              <a:t>Results of Spanish-American War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87013" y="1295400"/>
            <a:ext cx="8229600" cy="5943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dirty="0">
                <a:solidFill>
                  <a:srgbClr val="CCFFCC"/>
                </a:solidFill>
              </a:rPr>
              <a:t>U.S. &amp; Spain signed the </a:t>
            </a:r>
            <a:r>
              <a:rPr lang="en-US" u="sng" dirty="0">
                <a:solidFill>
                  <a:srgbClr val="CCFFCC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Treaty of Paris</a:t>
            </a:r>
            <a:r>
              <a:rPr lang="en-US" dirty="0"/>
              <a:t> on Dec 10, 1898:</a:t>
            </a:r>
          </a:p>
          <a:p>
            <a:pPr lvl="1"/>
            <a:r>
              <a:rPr lang="en-US" dirty="0">
                <a:solidFill>
                  <a:srgbClr val="CCFFCC"/>
                </a:solidFill>
              </a:rPr>
              <a:t>Cuba gained independence</a:t>
            </a:r>
          </a:p>
          <a:p>
            <a:pPr lvl="1"/>
            <a:r>
              <a:rPr lang="en-US" dirty="0">
                <a:solidFill>
                  <a:srgbClr val="CCFFCC"/>
                </a:solidFill>
              </a:rPr>
              <a:t>U.S.</a:t>
            </a:r>
            <a:r>
              <a:rPr lang="en-US" sz="3000" dirty="0">
                <a:solidFill>
                  <a:srgbClr val="CCFFCC"/>
                </a:solidFill>
              </a:rPr>
              <a:t> </a:t>
            </a:r>
            <a:r>
              <a:rPr lang="en-US" dirty="0">
                <a:solidFill>
                  <a:srgbClr val="CCFFCC"/>
                </a:solidFill>
              </a:rPr>
              <a:t>gained</a:t>
            </a:r>
            <a:r>
              <a:rPr lang="en-US" sz="3000" dirty="0">
                <a:solidFill>
                  <a:srgbClr val="CCFFCC"/>
                </a:solidFill>
              </a:rPr>
              <a:t> </a:t>
            </a:r>
            <a:r>
              <a:rPr lang="en-US" dirty="0">
                <a:solidFill>
                  <a:srgbClr val="CCFFCC"/>
                </a:solidFill>
              </a:rPr>
              <a:t>Puerto</a:t>
            </a:r>
            <a:r>
              <a:rPr lang="en-US" sz="3000" dirty="0">
                <a:solidFill>
                  <a:srgbClr val="CCFFCC"/>
                </a:solidFill>
              </a:rPr>
              <a:t> </a:t>
            </a:r>
            <a:r>
              <a:rPr lang="en-US" dirty="0">
                <a:solidFill>
                  <a:srgbClr val="CCFFCC"/>
                </a:solidFill>
              </a:rPr>
              <a:t>Rico</a:t>
            </a:r>
            <a:r>
              <a:rPr lang="en-US" sz="3000" dirty="0">
                <a:solidFill>
                  <a:srgbClr val="CCFFCC"/>
                </a:solidFill>
              </a:rPr>
              <a:t> </a:t>
            </a:r>
            <a:r>
              <a:rPr lang="en-US" dirty="0">
                <a:solidFill>
                  <a:srgbClr val="CCFFCC"/>
                </a:solidFill>
              </a:rPr>
              <a:t>&amp;</a:t>
            </a:r>
            <a:r>
              <a:rPr lang="en-US" sz="3000" dirty="0">
                <a:solidFill>
                  <a:srgbClr val="CCFFCC"/>
                </a:solidFill>
              </a:rPr>
              <a:t> </a:t>
            </a:r>
            <a:r>
              <a:rPr lang="en-US" dirty="0">
                <a:solidFill>
                  <a:srgbClr val="CCFFCC"/>
                </a:solidFill>
              </a:rPr>
              <a:t>Guam</a:t>
            </a:r>
          </a:p>
          <a:p>
            <a:pPr lvl="1"/>
            <a:r>
              <a:rPr lang="en-US" dirty="0"/>
              <a:t>What to do with the Philippines? The U.S. did not want it, but Germany did, so </a:t>
            </a:r>
            <a:r>
              <a:rPr lang="en-US" dirty="0">
                <a:solidFill>
                  <a:srgbClr val="CCFFCC"/>
                </a:solidFill>
              </a:rPr>
              <a:t>the U.S. annexed the Philippines</a:t>
            </a:r>
          </a:p>
        </p:txBody>
      </p:sp>
    </p:spTree>
    <p:extLst>
      <p:ext uri="{BB962C8B-B14F-4D97-AF65-F5344CB8AC3E}">
        <p14:creationId xmlns:p14="http://schemas.microsoft.com/office/powerpoint/2010/main" val="19386074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838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/>
              <a:t>War in the Philippines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05800" cy="6096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dirty="0">
                <a:solidFill>
                  <a:srgbClr val="CCFFCC"/>
                </a:solidFill>
              </a:rPr>
              <a:t>Filipinos welcomed war with Spain &amp; aided the U.S. in the Pacific, but they grew angry when the U.S. refused to grant independence </a:t>
            </a:r>
            <a:endParaRPr lang="en-US" dirty="0" smtClean="0">
              <a:solidFill>
                <a:srgbClr val="CCFFCC"/>
              </a:solidFill>
            </a:endParaRPr>
          </a:p>
          <a:p>
            <a:pPr>
              <a:lnSpc>
                <a:spcPct val="95000"/>
              </a:lnSpc>
              <a:spcBef>
                <a:spcPct val="10000"/>
              </a:spcBef>
            </a:pPr>
            <a:endParaRPr lang="en-US" dirty="0"/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Emilio Aguinaldo</a:t>
            </a:r>
            <a:r>
              <a:rPr lang="en-US" dirty="0"/>
              <a:t> led a guerilla-style rebellion that lasted 3 years: 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dirty="0"/>
              <a:t>Cost 4,300 U.S. lives &amp; between 50,000 &amp; 200,000 native </a:t>
            </a:r>
            <a:r>
              <a:rPr lang="en-US" dirty="0" smtClean="0"/>
              <a:t>lives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endParaRPr lang="en-US" dirty="0"/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dirty="0"/>
              <a:t>The</a:t>
            </a:r>
            <a:r>
              <a:rPr lang="en-US" sz="3000" dirty="0"/>
              <a:t> </a:t>
            </a:r>
            <a:r>
              <a:rPr lang="en-US" dirty="0"/>
              <a:t>U.S.</a:t>
            </a:r>
            <a:r>
              <a:rPr lang="en-US" sz="3000" dirty="0"/>
              <a:t> </a:t>
            </a:r>
            <a:r>
              <a:rPr lang="en-US" dirty="0"/>
              <a:t>resorted</a:t>
            </a:r>
            <a:r>
              <a:rPr lang="en-US" sz="3000" dirty="0"/>
              <a:t> </a:t>
            </a:r>
            <a:r>
              <a:rPr lang="en-US" dirty="0"/>
              <a:t>to</a:t>
            </a:r>
            <a:r>
              <a:rPr lang="en-US" sz="3000" dirty="0"/>
              <a:t> </a:t>
            </a:r>
            <a:r>
              <a:rPr lang="en-US" dirty="0" err="1"/>
              <a:t>Weyler</a:t>
            </a:r>
            <a:r>
              <a:rPr lang="en-US" dirty="0"/>
              <a:t>-style brutality: torture, starvation, rape</a:t>
            </a: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2209800" y="304800"/>
            <a:ext cx="5715000" cy="990600"/>
          </a:xfrm>
          <a:prstGeom prst="wedgeRectCallout">
            <a:avLst>
              <a:gd name="adj1" fmla="val -33861"/>
              <a:gd name="adj2" fmla="val 187981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kumimoji="1" lang="en-US" sz="3200" dirty="0">
                <a:solidFill>
                  <a:schemeClr val="bg2"/>
                </a:solidFill>
              </a:rPr>
              <a:t>The U.S. did not deem Filipinos </a:t>
            </a:r>
            <a:r>
              <a:rPr kumimoji="1" lang="ja-JP" altLang="en-US" sz="3200" dirty="0">
                <a:solidFill>
                  <a:schemeClr val="bg2"/>
                </a:solidFill>
                <a:latin typeface="Arial"/>
              </a:rPr>
              <a:t>“</a:t>
            </a:r>
            <a:r>
              <a:rPr kumimoji="1" lang="en-US" sz="3200" dirty="0">
                <a:solidFill>
                  <a:schemeClr val="bg2"/>
                </a:solidFill>
              </a:rPr>
              <a:t>ready</a:t>
            </a:r>
            <a:r>
              <a:rPr kumimoji="1" lang="ja-JP" altLang="en-US" sz="3200" dirty="0">
                <a:solidFill>
                  <a:schemeClr val="bg2"/>
                </a:solidFill>
                <a:latin typeface="Arial"/>
              </a:rPr>
              <a:t>”</a:t>
            </a:r>
            <a:r>
              <a:rPr kumimoji="1" lang="en-US" sz="3200" dirty="0">
                <a:solidFill>
                  <a:schemeClr val="bg2"/>
                </a:solidFill>
              </a:rPr>
              <a:t> for self-rule</a:t>
            </a:r>
          </a:p>
        </p:txBody>
      </p:sp>
    </p:spTree>
    <p:extLst>
      <p:ext uri="{BB962C8B-B14F-4D97-AF65-F5344CB8AC3E}">
        <p14:creationId xmlns:p14="http://schemas.microsoft.com/office/powerpoint/2010/main" val="28732313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153400" cy="838200"/>
          </a:xfrm>
        </p:spPr>
        <p:txBody>
          <a:bodyPr/>
          <a:lstStyle/>
          <a:p>
            <a:r>
              <a:rPr lang="en-US" sz="3600" dirty="0"/>
              <a:t>The </a:t>
            </a:r>
            <a:r>
              <a:rPr lang="ja-JP" altLang="en-US" sz="3600" dirty="0">
                <a:latin typeface="Arial"/>
              </a:rPr>
              <a:t>“</a:t>
            </a:r>
            <a:r>
              <a:rPr lang="en-US" sz="3600" dirty="0"/>
              <a:t>American Empire</a:t>
            </a:r>
            <a:r>
              <a:rPr lang="ja-JP" altLang="en-US" sz="3600" dirty="0">
                <a:latin typeface="Arial"/>
              </a:rPr>
              <a:t>”</a:t>
            </a:r>
            <a:r>
              <a:rPr lang="en-US" sz="3600" dirty="0"/>
              <a:t> in 1900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12500" r="2344" b="5208"/>
          <a:stretch>
            <a:fillRect/>
          </a:stretch>
        </p:blipFill>
        <p:spPr bwMode="auto">
          <a:xfrm>
            <a:off x="0" y="984250"/>
            <a:ext cx="9144000" cy="587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04800" y="971550"/>
            <a:ext cx="8610600" cy="1440394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sz="3600" dirty="0">
                <a:solidFill>
                  <a:schemeClr val="bg1"/>
                </a:solidFill>
              </a:rPr>
              <a:t>How should the new lands in the new </a:t>
            </a:r>
            <a:r>
              <a:rPr kumimoji="1" lang="ja-JP" altLang="en-US" sz="3600" dirty="0">
                <a:solidFill>
                  <a:schemeClr val="bg1"/>
                </a:solidFill>
                <a:latin typeface="Arial"/>
              </a:rPr>
              <a:t>“</a:t>
            </a:r>
            <a:r>
              <a:rPr kumimoji="1" lang="en-US" sz="3600" dirty="0">
                <a:solidFill>
                  <a:schemeClr val="bg1"/>
                </a:solidFill>
              </a:rPr>
              <a:t>empire</a:t>
            </a:r>
            <a:r>
              <a:rPr kumimoji="1" lang="ja-JP" altLang="en-US" sz="3600" dirty="0">
                <a:solidFill>
                  <a:schemeClr val="bg1"/>
                </a:solidFill>
                <a:latin typeface="Arial"/>
              </a:rPr>
              <a:t>”</a:t>
            </a:r>
            <a:r>
              <a:rPr kumimoji="1" lang="en-US" sz="3600" dirty="0">
                <a:solidFill>
                  <a:schemeClr val="bg1"/>
                </a:solidFill>
              </a:rPr>
              <a:t> be governed? Citizenship? </a:t>
            </a:r>
            <a:r>
              <a:rPr kumimoji="1" lang="en-US" sz="3600" dirty="0"/>
              <a:t>Voting?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1066800" y="2133600"/>
            <a:ext cx="7239000" cy="1447800"/>
          </a:xfrm>
          <a:prstGeom prst="wedgeRectCallout">
            <a:avLst>
              <a:gd name="adj1" fmla="val -1273"/>
              <a:gd name="adj2" fmla="val 81907"/>
            </a:avLst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kumimoji="1" lang="en-US" sz="3200" dirty="0">
                <a:solidFill>
                  <a:srgbClr val="3E3E5C"/>
                </a:solidFill>
              </a:rPr>
              <a:t>Hawaii, Alaska, &amp; Puerto Rico were made territories with appointed governors &amp; granted U.S</a:t>
            </a:r>
            <a:r>
              <a:rPr kumimoji="1" lang="en-US" sz="3600" dirty="0">
                <a:solidFill>
                  <a:srgbClr val="3E3E5C"/>
                </a:solidFill>
              </a:rPr>
              <a:t>. citizenship</a:t>
            </a: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152400" y="6248400"/>
            <a:ext cx="7162800" cy="533400"/>
          </a:xfrm>
          <a:prstGeom prst="wedgeRectCallout">
            <a:avLst>
              <a:gd name="adj1" fmla="val -24755"/>
              <a:gd name="adj2" fmla="val -301190"/>
            </a:avLst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kumimoji="1" lang="en-US" sz="3600"/>
              <a:t>The navy controlled Guam &amp; Samoa</a:t>
            </a:r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304800" y="609600"/>
            <a:ext cx="8839200" cy="2286000"/>
          </a:xfrm>
          <a:prstGeom prst="wedgeRectCallout">
            <a:avLst>
              <a:gd name="adj1" fmla="val 39065"/>
              <a:gd name="adj2" fmla="val 107014"/>
            </a:avLst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kumimoji="1" lang="en-US" sz="3200" dirty="0">
                <a:solidFill>
                  <a:schemeClr val="bg2"/>
                </a:solidFill>
              </a:rPr>
              <a:t>The </a:t>
            </a:r>
            <a:r>
              <a:rPr kumimoji="1" lang="en-US" sz="3200" u="sng" dirty="0">
                <a:solidFill>
                  <a:schemeClr val="bg2"/>
                </a:solidFill>
              </a:rPr>
              <a:t>Platt Amendment</a:t>
            </a:r>
            <a:r>
              <a:rPr kumimoji="1" lang="en-US" sz="3200" dirty="0">
                <a:solidFill>
                  <a:schemeClr val="bg2"/>
                </a:solidFill>
              </a:rPr>
              <a:t> created a new Cuban constitution but forced Cuba to give up land for U.S. naval bases, pay off U.S. war debts, Cuba could not sign a foreign treaty that hurt the U.S., &amp; the U.S. could intervene in Cuba at any time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7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7" grpId="0" animBg="1"/>
      <p:bldP spid="33798" grpId="0" animBg="1"/>
      <p:bldP spid="337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53695"/>
            <a:ext cx="7772400" cy="984885"/>
          </a:xfrm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1051560">
              <a:lnSpc>
                <a:spcPct val="100000"/>
              </a:lnSpc>
            </a:pPr>
            <a:r>
              <a:rPr lang="en-US" spc="245" dirty="0" smtClean="0"/>
              <a:t>Reasons for Expansion:</a:t>
            </a:r>
            <a:endParaRPr spc="140"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2015997"/>
            <a:ext cx="7100570" cy="2437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224154" indent="-34226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CCFFCC"/>
                </a:solidFill>
                <a:latin typeface="Arial"/>
                <a:cs typeface="Arial"/>
              </a:rPr>
              <a:t>Farmers and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factory owners needed  new</a:t>
            </a:r>
            <a:r>
              <a:rPr sz="3200" spc="-70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markets</a:t>
            </a:r>
            <a:endParaRPr sz="3200" dirty="0">
              <a:solidFill>
                <a:srgbClr val="CCFFCC"/>
              </a:solidFill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80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Excess production sold off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overseas</a:t>
            </a:r>
            <a:endParaRPr sz="2800" dirty="0">
              <a:latin typeface="Arial"/>
              <a:cs typeface="Arial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670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Markets might relieve pressures of</a:t>
            </a: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labor  violence and farmers’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unhappiness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324600" y="3352800"/>
            <a:ext cx="2819400" cy="1143000"/>
          </a:xfrm>
        </p:spPr>
        <p:txBody>
          <a:bodyPr/>
          <a:lstStyle/>
          <a:p>
            <a:r>
              <a:rPr lang="en-US" sz="4000"/>
              <a:t>Our Sphere of Influence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18889" r="24167" b="5556"/>
          <a:stretch>
            <a:fillRect/>
          </a:stretch>
        </p:blipFill>
        <p:spPr bwMode="auto">
          <a:xfrm>
            <a:off x="0" y="0"/>
            <a:ext cx="6353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506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0" y="0"/>
            <a:ext cx="2971800" cy="6858000"/>
          </a:xfrm>
        </p:spPr>
        <p:txBody>
          <a:bodyPr/>
          <a:lstStyle/>
          <a:p>
            <a:r>
              <a:rPr lang="en-US"/>
              <a:t>What the US has fought for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5555" r="23334" b="4048"/>
          <a:stretch>
            <a:fillRect/>
          </a:stretch>
        </p:blipFill>
        <p:spPr bwMode="auto">
          <a:xfrm>
            <a:off x="0" y="0"/>
            <a:ext cx="5875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9255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10959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6858000"/>
          </a:xfrm>
        </p:spPr>
        <p:txBody>
          <a:bodyPr/>
          <a:lstStyle/>
          <a:p>
            <a:r>
              <a:rPr lang="en-US" sz="6600" u="sng">
                <a:effectLst>
                  <a:outerShdw blurRad="38100" dist="38100" dir="2700000" algn="tl">
                    <a:srgbClr val="DDDDDD"/>
                  </a:outerShdw>
                </a:effectLst>
              </a:rPr>
              <a:t>Conclusions</a:t>
            </a:r>
            <a:r>
              <a:rPr lang="en-US" sz="6600"/>
              <a:t>:</a:t>
            </a:r>
            <a:br>
              <a:rPr lang="en-US" sz="6600"/>
            </a:br>
            <a:r>
              <a:rPr lang="en-US" sz="6600"/>
              <a:t>The USA as a </a:t>
            </a:r>
            <a:br>
              <a:rPr lang="en-US" sz="6600"/>
            </a:br>
            <a:r>
              <a:rPr lang="en-US" sz="6600"/>
              <a:t>New World Power </a:t>
            </a:r>
          </a:p>
        </p:txBody>
      </p:sp>
    </p:spTree>
    <p:extLst>
      <p:ext uri="{BB962C8B-B14F-4D97-AF65-F5344CB8AC3E}">
        <p14:creationId xmlns:p14="http://schemas.microsoft.com/office/powerpoint/2010/main" val="4095001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305800" cy="914400"/>
          </a:xfrm>
        </p:spPr>
        <p:txBody>
          <a:bodyPr/>
          <a:lstStyle/>
          <a:p>
            <a:r>
              <a:rPr lang="en-US" dirty="0"/>
              <a:t>Impact of Spanish-American War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5943600"/>
          </a:xfrm>
        </p:spPr>
        <p:txBody>
          <a:bodyPr/>
          <a:lstStyle/>
          <a:p>
            <a:r>
              <a:rPr lang="en-US" dirty="0"/>
              <a:t>Just as the Depression of 1893 led to a shift in domestic policy, the Spanish-American War led to shift in U.S. foreign policy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lvl="1"/>
            <a:r>
              <a:rPr lang="en-US" dirty="0"/>
              <a:t>The U.S. gained overseas territories &amp; was recognized as a legitimate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world power</a:t>
            </a:r>
            <a:r>
              <a:rPr lang="ja-JP" altLang="en-US" dirty="0" smtClean="0">
                <a:latin typeface="Arial"/>
              </a:rPr>
              <a:t>”</a:t>
            </a:r>
            <a:endParaRPr lang="en-US" altLang="ja-JP" dirty="0" smtClean="0">
              <a:latin typeface="Arial"/>
            </a:endParaRPr>
          </a:p>
          <a:p>
            <a:pPr lvl="1"/>
            <a:endParaRPr lang="en-US" dirty="0"/>
          </a:p>
          <a:p>
            <a:pPr lvl="1"/>
            <a:r>
              <a:rPr lang="en-US" dirty="0"/>
              <a:t>Increased the power of the  American president</a:t>
            </a:r>
          </a:p>
        </p:txBody>
      </p:sp>
    </p:spTree>
    <p:extLst>
      <p:ext uri="{BB962C8B-B14F-4D97-AF65-F5344CB8AC3E}">
        <p14:creationId xmlns:p14="http://schemas.microsoft.com/office/powerpoint/2010/main" val="3075541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80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185420">
              <a:lnSpc>
                <a:spcPct val="100000"/>
              </a:lnSpc>
            </a:pPr>
            <a:r>
              <a:rPr spc="130" dirty="0"/>
              <a:t>TR: </a:t>
            </a:r>
            <a:r>
              <a:rPr spc="260" dirty="0"/>
              <a:t>Brandisher of </a:t>
            </a:r>
            <a:r>
              <a:rPr spc="215" dirty="0"/>
              <a:t>the </a:t>
            </a:r>
            <a:r>
              <a:rPr spc="305" dirty="0"/>
              <a:t>Big</a:t>
            </a:r>
            <a:r>
              <a:rPr spc="-520" dirty="0"/>
              <a:t> </a:t>
            </a:r>
            <a:r>
              <a:rPr spc="320" dirty="0"/>
              <a:t>Stick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5997"/>
            <a:ext cx="7516495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September 1901 </a:t>
            </a:r>
            <a:r>
              <a:rPr sz="3200" spc="-5" dirty="0">
                <a:solidFill>
                  <a:srgbClr val="CCFFCC"/>
                </a:solidFill>
                <a:latin typeface="Arial"/>
                <a:cs typeface="Arial"/>
              </a:rPr>
              <a:t>-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McKinley killed </a:t>
            </a:r>
            <a:r>
              <a:rPr sz="3200" spc="-5" dirty="0">
                <a:solidFill>
                  <a:srgbClr val="CCFFCC"/>
                </a:solidFill>
                <a:latin typeface="Arial"/>
                <a:cs typeface="Arial"/>
              </a:rPr>
              <a:t>by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an  anarchist </a:t>
            </a:r>
            <a:r>
              <a:rPr sz="3200" spc="-5" dirty="0">
                <a:solidFill>
                  <a:srgbClr val="CCFFCC"/>
                </a:solidFill>
                <a:latin typeface="Arial"/>
                <a:cs typeface="Arial"/>
              </a:rPr>
              <a:t>in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Buffalo, New</a:t>
            </a:r>
            <a:r>
              <a:rPr sz="3200" spc="20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3200" spc="-10" dirty="0" smtClean="0">
                <a:solidFill>
                  <a:srgbClr val="CCFFCC"/>
                </a:solidFill>
                <a:latin typeface="Arial"/>
                <a:cs typeface="Arial"/>
              </a:rPr>
              <a:t>York</a:t>
            </a:r>
            <a:endParaRPr lang="en-US" sz="3200" spc="-10" dirty="0" smtClean="0">
              <a:solidFill>
                <a:srgbClr val="CCFFCC"/>
              </a:solidFill>
              <a:latin typeface="Arial"/>
              <a:cs typeface="Arial"/>
            </a:endParaRPr>
          </a:p>
          <a:p>
            <a:pPr marL="354965" marR="5080" indent="-342265">
              <a:lnSpc>
                <a:spcPct val="100000"/>
              </a:lnSpc>
              <a:buChar char="•"/>
              <a:tabLst>
                <a:tab pos="355600" algn="l"/>
              </a:tabLst>
            </a:pPr>
            <a:endParaRPr lang="en-US" sz="3200" spc="-10" dirty="0" smtClean="0">
              <a:solidFill>
                <a:srgbClr val="CCFFCC"/>
              </a:solidFill>
              <a:latin typeface="Arial"/>
              <a:cs typeface="Arial"/>
            </a:endParaRPr>
          </a:p>
          <a:p>
            <a:pPr marL="4012565" marR="5080" lvl="8" indent="-342265">
              <a:buChar char="•"/>
              <a:tabLst>
                <a:tab pos="355600" algn="l"/>
              </a:tabLst>
            </a:pPr>
            <a:r>
              <a:rPr lang="en-US" sz="3200" spc="-10" dirty="0" smtClean="0">
                <a:solidFill>
                  <a:srgbClr val="CCFFCC"/>
                </a:solidFill>
                <a:latin typeface="Arial"/>
                <a:cs typeface="Arial"/>
              </a:rPr>
              <a:t>Teddy Roosevelt becomes President</a:t>
            </a:r>
            <a:endParaRPr sz="3200" dirty="0">
              <a:solidFill>
                <a:srgbClr val="CCFFCC"/>
              </a:solidFill>
              <a:latin typeface="Arial"/>
              <a:cs typeface="Arial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381000" y="3124200"/>
            <a:ext cx="3606546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185420">
              <a:lnSpc>
                <a:spcPct val="100000"/>
              </a:lnSpc>
            </a:pPr>
            <a:r>
              <a:rPr spc="130" dirty="0"/>
              <a:t>TR: </a:t>
            </a:r>
            <a:r>
              <a:rPr spc="260" dirty="0"/>
              <a:t>Brandisher of </a:t>
            </a:r>
            <a:r>
              <a:rPr spc="215" dirty="0"/>
              <a:t>the </a:t>
            </a:r>
            <a:r>
              <a:rPr spc="305" dirty="0"/>
              <a:t>Big</a:t>
            </a:r>
            <a:r>
              <a:rPr spc="-520" dirty="0"/>
              <a:t> </a:t>
            </a:r>
            <a:r>
              <a:rPr spc="320" dirty="0"/>
              <a:t>Stick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7267"/>
            <a:ext cx="7527290" cy="3803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Roosevelt’s</a:t>
            </a: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background</a:t>
            </a:r>
            <a:endParaRPr sz="280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58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Born to wealthy family in New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York</a:t>
            </a:r>
            <a:endParaRPr sz="2400">
              <a:latin typeface="Arial"/>
              <a:cs typeface="Arial"/>
            </a:endParaRPr>
          </a:p>
          <a:p>
            <a:pPr marL="755015" marR="412750" lvl="1" indent="-285115">
              <a:lnSpc>
                <a:spcPct val="100000"/>
              </a:lnSpc>
              <a:spcBef>
                <a:spcPts val="57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Was weak and asthmatic as boy, but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exercised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fiercely to overcome physical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weaknesses</a:t>
            </a:r>
            <a:endParaRPr sz="240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57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Graduated from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Harvard</a:t>
            </a:r>
            <a:endParaRPr sz="240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57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Published over 30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books</a:t>
            </a:r>
            <a:endParaRPr sz="2400">
              <a:latin typeface="Arial"/>
              <a:cs typeface="Arial"/>
            </a:endParaRPr>
          </a:p>
          <a:p>
            <a:pPr marL="755015" marR="307975" lvl="1" indent="-285115">
              <a:lnSpc>
                <a:spcPct val="100000"/>
              </a:lnSpc>
              <a:spcBef>
                <a:spcPts val="57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Worked as ranch owner and cowboy in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Dakotas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before political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endParaRPr sz="240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57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5’10”, bespectacled, large teeth, droopy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mustache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519" y="823214"/>
            <a:ext cx="3169285" cy="183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</a:pPr>
            <a:r>
              <a:rPr spc="185" dirty="0"/>
              <a:t>Theodore  </a:t>
            </a:r>
            <a:r>
              <a:rPr spc="285" dirty="0"/>
              <a:t>Roosevelt</a:t>
            </a:r>
            <a:r>
              <a:rPr spc="10" dirty="0"/>
              <a:t> </a:t>
            </a:r>
            <a:r>
              <a:rPr spc="210" dirty="0"/>
              <a:t>on  </a:t>
            </a:r>
            <a:r>
              <a:rPr spc="300" dirty="0"/>
              <a:t>Horseback</a:t>
            </a:r>
          </a:p>
        </p:txBody>
      </p:sp>
      <p:sp>
        <p:nvSpPr>
          <p:cNvPr id="3" name="object 3"/>
          <p:cNvSpPr/>
          <p:nvPr/>
        </p:nvSpPr>
        <p:spPr>
          <a:xfrm>
            <a:off x="4267200" y="381000"/>
            <a:ext cx="4483608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185420">
              <a:lnSpc>
                <a:spcPct val="100000"/>
              </a:lnSpc>
            </a:pPr>
            <a:r>
              <a:rPr spc="130" dirty="0"/>
              <a:t>TR: </a:t>
            </a:r>
            <a:r>
              <a:rPr spc="260" dirty="0"/>
              <a:t>Brandisher of </a:t>
            </a:r>
            <a:r>
              <a:rPr spc="215" dirty="0"/>
              <a:t>the </a:t>
            </a:r>
            <a:r>
              <a:rPr spc="305" dirty="0"/>
              <a:t>Big</a:t>
            </a:r>
            <a:r>
              <a:rPr spc="-520" dirty="0"/>
              <a:t> </a:t>
            </a:r>
            <a:r>
              <a:rPr spc="320" dirty="0"/>
              <a:t>Stick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7267"/>
            <a:ext cx="6986270" cy="3015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Roosevelt as</a:t>
            </a:r>
            <a:r>
              <a:rPr sz="2800" spc="-10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politician</a:t>
            </a:r>
          </a:p>
          <a:p>
            <a:pPr marL="755015" lvl="1" indent="-285115">
              <a:lnSpc>
                <a:spcPct val="100000"/>
              </a:lnSpc>
              <a:spcBef>
                <a:spcPts val="58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Loved outdoors and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endParaRPr sz="2400" dirty="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57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Traveled country meeting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 smtClean="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endParaRPr sz="2000" dirty="0">
              <a:latin typeface="Arial"/>
              <a:cs typeface="Arial"/>
            </a:endParaRPr>
          </a:p>
          <a:p>
            <a:pPr marL="755015" marR="5080" lvl="1" indent="-285115">
              <a:lnSpc>
                <a:spcPct val="100000"/>
              </a:lnSpc>
              <a:spcBef>
                <a:spcPts val="56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CCFFCC"/>
                </a:solidFill>
                <a:latin typeface="Arial"/>
                <a:cs typeface="Arial"/>
              </a:rPr>
              <a:t>Motto for preparedness was “Speak softly </a:t>
            </a:r>
            <a:r>
              <a:rPr sz="2400" spc="-10" dirty="0">
                <a:solidFill>
                  <a:srgbClr val="CCFFCC"/>
                </a:solidFill>
                <a:latin typeface="Arial"/>
                <a:cs typeface="Arial"/>
              </a:rPr>
              <a:t>and  </a:t>
            </a:r>
            <a:r>
              <a:rPr sz="2400" spc="-5" dirty="0">
                <a:solidFill>
                  <a:srgbClr val="CCFFCC"/>
                </a:solidFill>
                <a:latin typeface="Arial"/>
                <a:cs typeface="Arial"/>
              </a:rPr>
              <a:t>carry a big</a:t>
            </a:r>
            <a:r>
              <a:rPr sz="2400" spc="-80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FFCC"/>
                </a:solidFill>
                <a:latin typeface="Arial"/>
                <a:cs typeface="Arial"/>
              </a:rPr>
              <a:t>stick”</a:t>
            </a:r>
            <a:endParaRPr sz="2400" dirty="0">
              <a:solidFill>
                <a:srgbClr val="CCFFCC"/>
              </a:solidFill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57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Always wanted to be the center of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attention</a:t>
            </a:r>
            <a:endParaRPr sz="2400" dirty="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57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Adored by most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Americans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53695"/>
            <a:ext cx="8229600" cy="984885"/>
          </a:xfrm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1051560">
              <a:lnSpc>
                <a:spcPct val="100000"/>
              </a:lnSpc>
            </a:pPr>
            <a:r>
              <a:rPr lang="en-US" spc="245" dirty="0"/>
              <a:t>Reasons for Expansion:</a:t>
            </a:r>
            <a:endParaRPr spc="140"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2017267"/>
            <a:ext cx="3494404" cy="277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“yellow</a:t>
            </a: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press”</a:t>
            </a:r>
            <a:endParaRPr sz="2800">
              <a:latin typeface="Arial"/>
              <a:cs typeface="Arial"/>
            </a:endParaRPr>
          </a:p>
          <a:p>
            <a:pPr marL="755015" marR="5080" lvl="1" indent="-285115">
              <a:lnSpc>
                <a:spcPct val="100000"/>
              </a:lnSpc>
              <a:spcBef>
                <a:spcPts val="58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Joseph Pulitzer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William Randolph  Hearst most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famous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publishers</a:t>
            </a:r>
            <a:endParaRPr sz="2400">
              <a:latin typeface="Arial"/>
              <a:cs typeface="Arial"/>
            </a:endParaRPr>
          </a:p>
          <a:p>
            <a:pPr marL="755015" marR="276225" lvl="1" indent="-285115">
              <a:lnSpc>
                <a:spcPct val="100000"/>
              </a:lnSpc>
              <a:spcBef>
                <a:spcPts val="57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Glorified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overseas  adventures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53000" y="1981200"/>
            <a:ext cx="3198876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185420">
              <a:lnSpc>
                <a:spcPct val="100000"/>
              </a:lnSpc>
            </a:pPr>
            <a:r>
              <a:rPr spc="130" dirty="0"/>
              <a:t>TR: </a:t>
            </a:r>
            <a:r>
              <a:rPr spc="260" dirty="0"/>
              <a:t>Brandisher of </a:t>
            </a:r>
            <a:r>
              <a:rPr spc="215" dirty="0"/>
              <a:t>the </a:t>
            </a:r>
            <a:r>
              <a:rPr spc="305" dirty="0"/>
              <a:t>Big</a:t>
            </a:r>
            <a:r>
              <a:rPr spc="-520" dirty="0"/>
              <a:t> </a:t>
            </a:r>
            <a:r>
              <a:rPr spc="320" dirty="0"/>
              <a:t>Stick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7267"/>
            <a:ext cx="7508875" cy="241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Roosevelt as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president</a:t>
            </a:r>
          </a:p>
          <a:p>
            <a:pPr marL="755015" marR="798830" lvl="1" indent="-285115">
              <a:lnSpc>
                <a:spcPct val="100000"/>
              </a:lnSpc>
              <a:spcBef>
                <a:spcPts val="58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Little respect for checks and balances of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US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2400" dirty="0">
              <a:latin typeface="Arial"/>
              <a:cs typeface="Arial"/>
            </a:endParaRPr>
          </a:p>
          <a:p>
            <a:pPr marL="755015" marR="5080" lvl="1" indent="-285115">
              <a:lnSpc>
                <a:spcPct val="100000"/>
              </a:lnSpc>
              <a:spcBef>
                <a:spcPts val="57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President must take action in general interest of  the people of the US, as long as it is not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forbidden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by the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Constitution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588010">
              <a:lnSpc>
                <a:spcPct val="100000"/>
              </a:lnSpc>
            </a:pPr>
            <a:r>
              <a:rPr spc="240" dirty="0"/>
              <a:t>Building </a:t>
            </a:r>
            <a:r>
              <a:rPr spc="215" dirty="0"/>
              <a:t>the </a:t>
            </a:r>
            <a:r>
              <a:rPr spc="315" dirty="0"/>
              <a:t>Panama</a:t>
            </a:r>
            <a:r>
              <a:rPr spc="-275" dirty="0"/>
              <a:t> </a:t>
            </a:r>
            <a:r>
              <a:rPr spc="300" dirty="0"/>
              <a:t>Canal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74596"/>
            <a:ext cx="7596505" cy="4022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Need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for a canal across isthmus of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Panama</a:t>
            </a:r>
            <a:endParaRPr sz="2800">
              <a:latin typeface="Arial"/>
              <a:cs typeface="Arial"/>
            </a:endParaRPr>
          </a:p>
          <a:p>
            <a:pPr marL="755015" marR="160020" lvl="1" indent="-285115">
              <a:lnSpc>
                <a:spcPts val="2590"/>
              </a:lnSpc>
              <a:spcBef>
                <a:spcPts val="62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Isthmus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 narrow strip of land, bordered on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both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sides by water, connecting two larger bodies of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land</a:t>
            </a:r>
            <a:endParaRPr sz="240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250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Had long been talked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endParaRPr sz="2400">
              <a:latin typeface="Arial"/>
              <a:cs typeface="Arial"/>
            </a:endParaRPr>
          </a:p>
          <a:p>
            <a:pPr marL="755015" marR="140970" lvl="1" indent="-285115">
              <a:lnSpc>
                <a:spcPts val="2590"/>
              </a:lnSpc>
              <a:spcBef>
                <a:spcPts val="61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During Spanish-American War, battleship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Oregon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had traveled for weeks around South America to  get to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Caribbean</a:t>
            </a:r>
            <a:endParaRPr sz="2400">
              <a:latin typeface="Arial"/>
              <a:cs typeface="Arial"/>
            </a:endParaRPr>
          </a:p>
          <a:p>
            <a:pPr marL="755015" marR="5080" lvl="1" indent="-285115">
              <a:lnSpc>
                <a:spcPts val="2590"/>
              </a:lnSpc>
              <a:spcBef>
                <a:spcPts val="57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Would increase the strengthen the US Navy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help US defend recently-acquired territory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(Hawaii,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Philippines, Puerto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Rico)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588010">
              <a:lnSpc>
                <a:spcPct val="100000"/>
              </a:lnSpc>
            </a:pPr>
            <a:r>
              <a:rPr spc="240" dirty="0"/>
              <a:t>Building </a:t>
            </a:r>
            <a:r>
              <a:rPr spc="215" dirty="0"/>
              <a:t>the </a:t>
            </a:r>
            <a:r>
              <a:rPr spc="315" dirty="0"/>
              <a:t>Panama</a:t>
            </a:r>
            <a:r>
              <a:rPr spc="-275" dirty="0"/>
              <a:t> </a:t>
            </a:r>
            <a:r>
              <a:rPr spc="300" dirty="0"/>
              <a:t>Canal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67229"/>
            <a:ext cx="7578725" cy="3743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Negotiating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rights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 the</a:t>
            </a:r>
            <a:r>
              <a:rPr sz="3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canal</a:t>
            </a:r>
            <a:endParaRPr sz="3200" dirty="0">
              <a:latin typeface="Arial"/>
              <a:cs typeface="Arial"/>
            </a:endParaRPr>
          </a:p>
          <a:p>
            <a:pPr marL="755650" marR="144145" lvl="1" indent="-285750">
              <a:lnSpc>
                <a:spcPts val="3020"/>
              </a:lnSpc>
              <a:spcBef>
                <a:spcPts val="730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1850 - Clayton-Bulwer Treaty between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US  and</a:t>
            </a: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Britain</a:t>
            </a:r>
            <a:endParaRPr sz="2800" dirty="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254"/>
              </a:spcBef>
              <a:buChar char="•"/>
              <a:tabLst>
                <a:tab pos="11557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US could not get excusive rights to build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canal</a:t>
            </a:r>
            <a:endParaRPr sz="2400" dirty="0">
              <a:latin typeface="Arial"/>
              <a:cs typeface="Arial"/>
            </a:endParaRPr>
          </a:p>
          <a:p>
            <a:pPr marL="755650" marR="5080" lvl="1" indent="-285750">
              <a:lnSpc>
                <a:spcPts val="3020"/>
              </a:lnSpc>
              <a:spcBef>
                <a:spcPts val="710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1901 - Hay-Pauncefote Treaty between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US  and</a:t>
            </a: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Britain</a:t>
            </a:r>
            <a:endParaRPr sz="2800" dirty="0">
              <a:latin typeface="Arial"/>
              <a:cs typeface="Arial"/>
            </a:endParaRPr>
          </a:p>
          <a:p>
            <a:pPr marL="1155700" marR="752475" lvl="2" indent="-228600">
              <a:lnSpc>
                <a:spcPts val="2590"/>
              </a:lnSpc>
              <a:spcBef>
                <a:spcPts val="580"/>
              </a:spcBef>
              <a:buChar char="•"/>
              <a:tabLst>
                <a:tab pos="11557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Britain had problems in Europe and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South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Africa (Boer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War)</a:t>
            </a:r>
            <a:endParaRPr sz="2400" dirty="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250"/>
              </a:spcBef>
              <a:buChar char="•"/>
              <a:tabLst>
                <a:tab pos="11557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Gave US right to build and fortify canal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area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53695"/>
            <a:ext cx="8229600" cy="984885"/>
          </a:xfrm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588010">
              <a:lnSpc>
                <a:spcPct val="100000"/>
              </a:lnSpc>
            </a:pPr>
            <a:r>
              <a:rPr spc="240" dirty="0">
                <a:solidFill>
                  <a:srgbClr val="CCFFCC"/>
                </a:solidFill>
              </a:rPr>
              <a:t>Building </a:t>
            </a:r>
            <a:r>
              <a:rPr spc="215" dirty="0">
                <a:solidFill>
                  <a:srgbClr val="CCFFCC"/>
                </a:solidFill>
              </a:rPr>
              <a:t>the </a:t>
            </a:r>
            <a:r>
              <a:rPr spc="315" dirty="0">
                <a:solidFill>
                  <a:srgbClr val="CCFFCC"/>
                </a:solidFill>
              </a:rPr>
              <a:t>Panama</a:t>
            </a:r>
            <a:r>
              <a:rPr spc="-275" dirty="0">
                <a:solidFill>
                  <a:srgbClr val="CCFFCC"/>
                </a:solidFill>
              </a:rPr>
              <a:t> </a:t>
            </a:r>
            <a:r>
              <a:rPr spc="300" dirty="0">
                <a:solidFill>
                  <a:srgbClr val="CCFFCC"/>
                </a:solidFill>
              </a:rPr>
              <a:t>Canal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67229"/>
            <a:ext cx="7541259" cy="3773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Where to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build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canal?</a:t>
            </a:r>
            <a:endParaRPr sz="32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345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American experts favored</a:t>
            </a: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Nicaragua</a:t>
            </a:r>
            <a:endParaRPr sz="2800" dirty="0">
              <a:latin typeface="Arial"/>
              <a:cs typeface="Arial"/>
            </a:endParaRPr>
          </a:p>
          <a:p>
            <a:pPr marL="755650" marR="619125" lvl="1" indent="-285750">
              <a:lnSpc>
                <a:spcPts val="3020"/>
              </a:lnSpc>
              <a:spcBef>
                <a:spcPts val="720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French had tried before (1880s)</a:t>
            </a:r>
            <a:r>
              <a:rPr sz="2800" spc="-80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across  Panama</a:t>
            </a:r>
          </a:p>
          <a:p>
            <a:pPr marL="1155700" marR="241300" lvl="2" indent="-228600">
              <a:lnSpc>
                <a:spcPts val="2590"/>
              </a:lnSpc>
              <a:spcBef>
                <a:spcPts val="580"/>
              </a:spcBef>
              <a:buChar char="•"/>
              <a:tabLst>
                <a:tab pos="11557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French (under Philippe Bunau-Varilla) offered  to sell equipment to US for $40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million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(previously had wanted $109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million)</a:t>
            </a:r>
            <a:endParaRPr sz="2400" dirty="0">
              <a:latin typeface="Arial"/>
              <a:cs typeface="Arial"/>
            </a:endParaRPr>
          </a:p>
          <a:p>
            <a:pPr marL="755650" marR="5080" lvl="1" indent="-285750">
              <a:lnSpc>
                <a:spcPts val="3020"/>
              </a:lnSpc>
              <a:spcBef>
                <a:spcPts val="670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June 1902 - Congress decided on</a:t>
            </a:r>
            <a:r>
              <a:rPr sz="2800" spc="-60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Panama  route (partly to get the French</a:t>
            </a:r>
            <a:r>
              <a:rPr sz="2800" spc="-7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equipment)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588010">
              <a:lnSpc>
                <a:spcPct val="100000"/>
              </a:lnSpc>
            </a:pPr>
            <a:r>
              <a:rPr spc="240" dirty="0"/>
              <a:t>Building </a:t>
            </a:r>
            <a:r>
              <a:rPr spc="215" dirty="0"/>
              <a:t>the </a:t>
            </a:r>
            <a:r>
              <a:rPr spc="315" dirty="0"/>
              <a:t>Panama</a:t>
            </a:r>
            <a:r>
              <a:rPr spc="-275" dirty="0"/>
              <a:t> </a:t>
            </a:r>
            <a:r>
              <a:rPr spc="300" dirty="0"/>
              <a:t>Canal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67229"/>
            <a:ext cx="7479665" cy="326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Negotiating </a:t>
            </a:r>
            <a:r>
              <a:rPr sz="3200" spc="-5" dirty="0">
                <a:solidFill>
                  <a:srgbClr val="CCFFCC"/>
                </a:solidFill>
                <a:latin typeface="Arial"/>
                <a:cs typeface="Arial"/>
              </a:rPr>
              <a:t>with</a:t>
            </a:r>
            <a:r>
              <a:rPr sz="3200" spc="-1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Columbia</a:t>
            </a:r>
            <a:endParaRPr sz="3200" dirty="0">
              <a:solidFill>
                <a:srgbClr val="CCFFCC"/>
              </a:solidFill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345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Columbia controlled</a:t>
            </a:r>
            <a:r>
              <a:rPr sz="2800" spc="-70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Panama</a:t>
            </a:r>
          </a:p>
          <a:p>
            <a:pPr marL="755650" marR="5080" lvl="1" indent="-285750">
              <a:lnSpc>
                <a:spcPts val="3020"/>
              </a:lnSpc>
              <a:spcBef>
                <a:spcPts val="72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CCFFCC"/>
                </a:solidFill>
                <a:latin typeface="Arial"/>
                <a:cs typeface="Arial"/>
              </a:rPr>
              <a:t>US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offered $10 million and yearly</a:t>
            </a:r>
            <a:r>
              <a:rPr sz="2800" spc="-6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payment  of $250,000 to Columbia for 6-mile wide  strip of</a:t>
            </a:r>
            <a:r>
              <a:rPr sz="2800" spc="-114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land</a:t>
            </a:r>
          </a:p>
          <a:p>
            <a:pPr marL="1155700" marR="95885" lvl="2" indent="-228600">
              <a:lnSpc>
                <a:spcPts val="2590"/>
              </a:lnSpc>
              <a:spcBef>
                <a:spcPts val="580"/>
              </a:spcBef>
              <a:buChar char="•"/>
              <a:tabLst>
                <a:tab pos="1155700" algn="l"/>
              </a:tabLst>
            </a:pPr>
            <a:r>
              <a:rPr sz="2400" spc="-5" dirty="0">
                <a:solidFill>
                  <a:srgbClr val="CCFFCC"/>
                </a:solidFill>
                <a:latin typeface="Arial"/>
                <a:cs typeface="Arial"/>
              </a:rPr>
              <a:t>Columbian senate rejected offer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because they  believed they could get a better deal if they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waited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4110">
              <a:lnSpc>
                <a:spcPct val="100000"/>
              </a:lnSpc>
            </a:pPr>
            <a:r>
              <a:rPr spc="315" dirty="0"/>
              <a:t>Panama </a:t>
            </a:r>
            <a:r>
              <a:rPr spc="254" dirty="0"/>
              <a:t>and</a:t>
            </a:r>
            <a:r>
              <a:rPr spc="-195" dirty="0"/>
              <a:t> </a:t>
            </a:r>
            <a:r>
              <a:rPr spc="240" dirty="0"/>
              <a:t>Columbia</a:t>
            </a:r>
          </a:p>
        </p:txBody>
      </p:sp>
      <p:sp>
        <p:nvSpPr>
          <p:cNvPr id="3" name="object 3"/>
          <p:cNvSpPr/>
          <p:nvPr/>
        </p:nvSpPr>
        <p:spPr>
          <a:xfrm>
            <a:off x="2438400" y="1371600"/>
            <a:ext cx="4470653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588010">
              <a:lnSpc>
                <a:spcPct val="100000"/>
              </a:lnSpc>
            </a:pPr>
            <a:r>
              <a:rPr spc="240" dirty="0"/>
              <a:t>Building </a:t>
            </a:r>
            <a:r>
              <a:rPr spc="215" dirty="0"/>
              <a:t>the </a:t>
            </a:r>
            <a:r>
              <a:rPr spc="315" dirty="0"/>
              <a:t>Panama</a:t>
            </a:r>
            <a:r>
              <a:rPr spc="-275" dirty="0"/>
              <a:t> </a:t>
            </a:r>
            <a:r>
              <a:rPr spc="300" dirty="0"/>
              <a:t>Canal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74596"/>
            <a:ext cx="7346315" cy="3859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2800" spc="-5" dirty="0">
                <a:solidFill>
                  <a:srgbClr val="CCFFCC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Panamanians</a:t>
            </a:r>
            <a:r>
              <a:rPr sz="2800" spc="-6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rebel</a:t>
            </a:r>
          </a:p>
          <a:p>
            <a:pPr marL="755015" marR="125730" lvl="1" indent="-285115">
              <a:lnSpc>
                <a:spcPts val="2590"/>
              </a:lnSpc>
              <a:spcBef>
                <a:spcPts val="62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CCFFCC"/>
                </a:solidFill>
                <a:latin typeface="Arial"/>
                <a:cs typeface="Arial"/>
              </a:rPr>
              <a:t>Panamanians fear they won’t get the canal </a:t>
            </a:r>
            <a:r>
              <a:rPr sz="2400" spc="-10" dirty="0">
                <a:solidFill>
                  <a:srgbClr val="CCFFCC"/>
                </a:solidFill>
                <a:latin typeface="Arial"/>
                <a:cs typeface="Arial"/>
              </a:rPr>
              <a:t>(and  </a:t>
            </a:r>
            <a:r>
              <a:rPr sz="2400" spc="-5" dirty="0">
                <a:solidFill>
                  <a:srgbClr val="CCFFCC"/>
                </a:solidFill>
                <a:latin typeface="Arial"/>
                <a:cs typeface="Arial"/>
              </a:rPr>
              <a:t>resulting trade and</a:t>
            </a:r>
            <a:r>
              <a:rPr sz="2400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CCFFCC"/>
                </a:solidFill>
                <a:latin typeface="Arial"/>
                <a:cs typeface="Arial"/>
              </a:rPr>
              <a:t>prosperity)</a:t>
            </a:r>
            <a:endParaRPr sz="2400" dirty="0">
              <a:solidFill>
                <a:srgbClr val="CCFFCC"/>
              </a:solidFill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210"/>
              </a:spcBef>
              <a:buChar char="•"/>
              <a:tabLst>
                <a:tab pos="1156335" algn="l"/>
              </a:tabLst>
            </a:pPr>
            <a:r>
              <a:rPr sz="2000" spc="-5" dirty="0">
                <a:solidFill>
                  <a:srgbClr val="CCFFCC"/>
                </a:solidFill>
                <a:latin typeface="Arial"/>
                <a:cs typeface="Arial"/>
              </a:rPr>
              <a:t>Also had a history of rebellion against Columbian</a:t>
            </a:r>
            <a:r>
              <a:rPr sz="2000" spc="9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CCFFCC"/>
                </a:solidFill>
                <a:latin typeface="Arial"/>
                <a:cs typeface="Arial"/>
              </a:rPr>
              <a:t>rule</a:t>
            </a:r>
            <a:endParaRPr sz="2000" dirty="0">
              <a:solidFill>
                <a:srgbClr val="CCFFCC"/>
              </a:solidFill>
              <a:latin typeface="Arial"/>
              <a:cs typeface="Arial"/>
            </a:endParaRPr>
          </a:p>
          <a:p>
            <a:pPr marL="755015" marR="5080" lvl="1" indent="-285115">
              <a:lnSpc>
                <a:spcPts val="2590"/>
              </a:lnSpc>
              <a:spcBef>
                <a:spcPts val="60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French (especially Bunua-Varilla) fear losing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$40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million payment from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endParaRPr sz="2400" dirty="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250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CCFFCC"/>
                </a:solidFill>
                <a:latin typeface="Arial"/>
                <a:cs typeface="Arial"/>
              </a:rPr>
              <a:t>November 3, 1903 </a:t>
            </a:r>
            <a:r>
              <a:rPr sz="2400" dirty="0">
                <a:solidFill>
                  <a:srgbClr val="CCFFCC"/>
                </a:solidFill>
                <a:latin typeface="Arial"/>
                <a:cs typeface="Arial"/>
              </a:rPr>
              <a:t>- </a:t>
            </a:r>
            <a:r>
              <a:rPr sz="2400" spc="-5" dirty="0">
                <a:solidFill>
                  <a:srgbClr val="CCFFCC"/>
                </a:solidFill>
                <a:latin typeface="Arial"/>
                <a:cs typeface="Arial"/>
              </a:rPr>
              <a:t>Panamanians </a:t>
            </a:r>
            <a:r>
              <a:rPr sz="2400" spc="-10" dirty="0">
                <a:solidFill>
                  <a:srgbClr val="CCFFCC"/>
                </a:solidFill>
                <a:latin typeface="Arial"/>
                <a:cs typeface="Arial"/>
              </a:rPr>
              <a:t>rebel</a:t>
            </a:r>
            <a:endParaRPr sz="2400" dirty="0">
              <a:solidFill>
                <a:srgbClr val="CCFFCC"/>
              </a:solidFill>
              <a:latin typeface="Arial"/>
              <a:cs typeface="Arial"/>
            </a:endParaRPr>
          </a:p>
          <a:p>
            <a:pPr marL="1155700" marR="134620" lvl="2" indent="-228600">
              <a:lnSpc>
                <a:spcPts val="2160"/>
              </a:lnSpc>
              <a:spcBef>
                <a:spcPts val="520"/>
              </a:spcBef>
              <a:buChar char="•"/>
              <a:tabLst>
                <a:tab pos="1156335" algn="l"/>
              </a:tabLst>
            </a:pPr>
            <a:r>
              <a:rPr sz="2000" spc="-10" dirty="0">
                <a:solidFill>
                  <a:srgbClr val="CCFFCC"/>
                </a:solidFill>
                <a:latin typeface="Arial"/>
                <a:cs typeface="Arial"/>
              </a:rPr>
              <a:t>French </a:t>
            </a:r>
            <a:r>
              <a:rPr sz="2000" spc="-5" dirty="0">
                <a:solidFill>
                  <a:srgbClr val="CCFFCC"/>
                </a:solidFill>
                <a:latin typeface="Arial"/>
                <a:cs typeface="Arial"/>
              </a:rPr>
              <a:t>and </a:t>
            </a:r>
            <a:r>
              <a:rPr sz="2000" spc="-10" dirty="0">
                <a:solidFill>
                  <a:srgbClr val="CCFFCC"/>
                </a:solidFill>
                <a:latin typeface="Arial"/>
                <a:cs typeface="Arial"/>
              </a:rPr>
              <a:t>Panamanians worked together </a:t>
            </a:r>
            <a:r>
              <a:rPr sz="2000" spc="-5" dirty="0">
                <a:solidFill>
                  <a:srgbClr val="CCFFCC"/>
                </a:solidFill>
                <a:latin typeface="Arial"/>
                <a:cs typeface="Arial"/>
              </a:rPr>
              <a:t>to plan </a:t>
            </a:r>
            <a:r>
              <a:rPr sz="2000" spc="-10" dirty="0">
                <a:solidFill>
                  <a:srgbClr val="CCFFCC"/>
                </a:solidFill>
                <a:latin typeface="Arial"/>
                <a:cs typeface="Arial"/>
              </a:rPr>
              <a:t>the  </a:t>
            </a:r>
            <a:r>
              <a:rPr sz="2000" spc="-5" dirty="0">
                <a:solidFill>
                  <a:srgbClr val="CCFFCC"/>
                </a:solidFill>
                <a:latin typeface="Arial"/>
                <a:cs typeface="Arial"/>
              </a:rPr>
              <a:t>revolution</a:t>
            </a:r>
            <a:endParaRPr sz="2000" dirty="0">
              <a:solidFill>
                <a:srgbClr val="CCFFCC"/>
              </a:solidFill>
              <a:latin typeface="Arial"/>
              <a:cs typeface="Arial"/>
            </a:endParaRPr>
          </a:p>
          <a:p>
            <a:pPr marL="1155700" marR="724535" lvl="2" indent="-228600">
              <a:lnSpc>
                <a:spcPts val="2160"/>
              </a:lnSpc>
              <a:spcBef>
                <a:spcPts val="480"/>
              </a:spcBef>
              <a:buChar char="•"/>
              <a:tabLst>
                <a:tab pos="1156335" algn="l"/>
              </a:tabLst>
            </a:pPr>
            <a:r>
              <a:rPr sz="2000" spc="-5" dirty="0">
                <a:solidFill>
                  <a:srgbClr val="CCFFCC"/>
                </a:solidFill>
                <a:latin typeface="Arial"/>
                <a:cs typeface="Arial"/>
              </a:rPr>
              <a:t>US navy ships prevented Columbian troops from  </a:t>
            </a:r>
            <a:r>
              <a:rPr sz="2000" spc="-10" dirty="0">
                <a:solidFill>
                  <a:srgbClr val="CCFFCC"/>
                </a:solidFill>
                <a:latin typeface="Arial"/>
                <a:cs typeface="Arial"/>
              </a:rPr>
              <a:t>crossing isthmus </a:t>
            </a:r>
            <a:r>
              <a:rPr sz="2000" spc="-5" dirty="0">
                <a:solidFill>
                  <a:srgbClr val="CCFFCC"/>
                </a:solidFill>
                <a:latin typeface="Arial"/>
                <a:cs typeface="Arial"/>
              </a:rPr>
              <a:t>to put </a:t>
            </a:r>
            <a:r>
              <a:rPr sz="2000" spc="-10" dirty="0">
                <a:solidFill>
                  <a:srgbClr val="CCFFCC"/>
                </a:solidFill>
                <a:latin typeface="Arial"/>
                <a:cs typeface="Arial"/>
              </a:rPr>
              <a:t>down</a:t>
            </a:r>
            <a:r>
              <a:rPr sz="2000" spc="20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CCFFCC"/>
                </a:solidFill>
                <a:latin typeface="Arial"/>
                <a:cs typeface="Arial"/>
              </a:rPr>
              <a:t>rebellion</a:t>
            </a:r>
            <a:endParaRPr sz="2000" dirty="0">
              <a:solidFill>
                <a:srgbClr val="CCFFCC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5200" y="761999"/>
            <a:ext cx="5181599" cy="51122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4905" y="1939444"/>
            <a:ext cx="2444750" cy="1661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3600" spc="260" dirty="0">
                <a:latin typeface="Calibri"/>
                <a:cs typeface="Calibri"/>
              </a:rPr>
              <a:t>Roosevelt  and  </a:t>
            </a:r>
            <a:r>
              <a:rPr sz="3600" spc="245" dirty="0">
                <a:latin typeface="Calibri"/>
                <a:cs typeface="Calibri"/>
              </a:rPr>
              <a:t>Columbia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588010">
              <a:lnSpc>
                <a:spcPct val="100000"/>
              </a:lnSpc>
            </a:pPr>
            <a:r>
              <a:rPr spc="240" dirty="0"/>
              <a:t>Building </a:t>
            </a:r>
            <a:r>
              <a:rPr spc="215" dirty="0"/>
              <a:t>the </a:t>
            </a:r>
            <a:r>
              <a:rPr spc="315" dirty="0"/>
              <a:t>Panama</a:t>
            </a:r>
            <a:r>
              <a:rPr spc="-275" dirty="0"/>
              <a:t> </a:t>
            </a:r>
            <a:r>
              <a:rPr spc="300" dirty="0"/>
              <a:t>Canal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18564"/>
            <a:ext cx="7566659" cy="4503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19380" indent="-342900">
              <a:lnSpc>
                <a:spcPts val="3020"/>
              </a:lnSpc>
              <a:buChar char="•"/>
              <a:tabLst>
                <a:tab pos="356235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Roosevelt quickly makes Panama almost</a:t>
            </a: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US  outpost</a:t>
            </a:r>
            <a:endParaRPr sz="2800" dirty="0">
              <a:latin typeface="Arial"/>
              <a:cs typeface="Arial"/>
            </a:endParaRPr>
          </a:p>
          <a:p>
            <a:pPr marL="755015" marR="856615" lvl="1" indent="-285115">
              <a:lnSpc>
                <a:spcPts val="2590"/>
              </a:lnSpc>
              <a:spcBef>
                <a:spcPts val="580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CCFFCC"/>
                </a:solidFill>
                <a:latin typeface="Arial"/>
                <a:cs typeface="Arial"/>
              </a:rPr>
              <a:t>Panama recognized by US only 3 days after  </a:t>
            </a:r>
            <a:r>
              <a:rPr sz="2400" spc="-10" dirty="0">
                <a:solidFill>
                  <a:srgbClr val="CCFFCC"/>
                </a:solidFill>
                <a:latin typeface="Arial"/>
                <a:cs typeface="Arial"/>
              </a:rPr>
              <a:t>revolution</a:t>
            </a:r>
            <a:endParaRPr sz="2400" dirty="0">
              <a:solidFill>
                <a:srgbClr val="CCFFCC"/>
              </a:solidFill>
              <a:latin typeface="Arial"/>
              <a:cs typeface="Arial"/>
            </a:endParaRPr>
          </a:p>
          <a:p>
            <a:pPr marL="755015" marR="59055" lvl="1" indent="-285115">
              <a:lnSpc>
                <a:spcPts val="2590"/>
              </a:lnSpc>
              <a:spcBef>
                <a:spcPts val="57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15 days later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Hay-Bunau-Varilla Treaty signed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in  Washington</a:t>
            </a:r>
            <a:endParaRPr sz="2400" dirty="0">
              <a:latin typeface="Arial"/>
              <a:cs typeface="Arial"/>
            </a:endParaRPr>
          </a:p>
          <a:p>
            <a:pPr marL="1155700" marR="686435" lvl="2" indent="-228600">
              <a:lnSpc>
                <a:spcPts val="2160"/>
              </a:lnSpc>
              <a:spcBef>
                <a:spcPts val="480"/>
              </a:spcBef>
              <a:buChar char="•"/>
              <a:tabLst>
                <a:tab pos="1156335" algn="l"/>
              </a:tabLst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Bunau-Varilla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Panamanian ambassador (even  though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he was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French)</a:t>
            </a:r>
            <a:endParaRPr sz="2000" dirty="0">
              <a:latin typeface="Arial"/>
              <a:cs typeface="Arial"/>
            </a:endParaRPr>
          </a:p>
          <a:p>
            <a:pPr marL="1155700" marR="5080" lvl="2" indent="-228600">
              <a:lnSpc>
                <a:spcPts val="2160"/>
              </a:lnSpc>
              <a:spcBef>
                <a:spcPts val="480"/>
              </a:spcBef>
              <a:buChar char="•"/>
              <a:tabLst>
                <a:tab pos="1156335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US paid $10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million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(with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annual payment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$250,000),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but US now got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10-mile wide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strip of land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(instead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only  6)</a:t>
            </a:r>
            <a:endParaRPr sz="2000" dirty="0">
              <a:latin typeface="Arial"/>
              <a:cs typeface="Arial"/>
            </a:endParaRPr>
          </a:p>
          <a:p>
            <a:pPr marL="755015" marR="989965" lvl="1" indent="-285115">
              <a:lnSpc>
                <a:spcPts val="2590"/>
              </a:lnSpc>
              <a:spcBef>
                <a:spcPts val="57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CCFFCC"/>
                </a:solidFill>
                <a:latin typeface="Arial"/>
                <a:cs typeface="Arial"/>
              </a:rPr>
              <a:t>US paid French company $40 million for its  </a:t>
            </a:r>
            <a:r>
              <a:rPr sz="2400" spc="-10" dirty="0">
                <a:solidFill>
                  <a:srgbClr val="CCFFCC"/>
                </a:solidFill>
                <a:latin typeface="Arial"/>
                <a:cs typeface="Arial"/>
              </a:rPr>
              <a:t>equipment</a:t>
            </a:r>
            <a:endParaRPr sz="2400" dirty="0">
              <a:solidFill>
                <a:srgbClr val="CCFFCC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588010">
              <a:lnSpc>
                <a:spcPct val="100000"/>
              </a:lnSpc>
            </a:pPr>
            <a:r>
              <a:rPr spc="240" dirty="0"/>
              <a:t>Building </a:t>
            </a:r>
            <a:r>
              <a:rPr spc="215" dirty="0"/>
              <a:t>the </a:t>
            </a:r>
            <a:r>
              <a:rPr spc="315" dirty="0"/>
              <a:t>Panama</a:t>
            </a:r>
            <a:r>
              <a:rPr spc="-275" dirty="0"/>
              <a:t> </a:t>
            </a:r>
            <a:r>
              <a:rPr spc="300" dirty="0"/>
              <a:t>Canal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5997"/>
            <a:ext cx="7458709" cy="3694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Roosevelt </a:t>
            </a:r>
            <a:r>
              <a:rPr sz="3200" spc="-5" dirty="0">
                <a:solidFill>
                  <a:srgbClr val="CCFFCC"/>
                </a:solidFill>
                <a:latin typeface="Arial"/>
                <a:cs typeface="Arial"/>
              </a:rPr>
              <a:t>and the</a:t>
            </a:r>
            <a:r>
              <a:rPr sz="3200" spc="-3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revolution</a:t>
            </a:r>
            <a:endParaRPr sz="3200" dirty="0">
              <a:solidFill>
                <a:srgbClr val="CCFFCC"/>
              </a:solidFill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8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CCFFCC"/>
                </a:solidFill>
                <a:latin typeface="Arial"/>
                <a:cs typeface="Arial"/>
              </a:rPr>
              <a:t>Did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not actively plot with</a:t>
            </a:r>
            <a:r>
              <a:rPr sz="2800" spc="-90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revolutionaries</a:t>
            </a:r>
          </a:p>
          <a:p>
            <a:pPr marL="755650" marR="5080" lvl="1" indent="-285750">
              <a:lnSpc>
                <a:spcPct val="100000"/>
              </a:lnSpc>
              <a:spcBef>
                <a:spcPts val="67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CCFFCC"/>
                </a:solidFill>
                <a:latin typeface="Arial"/>
                <a:cs typeface="Arial"/>
              </a:rPr>
              <a:t>They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did know that he would support</a:t>
            </a:r>
            <a:r>
              <a:rPr sz="2800" spc="-5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them  if they</a:t>
            </a:r>
            <a:r>
              <a:rPr sz="2800" spc="-114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rebelled</a:t>
            </a:r>
          </a:p>
          <a:p>
            <a:pPr marL="755650" marR="180340" lvl="1" indent="-285750">
              <a:lnSpc>
                <a:spcPct val="100000"/>
              </a:lnSpc>
              <a:spcBef>
                <a:spcPts val="670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Strong impression in Latin America that  Roosevelt had been part of the</a:t>
            </a:r>
            <a:r>
              <a:rPr sz="2800" spc="-80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revolution</a:t>
            </a:r>
          </a:p>
          <a:p>
            <a:pPr marL="1155700" marR="583565" lvl="2" indent="-228600">
              <a:lnSpc>
                <a:spcPct val="100000"/>
              </a:lnSpc>
              <a:spcBef>
                <a:spcPts val="585"/>
              </a:spcBef>
              <a:buChar char="•"/>
              <a:tabLst>
                <a:tab pos="1155700" algn="l"/>
              </a:tabLst>
            </a:pPr>
            <a:r>
              <a:rPr sz="2400" spc="-5" dirty="0">
                <a:solidFill>
                  <a:srgbClr val="CCFFCC"/>
                </a:solidFill>
                <a:latin typeface="Arial"/>
                <a:cs typeface="Arial"/>
              </a:rPr>
              <a:t>Worsened relations between US and </a:t>
            </a:r>
            <a:r>
              <a:rPr sz="2400" spc="-10" dirty="0">
                <a:solidFill>
                  <a:srgbClr val="CCFFCC"/>
                </a:solidFill>
                <a:latin typeface="Arial"/>
                <a:cs typeface="Arial"/>
              </a:rPr>
              <a:t>Latin  America</a:t>
            </a:r>
            <a:endParaRPr sz="2400" dirty="0">
              <a:solidFill>
                <a:srgbClr val="CCFFCC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75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3532" y="327914"/>
            <a:ext cx="5454015" cy="618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5" dirty="0"/>
              <a:t>A </a:t>
            </a:r>
            <a:r>
              <a:rPr spc="180" dirty="0"/>
              <a:t>“Yellow </a:t>
            </a:r>
            <a:r>
              <a:rPr spc="235" dirty="0"/>
              <a:t>Kid”</a:t>
            </a:r>
            <a:r>
              <a:rPr spc="-85" dirty="0"/>
              <a:t> </a:t>
            </a:r>
            <a:r>
              <a:rPr spc="225" dirty="0"/>
              <a:t>Cartoon</a:t>
            </a:r>
          </a:p>
        </p:txBody>
      </p:sp>
      <p:sp>
        <p:nvSpPr>
          <p:cNvPr id="3" name="object 3"/>
          <p:cNvSpPr/>
          <p:nvPr/>
        </p:nvSpPr>
        <p:spPr>
          <a:xfrm>
            <a:off x="838200" y="1066800"/>
            <a:ext cx="7467600" cy="560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2887" y="900446"/>
            <a:ext cx="2256790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</a:pPr>
            <a:r>
              <a:rPr sz="3600" spc="145" dirty="0"/>
              <a:t>The Man  </a:t>
            </a:r>
            <a:r>
              <a:rPr sz="3600" spc="140" dirty="0"/>
              <a:t>Who </a:t>
            </a:r>
            <a:r>
              <a:rPr sz="3600" spc="315" dirty="0"/>
              <a:t>Can  </a:t>
            </a:r>
            <a:r>
              <a:rPr sz="3600" spc="235" dirty="0"/>
              <a:t>Make</a:t>
            </a:r>
            <a:r>
              <a:rPr sz="3600" spc="5" dirty="0"/>
              <a:t> </a:t>
            </a:r>
            <a:r>
              <a:rPr sz="3600" spc="215" dirty="0"/>
              <a:t>the  </a:t>
            </a:r>
            <a:r>
              <a:rPr sz="3600" spc="145" dirty="0"/>
              <a:t>Dirt</a:t>
            </a:r>
            <a:r>
              <a:rPr sz="3600" spc="10" dirty="0"/>
              <a:t> </a:t>
            </a:r>
            <a:r>
              <a:rPr sz="3600" spc="225" dirty="0"/>
              <a:t>Fly</a:t>
            </a:r>
          </a:p>
        </p:txBody>
      </p:sp>
      <p:sp>
        <p:nvSpPr>
          <p:cNvPr id="3" name="object 3"/>
          <p:cNvSpPr/>
          <p:nvPr/>
        </p:nvSpPr>
        <p:spPr>
          <a:xfrm>
            <a:off x="3124200" y="152400"/>
            <a:ext cx="5864352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588010">
              <a:lnSpc>
                <a:spcPct val="100000"/>
              </a:lnSpc>
            </a:pPr>
            <a:r>
              <a:rPr spc="240" dirty="0"/>
              <a:t>Building </a:t>
            </a:r>
            <a:r>
              <a:rPr spc="215" dirty="0"/>
              <a:t>the </a:t>
            </a:r>
            <a:r>
              <a:rPr spc="315" dirty="0"/>
              <a:t>Panama</a:t>
            </a:r>
            <a:r>
              <a:rPr spc="-275" dirty="0"/>
              <a:t> </a:t>
            </a:r>
            <a:r>
              <a:rPr spc="300" dirty="0"/>
              <a:t>Canal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74596"/>
            <a:ext cx="6768465" cy="3766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CCFFCC"/>
                </a:solidFill>
                <a:latin typeface="Arial"/>
                <a:cs typeface="Arial"/>
              </a:rPr>
              <a:t>Building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the</a:t>
            </a:r>
            <a:r>
              <a:rPr sz="2800" spc="-5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canal</a:t>
            </a:r>
          </a:p>
          <a:p>
            <a:pPr marL="755015" lvl="1" indent="-285115">
              <a:lnSpc>
                <a:spcPct val="100000"/>
              </a:lnSpc>
              <a:spcBef>
                <a:spcPts val="29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CCFFCC"/>
                </a:solidFill>
                <a:latin typeface="Arial"/>
                <a:cs typeface="Arial"/>
              </a:rPr>
              <a:t>Began in</a:t>
            </a:r>
            <a:r>
              <a:rPr sz="2400" spc="-5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CCFFCC"/>
                </a:solidFill>
                <a:latin typeface="Arial"/>
                <a:cs typeface="Arial"/>
              </a:rPr>
              <a:t>1904</a:t>
            </a:r>
            <a:endParaRPr sz="2400" dirty="0">
              <a:solidFill>
                <a:srgbClr val="CCFFCC"/>
              </a:solidFill>
              <a:latin typeface="Arial"/>
              <a:cs typeface="Arial"/>
            </a:endParaRPr>
          </a:p>
          <a:p>
            <a:pPr marL="755015" marR="191770" lvl="1" indent="-285115">
              <a:lnSpc>
                <a:spcPts val="2590"/>
              </a:lnSpc>
              <a:spcBef>
                <a:spcPts val="61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Many troubles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labor problems,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landslides,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tropical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diseases</a:t>
            </a:r>
            <a:endParaRPr sz="2400" dirty="0">
              <a:latin typeface="Arial"/>
              <a:cs typeface="Arial"/>
            </a:endParaRPr>
          </a:p>
          <a:p>
            <a:pPr marL="755015" marR="412115" lvl="1" indent="-285115">
              <a:lnSpc>
                <a:spcPts val="2590"/>
              </a:lnSpc>
              <a:spcBef>
                <a:spcPts val="57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Colonel William C. Gorgas used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modern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pesticides to eliminate dangerous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tropical  diseases</a:t>
            </a:r>
            <a:endParaRPr sz="2400" dirty="0">
              <a:latin typeface="Arial"/>
              <a:cs typeface="Arial"/>
            </a:endParaRPr>
          </a:p>
          <a:p>
            <a:pPr marL="755015" marR="5080" lvl="1" indent="-285115">
              <a:lnSpc>
                <a:spcPts val="2590"/>
              </a:lnSpc>
              <a:spcBef>
                <a:spcPts val="57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CCFFCC"/>
                </a:solidFill>
                <a:latin typeface="Arial"/>
                <a:cs typeface="Arial"/>
              </a:rPr>
              <a:t>Colonel George Washington Goethals </a:t>
            </a:r>
            <a:r>
              <a:rPr sz="2400" spc="-10" dirty="0">
                <a:solidFill>
                  <a:srgbClr val="CCFFCC"/>
                </a:solidFill>
                <a:latin typeface="Arial"/>
                <a:cs typeface="Arial"/>
              </a:rPr>
              <a:t>finally  </a:t>
            </a:r>
            <a:r>
              <a:rPr sz="2400" spc="-5" dirty="0">
                <a:solidFill>
                  <a:srgbClr val="CCFFCC"/>
                </a:solidFill>
                <a:latin typeface="Arial"/>
                <a:cs typeface="Arial"/>
              </a:rPr>
              <a:t>completed canal in</a:t>
            </a:r>
            <a:r>
              <a:rPr sz="2400" spc="-3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CCFFCC"/>
                </a:solidFill>
                <a:latin typeface="Arial"/>
                <a:cs typeface="Arial"/>
              </a:rPr>
              <a:t>1914</a:t>
            </a:r>
            <a:endParaRPr sz="2400" dirty="0">
              <a:solidFill>
                <a:srgbClr val="CCFFCC"/>
              </a:solidFill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250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CCFFCC"/>
                </a:solidFill>
                <a:latin typeface="Arial"/>
                <a:cs typeface="Arial"/>
              </a:rPr>
              <a:t>Cost $400 million to</a:t>
            </a:r>
            <a:r>
              <a:rPr sz="2400" spc="-30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CCFFCC"/>
                </a:solidFill>
                <a:latin typeface="Arial"/>
                <a:cs typeface="Arial"/>
              </a:rPr>
              <a:t>build</a:t>
            </a:r>
            <a:endParaRPr sz="2400" dirty="0">
              <a:solidFill>
                <a:srgbClr val="CCFFCC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2655" y="131560"/>
            <a:ext cx="57581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145" dirty="0"/>
              <a:t>The </a:t>
            </a:r>
            <a:r>
              <a:rPr sz="3600" spc="315" dirty="0"/>
              <a:t>Panama </a:t>
            </a:r>
            <a:r>
              <a:rPr sz="3600" spc="300" dirty="0"/>
              <a:t>Canal</a:t>
            </a:r>
            <a:r>
              <a:rPr sz="3600" spc="-220" dirty="0"/>
              <a:t> </a:t>
            </a:r>
            <a:r>
              <a:rPr sz="3600" spc="300" dirty="0"/>
              <a:t>Zone</a:t>
            </a:r>
          </a:p>
        </p:txBody>
      </p:sp>
      <p:sp>
        <p:nvSpPr>
          <p:cNvPr id="3" name="object 3"/>
          <p:cNvSpPr/>
          <p:nvPr/>
        </p:nvSpPr>
        <p:spPr>
          <a:xfrm>
            <a:off x="1066800" y="838200"/>
            <a:ext cx="7082028" cy="5890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8010">
              <a:lnSpc>
                <a:spcPct val="100000"/>
              </a:lnSpc>
            </a:pPr>
            <a:r>
              <a:rPr spc="240" dirty="0"/>
              <a:t>Building </a:t>
            </a:r>
            <a:r>
              <a:rPr spc="215" dirty="0"/>
              <a:t>the </a:t>
            </a:r>
            <a:r>
              <a:rPr spc="315" dirty="0"/>
              <a:t>Panama</a:t>
            </a:r>
            <a:r>
              <a:rPr spc="-275" dirty="0"/>
              <a:t> </a:t>
            </a:r>
            <a:r>
              <a:rPr spc="300" dirty="0"/>
              <a:t>Canal</a:t>
            </a:r>
          </a:p>
        </p:txBody>
      </p:sp>
      <p:sp>
        <p:nvSpPr>
          <p:cNvPr id="3" name="object 3"/>
          <p:cNvSpPr/>
          <p:nvPr/>
        </p:nvSpPr>
        <p:spPr>
          <a:xfrm>
            <a:off x="1066800" y="1524000"/>
            <a:ext cx="7010400" cy="5042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0190" marR="5080" indent="-2327910">
              <a:lnSpc>
                <a:spcPct val="100000"/>
              </a:lnSpc>
            </a:pPr>
            <a:r>
              <a:rPr spc="245" dirty="0"/>
              <a:t>TR’s </a:t>
            </a:r>
            <a:r>
              <a:rPr spc="254" dirty="0"/>
              <a:t>Perversion </a:t>
            </a:r>
            <a:r>
              <a:rPr spc="260" dirty="0"/>
              <a:t>of</a:t>
            </a:r>
            <a:r>
              <a:rPr spc="-285" dirty="0"/>
              <a:t> </a:t>
            </a:r>
            <a:r>
              <a:rPr spc="195" dirty="0"/>
              <a:t>Monroe’s  </a:t>
            </a:r>
            <a:r>
              <a:rPr spc="215" dirty="0"/>
              <a:t>Doctrine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7267"/>
            <a:ext cx="7595234" cy="307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Debt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problems in Latin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America</a:t>
            </a:r>
            <a:endParaRPr sz="2800">
              <a:latin typeface="Arial"/>
              <a:cs typeface="Arial"/>
            </a:endParaRPr>
          </a:p>
          <a:p>
            <a:pPr marL="755015" marR="102235" lvl="1" indent="-285115">
              <a:lnSpc>
                <a:spcPct val="100000"/>
              </a:lnSpc>
              <a:spcBef>
                <a:spcPts val="58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Some countries (Venezuela, Dominican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Republic)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constantly behind in payments to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Europe</a:t>
            </a:r>
            <a:endParaRPr sz="2400">
              <a:latin typeface="Arial"/>
              <a:cs typeface="Arial"/>
            </a:endParaRPr>
          </a:p>
          <a:p>
            <a:pPr marL="1155700" marR="584200" lvl="2" indent="-228600">
              <a:lnSpc>
                <a:spcPct val="100000"/>
              </a:lnSpc>
              <a:spcBef>
                <a:spcPts val="489"/>
              </a:spcBef>
              <a:buChar char="•"/>
              <a:tabLst>
                <a:tab pos="1156335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Led to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some attacks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European countries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Latin  American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countries</a:t>
            </a:r>
            <a:endParaRPr sz="2000">
              <a:latin typeface="Arial"/>
              <a:cs typeface="Arial"/>
            </a:endParaRPr>
          </a:p>
          <a:p>
            <a:pPr marL="755015" marR="5080" lvl="1" indent="-285115">
              <a:lnSpc>
                <a:spcPct val="100000"/>
              </a:lnSpc>
              <a:spcBef>
                <a:spcPts val="56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Roosevelt feared Germans or British might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use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debt repayment as excuse to stay in Latin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America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(violating the Monroe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Doctrine)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0190" marR="5080" indent="-2327910">
              <a:lnSpc>
                <a:spcPct val="100000"/>
              </a:lnSpc>
            </a:pPr>
            <a:r>
              <a:rPr spc="245" dirty="0"/>
              <a:t>TR’s </a:t>
            </a:r>
            <a:r>
              <a:rPr spc="254" dirty="0"/>
              <a:t>Perversion </a:t>
            </a:r>
            <a:r>
              <a:rPr spc="260" dirty="0"/>
              <a:t>of</a:t>
            </a:r>
            <a:r>
              <a:rPr spc="-285" dirty="0"/>
              <a:t> </a:t>
            </a:r>
            <a:r>
              <a:rPr spc="195" dirty="0"/>
              <a:t>Monroe’s  </a:t>
            </a:r>
            <a:r>
              <a:rPr spc="215" dirty="0"/>
              <a:t>Doctrine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7267"/>
            <a:ext cx="7563484" cy="4257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CCFFCC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Roosevelt</a:t>
            </a:r>
            <a:r>
              <a:rPr sz="2800" spc="-70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Corollary</a:t>
            </a:r>
          </a:p>
          <a:p>
            <a:pPr marL="755015" lvl="1" indent="-285115">
              <a:lnSpc>
                <a:spcPct val="100000"/>
              </a:lnSpc>
              <a:spcBef>
                <a:spcPts val="58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Corollary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 natural consequence or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result</a:t>
            </a:r>
            <a:endParaRPr sz="2400" dirty="0">
              <a:latin typeface="Arial"/>
              <a:cs typeface="Arial"/>
            </a:endParaRPr>
          </a:p>
          <a:p>
            <a:pPr marL="755015" marR="6350" lvl="1" indent="-285115">
              <a:lnSpc>
                <a:spcPct val="100000"/>
              </a:lnSpc>
              <a:spcBef>
                <a:spcPts val="57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If there were future problems in Latin America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with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paying off debts, the US would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intervene</a:t>
            </a:r>
            <a:endParaRPr sz="2400" dirty="0">
              <a:latin typeface="Arial"/>
              <a:cs typeface="Arial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89"/>
              </a:spcBef>
              <a:buChar char="•"/>
              <a:tabLst>
                <a:tab pos="1156335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US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would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take over parts of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governments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and pay off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the  debts, keeping Europe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endParaRPr sz="2000" dirty="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56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CCFFCC"/>
                </a:solidFill>
                <a:latin typeface="Arial"/>
                <a:cs typeface="Arial"/>
              </a:rPr>
              <a:t>US became “policeman” of Latin</a:t>
            </a:r>
            <a:r>
              <a:rPr sz="2400" spc="-10" dirty="0">
                <a:solidFill>
                  <a:srgbClr val="CCFFCC"/>
                </a:solidFill>
                <a:latin typeface="Arial"/>
                <a:cs typeface="Arial"/>
              </a:rPr>
              <a:t> America</a:t>
            </a:r>
            <a:endParaRPr sz="2400" dirty="0">
              <a:solidFill>
                <a:srgbClr val="CCFFCC"/>
              </a:solidFill>
              <a:latin typeface="Arial"/>
              <a:cs typeface="Arial"/>
            </a:endParaRPr>
          </a:p>
          <a:p>
            <a:pPr marL="755015" marR="922655" lvl="1" indent="-285115">
              <a:lnSpc>
                <a:spcPct val="100000"/>
              </a:lnSpc>
              <a:spcBef>
                <a:spcPts val="57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1905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first instance of putting Corollary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into  practice</a:t>
            </a:r>
            <a:endParaRPr sz="2400" dirty="0">
              <a:latin typeface="Arial"/>
              <a:cs typeface="Arial"/>
            </a:endParaRPr>
          </a:p>
          <a:p>
            <a:pPr marL="1155700" marR="1144270" lvl="2" indent="-228600">
              <a:lnSpc>
                <a:spcPct val="100000"/>
              </a:lnSpc>
              <a:spcBef>
                <a:spcPts val="490"/>
              </a:spcBef>
              <a:buChar char="•"/>
              <a:tabLst>
                <a:tab pos="1156335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US took over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management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of tariff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collection in  Dominican Republic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to pay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down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its</a:t>
            </a:r>
            <a:r>
              <a:rPr sz="20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debts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46990" y="1025044"/>
            <a:ext cx="2441575" cy="1661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sz="3600" spc="145" dirty="0"/>
              <a:t>The  </a:t>
            </a:r>
            <a:r>
              <a:rPr sz="3600" spc="265" dirty="0"/>
              <a:t>Roosevelt </a:t>
            </a:r>
            <a:r>
              <a:rPr sz="3600" spc="135" dirty="0"/>
              <a:t> </a:t>
            </a:r>
            <a:r>
              <a:rPr sz="3600" spc="215" dirty="0"/>
              <a:t>Corollary</a:t>
            </a:r>
          </a:p>
        </p:txBody>
      </p:sp>
      <p:sp>
        <p:nvSpPr>
          <p:cNvPr id="3" name="object 3"/>
          <p:cNvSpPr/>
          <p:nvPr/>
        </p:nvSpPr>
        <p:spPr>
          <a:xfrm>
            <a:off x="285750" y="304800"/>
            <a:ext cx="5657850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0190" marR="5080" indent="-2327910">
              <a:lnSpc>
                <a:spcPct val="100000"/>
              </a:lnSpc>
            </a:pPr>
            <a:r>
              <a:rPr spc="245" dirty="0"/>
              <a:t>TR’s </a:t>
            </a:r>
            <a:r>
              <a:rPr spc="254" dirty="0"/>
              <a:t>Perversion </a:t>
            </a:r>
            <a:r>
              <a:rPr spc="260" dirty="0"/>
              <a:t>of</a:t>
            </a:r>
            <a:r>
              <a:rPr spc="-285" dirty="0"/>
              <a:t> </a:t>
            </a:r>
            <a:r>
              <a:rPr spc="195" dirty="0"/>
              <a:t>Monroe’s  </a:t>
            </a:r>
            <a:r>
              <a:rPr spc="215" dirty="0"/>
              <a:t>Doctrine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7267"/>
            <a:ext cx="7331709" cy="2476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Effects of the Roosevelt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Corollary</a:t>
            </a:r>
            <a:endParaRPr sz="2800" dirty="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58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US believed they were protecting Latin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America</a:t>
            </a:r>
            <a:endParaRPr sz="2400" dirty="0">
              <a:latin typeface="Arial"/>
              <a:cs typeface="Arial"/>
            </a:endParaRPr>
          </a:p>
          <a:p>
            <a:pPr marL="755015" marR="235585" lvl="1" indent="-285115">
              <a:lnSpc>
                <a:spcPct val="100000"/>
              </a:lnSpc>
              <a:spcBef>
                <a:spcPts val="57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But Latin America saw this as excuse for US to  bully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them</a:t>
            </a:r>
            <a:endParaRPr sz="2400" dirty="0">
              <a:latin typeface="Arial"/>
              <a:cs typeface="Arial"/>
            </a:endParaRPr>
          </a:p>
          <a:p>
            <a:pPr marL="755015" marR="5080" lvl="1" indent="-285115">
              <a:lnSpc>
                <a:spcPct val="100000"/>
              </a:lnSpc>
              <a:spcBef>
                <a:spcPts val="57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Used to justify interventions and landings of  marines many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times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 Caribbean in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future</a:t>
            </a:r>
            <a:r>
              <a:rPr sz="24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236854" marR="5080" indent="93345">
              <a:lnSpc>
                <a:spcPct val="100000"/>
              </a:lnSpc>
            </a:pPr>
            <a:r>
              <a:rPr sz="3600" spc="210" dirty="0"/>
              <a:t>Activities </a:t>
            </a:r>
            <a:r>
              <a:rPr sz="3600" spc="235" dirty="0"/>
              <a:t>of </a:t>
            </a:r>
            <a:r>
              <a:rPr sz="3600" spc="190" dirty="0"/>
              <a:t>the </a:t>
            </a:r>
            <a:r>
              <a:rPr sz="3600" spc="155" dirty="0"/>
              <a:t>United </a:t>
            </a:r>
            <a:r>
              <a:rPr sz="3600" spc="290" dirty="0"/>
              <a:t>States </a:t>
            </a:r>
            <a:r>
              <a:rPr sz="3600" spc="175" dirty="0"/>
              <a:t>in  </a:t>
            </a:r>
            <a:r>
              <a:rPr sz="3600" spc="190" dirty="0"/>
              <a:t>the </a:t>
            </a:r>
            <a:r>
              <a:rPr sz="3600" spc="215" dirty="0"/>
              <a:t>Caribbean, </a:t>
            </a:r>
            <a:r>
              <a:rPr sz="3600" spc="280" dirty="0"/>
              <a:t>1898 </a:t>
            </a:r>
            <a:r>
              <a:rPr sz="3600" spc="145" dirty="0"/>
              <a:t>to </a:t>
            </a:r>
            <a:r>
              <a:rPr sz="3600" spc="190" dirty="0"/>
              <a:t>the</a:t>
            </a:r>
            <a:r>
              <a:rPr sz="3600" spc="-430" dirty="0"/>
              <a:t> </a:t>
            </a:r>
            <a:r>
              <a:rPr sz="3600" spc="315" dirty="0"/>
              <a:t>1930s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28600" y="1904999"/>
            <a:ext cx="8763000" cy="43487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2377" y="480314"/>
            <a:ext cx="7156450" cy="618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45" dirty="0"/>
              <a:t>The </a:t>
            </a:r>
            <a:r>
              <a:rPr spc="305" dirty="0"/>
              <a:t>Big </a:t>
            </a:r>
            <a:r>
              <a:rPr spc="320" dirty="0"/>
              <a:t>Stick </a:t>
            </a:r>
            <a:r>
              <a:rPr spc="200" dirty="0"/>
              <a:t>in </a:t>
            </a:r>
            <a:r>
              <a:rPr spc="215" dirty="0"/>
              <a:t>the</a:t>
            </a:r>
            <a:r>
              <a:rPr spc="-570" dirty="0"/>
              <a:t> </a:t>
            </a:r>
            <a:r>
              <a:rPr spc="260" dirty="0"/>
              <a:t>Caribbean</a:t>
            </a:r>
          </a:p>
        </p:txBody>
      </p:sp>
      <p:sp>
        <p:nvSpPr>
          <p:cNvPr id="3" name="object 3"/>
          <p:cNvSpPr/>
          <p:nvPr/>
        </p:nvSpPr>
        <p:spPr>
          <a:xfrm>
            <a:off x="990600" y="1295399"/>
            <a:ext cx="7162800" cy="5358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53695"/>
            <a:ext cx="8229600" cy="984885"/>
          </a:xfrm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1051560">
              <a:lnSpc>
                <a:spcPct val="100000"/>
              </a:lnSpc>
            </a:pPr>
            <a:r>
              <a:rPr lang="en-US" spc="245" dirty="0"/>
              <a:t>Reasons for Expansion:</a:t>
            </a:r>
            <a:endParaRPr spc="140"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2015997"/>
            <a:ext cx="7219315" cy="3289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610235" indent="-34226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CCFFCC"/>
                </a:solidFill>
                <a:latin typeface="Arial"/>
                <a:cs typeface="Arial"/>
              </a:rPr>
              <a:t>Christian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missionaries wanted new  converts</a:t>
            </a:r>
            <a:endParaRPr sz="3200" dirty="0">
              <a:solidFill>
                <a:srgbClr val="CCFFCC"/>
              </a:solidFill>
              <a:latin typeface="Arial"/>
              <a:cs typeface="Arial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680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Encouraged by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Our Country: Its</a:t>
            </a:r>
            <a:r>
              <a:rPr sz="2800" i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Possible  Future and Its Present Crisis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by Josiah  Strong</a:t>
            </a:r>
            <a:endParaRPr sz="2800" dirty="0">
              <a:latin typeface="Arial"/>
              <a:cs typeface="Arial"/>
            </a:endParaRPr>
          </a:p>
          <a:p>
            <a:pPr marL="755650" marR="199390" lvl="1" indent="-285750">
              <a:lnSpc>
                <a:spcPct val="100000"/>
              </a:lnSpc>
              <a:spcBef>
                <a:spcPts val="67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Called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on Americans to spread superior  religion and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civilization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0356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88265">
              <a:lnSpc>
                <a:spcPct val="100000"/>
              </a:lnSpc>
            </a:pPr>
            <a:r>
              <a:rPr spc="250" dirty="0"/>
              <a:t>Hinging </a:t>
            </a:r>
            <a:r>
              <a:rPr spc="215" dirty="0"/>
              <a:t>the </a:t>
            </a:r>
            <a:r>
              <a:rPr spc="195" dirty="0"/>
              <a:t>Open </a:t>
            </a:r>
            <a:r>
              <a:rPr spc="185" dirty="0"/>
              <a:t>Door </a:t>
            </a:r>
            <a:r>
              <a:rPr spc="200" dirty="0"/>
              <a:t>in</a:t>
            </a:r>
            <a:r>
              <a:rPr spc="-480" dirty="0"/>
              <a:t> </a:t>
            </a:r>
            <a:r>
              <a:rPr spc="275" dirty="0"/>
              <a:t>China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22094"/>
            <a:ext cx="7343140" cy="2703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126364" indent="-342265">
              <a:lnSpc>
                <a:spcPts val="3460"/>
              </a:lnSpc>
              <a:buChar char="•"/>
              <a:tabLst>
                <a:tab pos="355600" algn="l"/>
              </a:tabLst>
            </a:pP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1900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- second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Open Door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note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issued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Hay</a:t>
            </a:r>
            <a:endParaRPr sz="32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290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Chinese territorial integrity to be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upheld</a:t>
            </a:r>
            <a:endParaRPr sz="28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335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Incorporated in Nine-Power Treaty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(1922)</a:t>
            </a:r>
            <a:endParaRPr sz="2800" dirty="0">
              <a:latin typeface="Arial"/>
              <a:cs typeface="Arial"/>
            </a:endParaRPr>
          </a:p>
          <a:p>
            <a:pPr marL="755650" marR="262890" lvl="1" indent="-285750">
              <a:lnSpc>
                <a:spcPts val="3020"/>
              </a:lnSpc>
              <a:spcBef>
                <a:spcPts val="720"/>
              </a:spcBef>
              <a:buChar char="–"/>
              <a:tabLst>
                <a:tab pos="755650" algn="l"/>
                <a:tab pos="2992755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Violated by Japan (when Japan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invaded  Manchuria </a:t>
            </a:r>
            <a:r>
              <a:rPr sz="2800" spc="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 smtClean="0">
                <a:solidFill>
                  <a:srgbClr val="FFFFFF"/>
                </a:solidFill>
                <a:latin typeface="Arial"/>
                <a:cs typeface="Arial"/>
              </a:rPr>
              <a:t>1930s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Japan agrees to trade with the U.S.  </a:t>
            </a:r>
          </a:p>
          <a:p>
            <a:endParaRPr lang="en-US" dirty="0"/>
          </a:p>
          <a:p>
            <a:r>
              <a:rPr lang="en-US" dirty="0" smtClean="0"/>
              <a:t>Japan adopts western technology and launched their own industrial revolution.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71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264795">
              <a:lnSpc>
                <a:spcPct val="100000"/>
              </a:lnSpc>
            </a:pPr>
            <a:r>
              <a:rPr spc="285" dirty="0"/>
              <a:t>Roosevelt </a:t>
            </a:r>
            <a:r>
              <a:rPr spc="210" dirty="0"/>
              <a:t>on </a:t>
            </a:r>
            <a:r>
              <a:rPr spc="215" dirty="0"/>
              <a:t>the </a:t>
            </a:r>
            <a:r>
              <a:rPr spc="140" dirty="0"/>
              <a:t>World</a:t>
            </a:r>
            <a:r>
              <a:rPr spc="-415" dirty="0"/>
              <a:t> </a:t>
            </a:r>
            <a:r>
              <a:rPr spc="340" dirty="0"/>
              <a:t>Stage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67229"/>
            <a:ext cx="7579995" cy="3792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1904 </a:t>
            </a:r>
            <a:r>
              <a:rPr sz="3200" spc="-5" dirty="0">
                <a:solidFill>
                  <a:srgbClr val="CCFFCC"/>
                </a:solidFill>
                <a:latin typeface="Arial"/>
                <a:cs typeface="Arial"/>
              </a:rPr>
              <a:t>-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Russo-Japanese </a:t>
            </a:r>
            <a:r>
              <a:rPr sz="3200" spc="-5" dirty="0">
                <a:solidFill>
                  <a:srgbClr val="CCFFCC"/>
                </a:solidFill>
                <a:latin typeface="Arial"/>
                <a:cs typeface="Arial"/>
              </a:rPr>
              <a:t>War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broke</a:t>
            </a:r>
            <a:r>
              <a:rPr sz="3200" spc="-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out</a:t>
            </a:r>
            <a:endParaRPr sz="3200" dirty="0">
              <a:solidFill>
                <a:srgbClr val="CCFFCC"/>
              </a:solidFill>
              <a:latin typeface="Arial"/>
              <a:cs typeface="Arial"/>
            </a:endParaRPr>
          </a:p>
          <a:p>
            <a:pPr marL="755650" marR="303530" lvl="1" indent="-285750">
              <a:lnSpc>
                <a:spcPts val="3020"/>
              </a:lnSpc>
              <a:spcBef>
                <a:spcPts val="73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Russia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wanted access to ports in  Manchuria (China), especially Port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Arthur</a:t>
            </a:r>
            <a:endParaRPr sz="2800" dirty="0">
              <a:latin typeface="Arial"/>
              <a:cs typeface="Arial"/>
            </a:endParaRPr>
          </a:p>
          <a:p>
            <a:pPr marL="755650" marR="5080" lvl="1" indent="-285750">
              <a:lnSpc>
                <a:spcPts val="3020"/>
              </a:lnSpc>
              <a:spcBef>
                <a:spcPts val="675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Japan launched surprise attack on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Russian  fleet at Port Arthur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(1904)</a:t>
            </a:r>
            <a:endParaRPr sz="2800" dirty="0">
              <a:latin typeface="Arial"/>
              <a:cs typeface="Arial"/>
            </a:endParaRPr>
          </a:p>
          <a:p>
            <a:pPr marL="755650" marR="879475" lvl="1" indent="-285750">
              <a:lnSpc>
                <a:spcPts val="3020"/>
              </a:lnSpc>
              <a:spcBef>
                <a:spcPts val="675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Japan then beat Russians in series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  battles</a:t>
            </a:r>
            <a:endParaRPr sz="2800" dirty="0">
              <a:latin typeface="Arial"/>
              <a:cs typeface="Arial"/>
            </a:endParaRPr>
          </a:p>
          <a:p>
            <a:pPr marL="1155700" marR="282575" lvl="2" indent="-228600">
              <a:lnSpc>
                <a:spcPts val="2590"/>
              </a:lnSpc>
              <a:spcBef>
                <a:spcPts val="585"/>
              </a:spcBef>
              <a:buChar char="•"/>
              <a:tabLst>
                <a:tab pos="11557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Important because Europeans did not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believe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they could be beaten by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non-Europeans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264795">
              <a:lnSpc>
                <a:spcPct val="100000"/>
              </a:lnSpc>
            </a:pPr>
            <a:r>
              <a:rPr spc="285" dirty="0"/>
              <a:t>Roosevelt </a:t>
            </a:r>
            <a:r>
              <a:rPr spc="210" dirty="0"/>
              <a:t>on </a:t>
            </a:r>
            <a:r>
              <a:rPr spc="215" dirty="0"/>
              <a:t>the </a:t>
            </a:r>
            <a:r>
              <a:rPr spc="140" dirty="0"/>
              <a:t>World</a:t>
            </a:r>
            <a:r>
              <a:rPr spc="-415" dirty="0"/>
              <a:t> </a:t>
            </a:r>
            <a:r>
              <a:rPr spc="340" dirty="0"/>
              <a:t>Stage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5997"/>
            <a:ext cx="7112000" cy="3520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6350" indent="-34226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As war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dragged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on,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Japan grew short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on men and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money,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so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they  approached Roosevelt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mediate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settlement</a:t>
            </a:r>
            <a:endParaRPr sz="3200">
              <a:latin typeface="Arial"/>
              <a:cs typeface="Arial"/>
            </a:endParaRPr>
          </a:p>
          <a:p>
            <a:pPr marL="354965" marR="5080" indent="-342265" algn="just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</a:tabLst>
            </a:pP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Roosevelt wanted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prevent Russian  collapse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so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Russia could block Japan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expanding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too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much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Asia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264795">
              <a:lnSpc>
                <a:spcPct val="100000"/>
              </a:lnSpc>
            </a:pPr>
            <a:r>
              <a:rPr spc="285" dirty="0"/>
              <a:t>Roosevelt </a:t>
            </a:r>
            <a:r>
              <a:rPr spc="210" dirty="0"/>
              <a:t>on </a:t>
            </a:r>
            <a:r>
              <a:rPr spc="215" dirty="0"/>
              <a:t>the </a:t>
            </a:r>
            <a:r>
              <a:rPr spc="140" dirty="0"/>
              <a:t>World</a:t>
            </a:r>
            <a:r>
              <a:rPr spc="-415" dirty="0"/>
              <a:t> </a:t>
            </a:r>
            <a:r>
              <a:rPr spc="340" dirty="0"/>
              <a:t>Stage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23364"/>
            <a:ext cx="7514590" cy="3699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78510" indent="-342900">
              <a:lnSpc>
                <a:spcPts val="3020"/>
              </a:lnSpc>
              <a:buChar char="•"/>
              <a:tabLst>
                <a:tab pos="356235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1905 - Roosevelt meets with Russia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and  Japan at Portsmouth, New</a:t>
            </a: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Hampshire</a:t>
            </a:r>
            <a:endParaRPr sz="2800" dirty="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254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Settlement reached that satisfied neither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side</a:t>
            </a:r>
            <a:endParaRPr sz="2400" dirty="0">
              <a:latin typeface="Arial"/>
              <a:cs typeface="Arial"/>
            </a:endParaRPr>
          </a:p>
          <a:p>
            <a:pPr marL="755015" marR="5080" lvl="1" indent="-285115">
              <a:lnSpc>
                <a:spcPts val="2590"/>
              </a:lnSpc>
              <a:spcBef>
                <a:spcPts val="61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Japan especially angry because they felt they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had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won the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war</a:t>
            </a:r>
            <a:endParaRPr sz="2400" dirty="0">
              <a:latin typeface="Arial"/>
              <a:cs typeface="Arial"/>
            </a:endParaRPr>
          </a:p>
          <a:p>
            <a:pPr marL="755015" marR="193040" lvl="1" indent="-285115">
              <a:lnSpc>
                <a:spcPts val="2590"/>
              </a:lnSpc>
              <a:spcBef>
                <a:spcPts val="57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Japan forced to give up demands for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cash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payment from Russia and Russian evacuation of  Sakhalin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Island</a:t>
            </a:r>
            <a:endParaRPr sz="2400" dirty="0">
              <a:latin typeface="Arial"/>
              <a:cs typeface="Arial"/>
            </a:endParaRPr>
          </a:p>
          <a:p>
            <a:pPr marL="755015" marR="511175" lvl="1" indent="-285115">
              <a:lnSpc>
                <a:spcPts val="2590"/>
              </a:lnSpc>
              <a:spcBef>
                <a:spcPts val="57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Japan did gain control over Korea (annexed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in  1910)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04128" y="556514"/>
            <a:ext cx="2566670" cy="3665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</a:pPr>
            <a:r>
              <a:rPr sz="4000" b="1" spc="280" dirty="0">
                <a:solidFill>
                  <a:srgbClr val="00009A"/>
                </a:solidFill>
                <a:latin typeface="Calibri"/>
                <a:cs typeface="Calibri"/>
              </a:rPr>
              <a:t>Roosevelt  </a:t>
            </a:r>
            <a:r>
              <a:rPr sz="4000" b="1" spc="204" dirty="0">
                <a:solidFill>
                  <a:srgbClr val="00009A"/>
                </a:solidFill>
                <a:latin typeface="Calibri"/>
                <a:cs typeface="Calibri"/>
              </a:rPr>
              <a:t>Mediating  </a:t>
            </a:r>
            <a:r>
              <a:rPr sz="4000" b="1" spc="215" dirty="0">
                <a:solidFill>
                  <a:srgbClr val="00009A"/>
                </a:solidFill>
                <a:latin typeface="Calibri"/>
                <a:cs typeface="Calibri"/>
              </a:rPr>
              <a:t>the </a:t>
            </a:r>
            <a:r>
              <a:rPr sz="4000" b="1" spc="260" dirty="0">
                <a:solidFill>
                  <a:srgbClr val="00009A"/>
                </a:solidFill>
                <a:latin typeface="Calibri"/>
                <a:cs typeface="Calibri"/>
              </a:rPr>
              <a:t>End of  </a:t>
            </a:r>
            <a:r>
              <a:rPr sz="4000" b="1" spc="215" dirty="0">
                <a:solidFill>
                  <a:srgbClr val="00009A"/>
                </a:solidFill>
                <a:latin typeface="Calibri"/>
                <a:cs typeface="Calibri"/>
              </a:rPr>
              <a:t>the</a:t>
            </a:r>
            <a:r>
              <a:rPr sz="4000" b="1" spc="15" dirty="0">
                <a:solidFill>
                  <a:srgbClr val="00009A"/>
                </a:solidFill>
                <a:latin typeface="Calibri"/>
                <a:cs typeface="Calibri"/>
              </a:rPr>
              <a:t> </a:t>
            </a:r>
            <a:r>
              <a:rPr sz="4000" b="1" spc="300" dirty="0">
                <a:solidFill>
                  <a:srgbClr val="00009A"/>
                </a:solidFill>
                <a:latin typeface="Calibri"/>
                <a:cs typeface="Calibri"/>
              </a:rPr>
              <a:t>Russo-  </a:t>
            </a:r>
            <a:r>
              <a:rPr sz="4000" b="1" spc="330" dirty="0">
                <a:solidFill>
                  <a:srgbClr val="00009A"/>
                </a:solidFill>
                <a:latin typeface="Calibri"/>
                <a:cs typeface="Calibri"/>
              </a:rPr>
              <a:t>Japanese  </a:t>
            </a:r>
            <a:r>
              <a:rPr sz="4000" b="1" spc="145" dirty="0">
                <a:solidFill>
                  <a:srgbClr val="00009A"/>
                </a:solidFill>
                <a:latin typeface="Calibri"/>
                <a:cs typeface="Calibri"/>
              </a:rPr>
              <a:t>War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304800"/>
            <a:ext cx="4712208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130" y="544271"/>
            <a:ext cx="2441575" cy="3385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pc="254" dirty="0"/>
              <a:t>Roosevelt  Using </a:t>
            </a:r>
            <a:r>
              <a:rPr spc="305" dirty="0"/>
              <a:t>His  </a:t>
            </a:r>
            <a:r>
              <a:rPr spc="130" dirty="0" smtClean="0"/>
              <a:t>“</a:t>
            </a:r>
            <a:r>
              <a:rPr lang="en-US" spc="130" dirty="0" smtClean="0"/>
              <a:t>G</a:t>
            </a:r>
            <a:r>
              <a:rPr spc="130" dirty="0" smtClean="0"/>
              <a:t>ood  </a:t>
            </a:r>
            <a:r>
              <a:rPr spc="275" dirty="0"/>
              <a:t>Offices”</a:t>
            </a:r>
          </a:p>
        </p:txBody>
      </p:sp>
      <p:sp>
        <p:nvSpPr>
          <p:cNvPr id="3" name="object 3"/>
          <p:cNvSpPr/>
          <p:nvPr/>
        </p:nvSpPr>
        <p:spPr>
          <a:xfrm>
            <a:off x="3886200" y="381000"/>
            <a:ext cx="4851653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264795">
              <a:lnSpc>
                <a:spcPct val="100000"/>
              </a:lnSpc>
            </a:pPr>
            <a:r>
              <a:rPr spc="285" dirty="0"/>
              <a:t>Roosevelt </a:t>
            </a:r>
            <a:r>
              <a:rPr spc="210" dirty="0"/>
              <a:t>on </a:t>
            </a:r>
            <a:r>
              <a:rPr spc="215" dirty="0"/>
              <a:t>the </a:t>
            </a:r>
            <a:r>
              <a:rPr spc="140" dirty="0"/>
              <a:t>World</a:t>
            </a:r>
            <a:r>
              <a:rPr spc="-415" dirty="0"/>
              <a:t> </a:t>
            </a:r>
            <a:r>
              <a:rPr spc="340" dirty="0"/>
              <a:t>Stage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23364"/>
            <a:ext cx="7538084" cy="395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85495" indent="-342900">
              <a:lnSpc>
                <a:spcPts val="3020"/>
              </a:lnSpc>
              <a:buChar char="•"/>
              <a:tabLst>
                <a:tab pos="356235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Effects of Roosevelt’s involvement in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the  Russo-Japanese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War</a:t>
            </a:r>
            <a:endParaRPr sz="2800" dirty="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254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CCFFCC"/>
                </a:solidFill>
                <a:latin typeface="Arial"/>
                <a:cs typeface="Arial"/>
              </a:rPr>
              <a:t>1906 </a:t>
            </a:r>
            <a:r>
              <a:rPr sz="2400" dirty="0">
                <a:solidFill>
                  <a:srgbClr val="CCFFCC"/>
                </a:solidFill>
                <a:latin typeface="Arial"/>
                <a:cs typeface="Arial"/>
              </a:rPr>
              <a:t>- </a:t>
            </a:r>
            <a:r>
              <a:rPr sz="2400" spc="-5" dirty="0">
                <a:solidFill>
                  <a:srgbClr val="CCFFCC"/>
                </a:solidFill>
                <a:latin typeface="Arial"/>
                <a:cs typeface="Arial"/>
              </a:rPr>
              <a:t>Roosevelt won the Nobel Peace</a:t>
            </a:r>
            <a:r>
              <a:rPr sz="2400" spc="30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CCFFCC"/>
                </a:solidFill>
                <a:latin typeface="Arial"/>
                <a:cs typeface="Arial"/>
              </a:rPr>
              <a:t>Prize</a:t>
            </a:r>
            <a:endParaRPr sz="2400" dirty="0">
              <a:solidFill>
                <a:srgbClr val="CCFFCC"/>
              </a:solidFill>
              <a:latin typeface="Arial"/>
              <a:cs typeface="Arial"/>
            </a:endParaRPr>
          </a:p>
          <a:p>
            <a:pPr marL="1155700" marR="179705" lvl="2" indent="-228600">
              <a:lnSpc>
                <a:spcPts val="2160"/>
              </a:lnSpc>
              <a:spcBef>
                <a:spcPts val="520"/>
              </a:spcBef>
              <a:buChar char="•"/>
              <a:tabLst>
                <a:tab pos="1156335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ending Russo-Japanese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War,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along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with a  conerence in Algerciras, Spain to end disputes in North  Africa</a:t>
            </a:r>
            <a:endParaRPr sz="2000" dirty="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24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CCFFCC"/>
                </a:solidFill>
                <a:latin typeface="Arial"/>
                <a:cs typeface="Arial"/>
              </a:rPr>
              <a:t>US relations with Russia and Japan grew</a:t>
            </a:r>
            <a:r>
              <a:rPr sz="2400" spc="3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CCFFCC"/>
                </a:solidFill>
                <a:latin typeface="Arial"/>
                <a:cs typeface="Arial"/>
              </a:rPr>
              <a:t>worse</a:t>
            </a:r>
            <a:endParaRPr sz="2400" dirty="0">
              <a:solidFill>
                <a:srgbClr val="CCFFCC"/>
              </a:solidFill>
              <a:latin typeface="Arial"/>
              <a:cs typeface="Arial"/>
            </a:endParaRPr>
          </a:p>
          <a:p>
            <a:pPr marL="1155700" marR="312420" lvl="2" indent="-228600">
              <a:lnSpc>
                <a:spcPts val="2160"/>
              </a:lnSpc>
              <a:spcBef>
                <a:spcPts val="520"/>
              </a:spcBef>
              <a:buChar char="•"/>
              <a:tabLst>
                <a:tab pos="1156335" algn="l"/>
              </a:tabLst>
            </a:pPr>
            <a:r>
              <a:rPr sz="2000" spc="-5" dirty="0">
                <a:solidFill>
                  <a:srgbClr val="CCFFCC"/>
                </a:solidFill>
                <a:latin typeface="Arial"/>
                <a:cs typeface="Arial"/>
              </a:rPr>
              <a:t>Russia accused US of robbing it of military victory and  </a:t>
            </a:r>
            <a:r>
              <a:rPr sz="2000" spc="-10" dirty="0">
                <a:solidFill>
                  <a:srgbClr val="CCFFCC"/>
                </a:solidFill>
                <a:latin typeface="Arial"/>
                <a:cs typeface="Arial"/>
              </a:rPr>
              <a:t>because </a:t>
            </a:r>
            <a:r>
              <a:rPr sz="2000" spc="-5" dirty="0">
                <a:solidFill>
                  <a:srgbClr val="CCFFCC"/>
                </a:solidFill>
                <a:latin typeface="Arial"/>
                <a:cs typeface="Arial"/>
              </a:rPr>
              <a:t>of </a:t>
            </a:r>
            <a:r>
              <a:rPr sz="2000" spc="-10" dirty="0">
                <a:solidFill>
                  <a:srgbClr val="CCFFCC"/>
                </a:solidFill>
                <a:latin typeface="Arial"/>
                <a:cs typeface="Arial"/>
              </a:rPr>
              <a:t>massacres </a:t>
            </a:r>
            <a:r>
              <a:rPr sz="2000" spc="-5" dirty="0">
                <a:solidFill>
                  <a:srgbClr val="CCFFCC"/>
                </a:solidFill>
                <a:latin typeface="Arial"/>
                <a:cs typeface="Arial"/>
              </a:rPr>
              <a:t>of Jews in </a:t>
            </a:r>
            <a:r>
              <a:rPr sz="2000" spc="-10" dirty="0">
                <a:solidFill>
                  <a:srgbClr val="CCFFCC"/>
                </a:solidFill>
                <a:latin typeface="Arial"/>
                <a:cs typeface="Arial"/>
              </a:rPr>
              <a:t>Russia</a:t>
            </a:r>
            <a:endParaRPr sz="2000" dirty="0">
              <a:solidFill>
                <a:srgbClr val="CCFFCC"/>
              </a:solidFill>
              <a:latin typeface="Arial"/>
              <a:cs typeface="Arial"/>
            </a:endParaRPr>
          </a:p>
          <a:p>
            <a:pPr marL="1155700" marR="5080" lvl="2" indent="-228600">
              <a:lnSpc>
                <a:spcPts val="2160"/>
              </a:lnSpc>
              <a:spcBef>
                <a:spcPts val="480"/>
              </a:spcBef>
              <a:buChar char="•"/>
              <a:tabLst>
                <a:tab pos="1156335" algn="l"/>
              </a:tabLst>
            </a:pPr>
            <a:r>
              <a:rPr sz="2000" spc="-5" dirty="0">
                <a:solidFill>
                  <a:srgbClr val="CCFFCC"/>
                </a:solidFill>
                <a:latin typeface="Arial"/>
                <a:cs typeface="Arial"/>
              </a:rPr>
              <a:t>Japan felt </a:t>
            </a:r>
            <a:r>
              <a:rPr sz="2000" spc="-10" dirty="0">
                <a:solidFill>
                  <a:srgbClr val="CCFFCC"/>
                </a:solidFill>
                <a:latin typeface="Arial"/>
                <a:cs typeface="Arial"/>
              </a:rPr>
              <a:t>cheated </a:t>
            </a:r>
            <a:r>
              <a:rPr sz="2000" spc="-5" dirty="0">
                <a:solidFill>
                  <a:srgbClr val="CCFFCC"/>
                </a:solidFill>
                <a:latin typeface="Arial"/>
                <a:cs typeface="Arial"/>
              </a:rPr>
              <a:t>by </a:t>
            </a:r>
            <a:r>
              <a:rPr sz="2000" spc="-10" dirty="0">
                <a:solidFill>
                  <a:srgbClr val="CCFFCC"/>
                </a:solidFill>
                <a:latin typeface="Arial"/>
                <a:cs typeface="Arial"/>
              </a:rPr>
              <a:t>settlement </a:t>
            </a:r>
            <a:r>
              <a:rPr sz="2000" spc="-5" dirty="0">
                <a:solidFill>
                  <a:srgbClr val="CCFFCC"/>
                </a:solidFill>
                <a:latin typeface="Arial"/>
                <a:cs typeface="Arial"/>
              </a:rPr>
              <a:t>US had </a:t>
            </a:r>
            <a:r>
              <a:rPr sz="2000" spc="-10" dirty="0">
                <a:solidFill>
                  <a:srgbClr val="CCFFCC"/>
                </a:solidFill>
                <a:latin typeface="Arial"/>
                <a:cs typeface="Arial"/>
              </a:rPr>
              <a:t>worked </a:t>
            </a:r>
            <a:r>
              <a:rPr sz="2000" spc="-5" dirty="0">
                <a:solidFill>
                  <a:srgbClr val="CCFFCC"/>
                </a:solidFill>
                <a:latin typeface="Arial"/>
                <a:cs typeface="Arial"/>
              </a:rPr>
              <a:t>out; </a:t>
            </a:r>
            <a:r>
              <a:rPr sz="2000" spc="-10" dirty="0">
                <a:solidFill>
                  <a:srgbClr val="CCFFCC"/>
                </a:solidFill>
                <a:latin typeface="Arial"/>
                <a:cs typeface="Arial"/>
              </a:rPr>
              <a:t>US  </a:t>
            </a:r>
            <a:r>
              <a:rPr sz="2000" spc="-5" dirty="0">
                <a:solidFill>
                  <a:srgbClr val="CCFFCC"/>
                </a:solidFill>
                <a:latin typeface="Arial"/>
                <a:cs typeface="Arial"/>
              </a:rPr>
              <a:t>and </a:t>
            </a:r>
            <a:r>
              <a:rPr sz="2000" spc="-10" dirty="0">
                <a:solidFill>
                  <a:srgbClr val="CCFFCC"/>
                </a:solidFill>
                <a:latin typeface="Arial"/>
                <a:cs typeface="Arial"/>
              </a:rPr>
              <a:t>Japan </a:t>
            </a:r>
            <a:r>
              <a:rPr sz="2000" spc="-5" dirty="0">
                <a:solidFill>
                  <a:srgbClr val="CCFFCC"/>
                </a:solidFill>
                <a:latin typeface="Arial"/>
                <a:cs typeface="Arial"/>
              </a:rPr>
              <a:t>(who </a:t>
            </a:r>
            <a:r>
              <a:rPr sz="2000" spc="-10" dirty="0">
                <a:solidFill>
                  <a:srgbClr val="CCFFCC"/>
                </a:solidFill>
                <a:latin typeface="Arial"/>
                <a:cs typeface="Arial"/>
              </a:rPr>
              <a:t>before </a:t>
            </a:r>
            <a:r>
              <a:rPr sz="2000" spc="-5" dirty="0">
                <a:solidFill>
                  <a:srgbClr val="CCFFCC"/>
                </a:solidFill>
                <a:latin typeface="Arial"/>
                <a:cs typeface="Arial"/>
              </a:rPr>
              <a:t>had </a:t>
            </a:r>
            <a:r>
              <a:rPr sz="2000" spc="-10" dirty="0">
                <a:solidFill>
                  <a:srgbClr val="CCFFCC"/>
                </a:solidFill>
                <a:latin typeface="Arial"/>
                <a:cs typeface="Arial"/>
              </a:rPr>
              <a:t>been friendly) came </a:t>
            </a:r>
            <a:r>
              <a:rPr sz="2000" spc="-5" dirty="0">
                <a:solidFill>
                  <a:srgbClr val="CCFFCC"/>
                </a:solidFill>
                <a:latin typeface="Arial"/>
                <a:cs typeface="Arial"/>
              </a:rPr>
              <a:t>to </a:t>
            </a:r>
            <a:r>
              <a:rPr sz="2000" spc="-10" dirty="0">
                <a:solidFill>
                  <a:srgbClr val="CCFFCC"/>
                </a:solidFill>
                <a:latin typeface="Arial"/>
                <a:cs typeface="Arial"/>
              </a:rPr>
              <a:t>be  </a:t>
            </a:r>
            <a:r>
              <a:rPr sz="2000" spc="-5" dirty="0">
                <a:solidFill>
                  <a:srgbClr val="CCFFCC"/>
                </a:solidFill>
                <a:latin typeface="Arial"/>
                <a:cs typeface="Arial"/>
              </a:rPr>
              <a:t>rivals in</a:t>
            </a:r>
            <a:r>
              <a:rPr sz="2000" spc="-50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CCFFCC"/>
                </a:solidFill>
                <a:latin typeface="Arial"/>
                <a:cs typeface="Arial"/>
              </a:rPr>
              <a:t>Asia</a:t>
            </a:r>
            <a:endParaRPr sz="2000" dirty="0">
              <a:solidFill>
                <a:srgbClr val="CCFFCC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pc="330" dirty="0"/>
              <a:t>Japanese </a:t>
            </a:r>
            <a:r>
              <a:rPr spc="290" dirty="0"/>
              <a:t>Laborers </a:t>
            </a:r>
            <a:r>
              <a:rPr spc="200" dirty="0"/>
              <a:t>in</a:t>
            </a:r>
            <a:r>
              <a:rPr spc="-380" dirty="0"/>
              <a:t> </a:t>
            </a:r>
            <a:r>
              <a:rPr spc="250" dirty="0"/>
              <a:t>California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5997"/>
            <a:ext cx="7165975" cy="3289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172720" indent="-34226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Early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1900s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- new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wave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Japanese  immigrants came </a:t>
            </a:r>
            <a:r>
              <a:rPr lang="en-US" sz="3200" spc="-5" dirty="0" smtClean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3200" spc="-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Japan</a:t>
            </a:r>
            <a:endParaRPr sz="3200" dirty="0">
              <a:latin typeface="Arial"/>
              <a:cs typeface="Arial"/>
            </a:endParaRPr>
          </a:p>
          <a:p>
            <a:pPr marL="755650" marR="286385" lvl="1" indent="-285750">
              <a:lnSpc>
                <a:spcPct val="100000"/>
              </a:lnSpc>
              <a:spcBef>
                <a:spcPts val="68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Came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 escape war (with Russia)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and  high</a:t>
            </a: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taxes</a:t>
            </a:r>
            <a:endParaRPr sz="2800" dirty="0">
              <a:latin typeface="Arial"/>
              <a:cs typeface="Arial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670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Californians feared “yellow peril” (even  though Japanese were never over 3%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  population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53695"/>
            <a:ext cx="8229600" cy="984885"/>
          </a:xfrm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1051560">
              <a:lnSpc>
                <a:spcPct val="100000"/>
              </a:lnSpc>
            </a:pPr>
            <a:r>
              <a:rPr lang="en-US" spc="245" dirty="0"/>
              <a:t>Reasons for Expansion:</a:t>
            </a:r>
            <a:endParaRPr spc="140"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2015997"/>
            <a:ext cx="7258050" cy="2375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CCFFCC"/>
                </a:solidFill>
                <a:latin typeface="Arial"/>
                <a:cs typeface="Arial"/>
              </a:rPr>
              <a:t>Social</a:t>
            </a:r>
            <a:r>
              <a:rPr sz="3200" spc="-70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Darwinism</a:t>
            </a:r>
            <a:endParaRPr sz="3200" dirty="0">
              <a:solidFill>
                <a:srgbClr val="CCFFCC"/>
              </a:solidFill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80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Earth belongs to the strong and</a:t>
            </a: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fit</a:t>
            </a:r>
            <a:endParaRPr sz="2800" dirty="0">
              <a:latin typeface="Arial"/>
              <a:cs typeface="Arial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67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US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had to compete with strong nations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  Europe and Japan to take territory from  weaker</a:t>
            </a: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peoples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pc="330" dirty="0"/>
              <a:t>Japanese </a:t>
            </a:r>
            <a:r>
              <a:rPr spc="290" dirty="0"/>
              <a:t>Laborers </a:t>
            </a:r>
            <a:r>
              <a:rPr spc="200" dirty="0"/>
              <a:t>in</a:t>
            </a:r>
            <a:r>
              <a:rPr spc="-380" dirty="0"/>
              <a:t> </a:t>
            </a:r>
            <a:r>
              <a:rPr spc="250" dirty="0"/>
              <a:t>California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5997"/>
            <a:ext cx="7312025" cy="290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1906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- San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Francisco school board  ordered segregation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of all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Asian  (Japanese, Chinise, Korean)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special  schools</a:t>
            </a:r>
            <a:endParaRPr sz="3200">
              <a:latin typeface="Arial"/>
              <a:cs typeface="Arial"/>
            </a:endParaRPr>
          </a:p>
          <a:p>
            <a:pPr marL="755650" marR="194310" indent="-285750">
              <a:lnSpc>
                <a:spcPct val="100000"/>
              </a:lnSpc>
              <a:spcBef>
                <a:spcPts val="680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Done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 free more space for whites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after  an earthquake and fire in the city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(1906)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pc="330" dirty="0"/>
              <a:t>Japanese </a:t>
            </a:r>
            <a:r>
              <a:rPr spc="290" dirty="0"/>
              <a:t>Laborers </a:t>
            </a:r>
            <a:r>
              <a:rPr spc="200" dirty="0"/>
              <a:t>in</a:t>
            </a:r>
            <a:r>
              <a:rPr spc="-380" dirty="0"/>
              <a:t> </a:t>
            </a:r>
            <a:r>
              <a:rPr spc="250" dirty="0"/>
              <a:t>California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5997"/>
            <a:ext cx="7124065" cy="2375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Reaction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 San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Francisco’s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actions</a:t>
            </a:r>
            <a:endParaRPr sz="32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80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Japanese saw incident as national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insult</a:t>
            </a:r>
            <a:endParaRPr sz="2800">
              <a:latin typeface="Arial"/>
              <a:cs typeface="Arial"/>
            </a:endParaRPr>
          </a:p>
          <a:p>
            <a:pPr marL="755650" marR="320040" lvl="1" indent="-285750">
              <a:lnSpc>
                <a:spcPct val="100000"/>
              </a:lnSpc>
              <a:spcBef>
                <a:spcPts val="670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War talk (because of irresponsible  newspaper coverage) on both sides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  Pacific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pc="330" dirty="0"/>
              <a:t>Japanese </a:t>
            </a:r>
            <a:r>
              <a:rPr spc="290" dirty="0"/>
              <a:t>Laborers </a:t>
            </a:r>
            <a:r>
              <a:rPr spc="200" dirty="0"/>
              <a:t>in</a:t>
            </a:r>
            <a:r>
              <a:rPr spc="-380" dirty="0"/>
              <a:t> </a:t>
            </a:r>
            <a:r>
              <a:rPr spc="250" dirty="0"/>
              <a:t>California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5997"/>
            <a:ext cx="7520940" cy="3194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Roosevelt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fixed the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problem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Japan</a:t>
            </a:r>
            <a:endParaRPr sz="3200">
              <a:latin typeface="Arial"/>
              <a:cs typeface="Arial"/>
            </a:endParaRPr>
          </a:p>
          <a:p>
            <a:pPr marL="755650" marR="603250" lvl="1" indent="-285750">
              <a:lnSpc>
                <a:spcPct val="100000"/>
              </a:lnSpc>
              <a:spcBef>
                <a:spcPts val="680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Invited the San Francisco school</a:t>
            </a: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board  and gets them to end the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segregation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70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Japan agreed to “Gentlemen’s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Agreement”</a:t>
            </a:r>
            <a:endParaRPr sz="28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585"/>
              </a:spcBef>
              <a:buChar char="•"/>
              <a:tabLst>
                <a:tab pos="11557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Secret agreement worked out in 1907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1908</a:t>
            </a:r>
            <a:endParaRPr sz="2400">
              <a:latin typeface="Arial"/>
              <a:cs typeface="Arial"/>
            </a:endParaRPr>
          </a:p>
          <a:p>
            <a:pPr marL="1155700" marR="85090" lvl="2" indent="-228600">
              <a:lnSpc>
                <a:spcPct val="100000"/>
              </a:lnSpc>
              <a:spcBef>
                <a:spcPts val="575"/>
              </a:spcBef>
              <a:buChar char="•"/>
              <a:tabLst>
                <a:tab pos="11557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Japan would stop flow of Japanese laborers to  California by withholding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passports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pc="330" dirty="0"/>
              <a:t>Japanese </a:t>
            </a:r>
            <a:r>
              <a:rPr spc="290" dirty="0"/>
              <a:t>Laborers </a:t>
            </a:r>
            <a:r>
              <a:rPr spc="200" dirty="0"/>
              <a:t>in</a:t>
            </a:r>
            <a:r>
              <a:rPr spc="-380" dirty="0"/>
              <a:t> </a:t>
            </a:r>
            <a:r>
              <a:rPr spc="250" dirty="0"/>
              <a:t>California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23364"/>
            <a:ext cx="7576184" cy="3955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883285" indent="-342900">
              <a:lnSpc>
                <a:spcPts val="3020"/>
              </a:lnSpc>
              <a:buChar char="•"/>
              <a:tabLst>
                <a:tab pos="356235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1907 - the Great White Fleet sent out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by  Roosevelt</a:t>
            </a:r>
            <a:endParaRPr sz="2800">
              <a:latin typeface="Arial"/>
              <a:cs typeface="Arial"/>
            </a:endParaRPr>
          </a:p>
          <a:p>
            <a:pPr marL="755015" marR="5080" lvl="1" indent="-285115">
              <a:lnSpc>
                <a:spcPts val="2590"/>
              </a:lnSpc>
              <a:spcBef>
                <a:spcPts val="580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Didn’t want Japan to believe he had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negotiated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with them (over San Francisco incident) out of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fear</a:t>
            </a:r>
            <a:endParaRPr sz="2400">
              <a:latin typeface="Arial"/>
              <a:cs typeface="Arial"/>
            </a:endParaRPr>
          </a:p>
          <a:p>
            <a:pPr marL="755015" marR="121285" lvl="1" indent="-285115">
              <a:lnSpc>
                <a:spcPts val="2590"/>
              </a:lnSpc>
              <a:spcBef>
                <a:spcPts val="57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Sent 16 white battleships around the world (from  Virginia, around South America, around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Australia,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to Asia, through Middle East, and back to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US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across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Atlantic)</a:t>
            </a:r>
            <a:endParaRPr sz="2400">
              <a:latin typeface="Arial"/>
              <a:cs typeface="Arial"/>
            </a:endParaRPr>
          </a:p>
          <a:p>
            <a:pPr marL="755015" marR="300990" lvl="1" indent="-285115">
              <a:lnSpc>
                <a:spcPts val="2590"/>
              </a:lnSpc>
              <a:spcBef>
                <a:spcPts val="575"/>
              </a:spcBef>
              <a:buChar char="–"/>
              <a:tabLst>
                <a:tab pos="755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Greeted warmly in Japan with thousands of  schoolchildren waving US flags and singing Star  Spangled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Banner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165100">
              <a:lnSpc>
                <a:spcPct val="100000"/>
              </a:lnSpc>
            </a:pPr>
            <a:r>
              <a:rPr spc="265" dirty="0"/>
              <a:t>Route </a:t>
            </a:r>
            <a:r>
              <a:rPr spc="260" dirty="0"/>
              <a:t>of </a:t>
            </a:r>
            <a:r>
              <a:rPr spc="215" dirty="0"/>
              <a:t>the </a:t>
            </a:r>
            <a:r>
              <a:rPr spc="165" dirty="0"/>
              <a:t>ftreat White</a:t>
            </a:r>
            <a:r>
              <a:rPr spc="-505" dirty="0"/>
              <a:t> </a:t>
            </a:r>
            <a:r>
              <a:rPr spc="254" dirty="0"/>
              <a:t>Fleet</a:t>
            </a:r>
          </a:p>
        </p:txBody>
      </p:sp>
      <p:sp>
        <p:nvSpPr>
          <p:cNvPr id="3" name="object 3"/>
          <p:cNvSpPr/>
          <p:nvPr/>
        </p:nvSpPr>
        <p:spPr>
          <a:xfrm>
            <a:off x="400050" y="1828800"/>
            <a:ext cx="8343900" cy="4383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35710">
              <a:lnSpc>
                <a:spcPct val="100000"/>
              </a:lnSpc>
            </a:pPr>
            <a:r>
              <a:rPr spc="145" dirty="0"/>
              <a:t>The </a:t>
            </a:r>
            <a:r>
              <a:rPr spc="165" dirty="0"/>
              <a:t>ftreat White</a:t>
            </a:r>
            <a:r>
              <a:rPr spc="-110" dirty="0"/>
              <a:t> </a:t>
            </a:r>
            <a:r>
              <a:rPr spc="260" dirty="0"/>
              <a:t>Fleet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" y="1676399"/>
            <a:ext cx="8128254" cy="471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pc="330" dirty="0"/>
              <a:t>Japanese </a:t>
            </a:r>
            <a:r>
              <a:rPr spc="290" dirty="0"/>
              <a:t>Laborers </a:t>
            </a:r>
            <a:r>
              <a:rPr spc="200" dirty="0"/>
              <a:t>in</a:t>
            </a:r>
            <a:r>
              <a:rPr spc="-380" dirty="0"/>
              <a:t> </a:t>
            </a:r>
            <a:r>
              <a:rPr spc="250" dirty="0"/>
              <a:t>California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5997"/>
            <a:ext cx="7594600" cy="2375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1908 </a:t>
            </a:r>
            <a:r>
              <a:rPr sz="3200" spc="-5" dirty="0">
                <a:solidFill>
                  <a:srgbClr val="CCFFCC"/>
                </a:solidFill>
                <a:latin typeface="Arial"/>
                <a:cs typeface="Arial"/>
              </a:rPr>
              <a:t>-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Root-Takahira</a:t>
            </a:r>
            <a:r>
              <a:rPr sz="3200" spc="-1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CCFFCC"/>
                </a:solidFill>
                <a:latin typeface="Arial"/>
                <a:cs typeface="Arial"/>
              </a:rPr>
              <a:t>agreement</a:t>
            </a:r>
            <a:endParaRPr sz="3200" dirty="0">
              <a:solidFill>
                <a:srgbClr val="CCFFCC"/>
              </a:solidFill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80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Between US and</a:t>
            </a:r>
            <a:r>
              <a:rPr sz="2800" spc="-110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Japan</a:t>
            </a:r>
          </a:p>
          <a:p>
            <a:pPr marL="755650" marR="5080" lvl="1" indent="-285750">
              <a:lnSpc>
                <a:spcPct val="100000"/>
              </a:lnSpc>
              <a:spcBef>
                <a:spcPts val="67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CCFFCC"/>
                </a:solidFill>
                <a:latin typeface="Arial"/>
                <a:cs typeface="Arial"/>
              </a:rPr>
              <a:t>Both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powers promised to respect each  other’s territorial possessions in Pacific</a:t>
            </a:r>
            <a:r>
              <a:rPr sz="2800" spc="-100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and  uphold Open Door policy in</a:t>
            </a:r>
            <a:r>
              <a:rPr sz="2800" spc="-8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FFCC"/>
                </a:solidFill>
                <a:latin typeface="Arial"/>
                <a:cs typeface="Arial"/>
              </a:rPr>
              <a:t>China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9388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PRESIDENTIAL DIPLOMACIES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Roosevelt Corollary – US would intervene in Latin American Affairs when necessary to maintain economic &amp; political stability</a:t>
            </a:r>
          </a:p>
          <a:p>
            <a:endParaRPr lang="en-US" dirty="0"/>
          </a:p>
          <a:p>
            <a:r>
              <a:rPr lang="en-US" dirty="0" smtClean="0"/>
              <a:t>Big Stick Diplomacy – “Speak Softly and carry a big stick.”  US did not intend to be a threatening presence, but it would not hesitate to forcefully protect its own interests</a:t>
            </a:r>
          </a:p>
        </p:txBody>
      </p:sp>
    </p:spTree>
    <p:extLst>
      <p:ext uri="{BB962C8B-B14F-4D97-AF65-F5344CB8AC3E}">
        <p14:creationId xmlns:p14="http://schemas.microsoft.com/office/powerpoint/2010/main" val="4027134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PRESIDENTIAL DIPLOMACIES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Dollar Diplomacy – a policy of joining the business interests of a country with its diplomatic interests abroad</a:t>
            </a:r>
          </a:p>
          <a:p>
            <a:endParaRPr lang="en-US" dirty="0"/>
          </a:p>
          <a:p>
            <a:r>
              <a:rPr lang="en-US" dirty="0" smtClean="0"/>
              <a:t>Moral diplomacy - </a:t>
            </a:r>
            <a:r>
              <a:rPr lang="en-US" dirty="0"/>
              <a:t>the system in which support is given only to countries whose </a:t>
            </a:r>
            <a:r>
              <a:rPr lang="en-US" b="1" dirty="0"/>
              <a:t>moral</a:t>
            </a:r>
            <a:r>
              <a:rPr lang="en-US" dirty="0"/>
              <a:t> beliefs are </a:t>
            </a:r>
            <a:r>
              <a:rPr lang="en-US" dirty="0" smtClean="0"/>
              <a:t>the same as 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80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547</TotalTime>
  <Words>3112</Words>
  <Application>Microsoft Macintosh PowerPoint</Application>
  <PresentationFormat>On-screen Show (4:3)</PresentationFormat>
  <Paragraphs>342</Paragraphs>
  <Slides>99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0" baseType="lpstr">
      <vt:lpstr>Default Theme</vt:lpstr>
      <vt:lpstr>PowerPoint Presentation</vt:lpstr>
      <vt:lpstr>Imperialism</vt:lpstr>
      <vt:lpstr>Isolationism</vt:lpstr>
      <vt:lpstr>Isolationism</vt:lpstr>
      <vt:lpstr>Reasons for Expansion:</vt:lpstr>
      <vt:lpstr>Reasons for Expansion:</vt:lpstr>
      <vt:lpstr>A “Yellow Kid” Cartoon</vt:lpstr>
      <vt:lpstr>Reasons for Expansion:</vt:lpstr>
      <vt:lpstr>Reasons for Expansion:</vt:lpstr>
      <vt:lpstr>The Light  of the  World</vt:lpstr>
      <vt:lpstr>World Colonial Empires, 1900</vt:lpstr>
      <vt:lpstr>“Grab-Bag”</vt:lpstr>
      <vt:lpstr>Reasons for Expansion:</vt:lpstr>
      <vt:lpstr>America Turns Outward</vt:lpstr>
      <vt:lpstr>The Pacific</vt:lpstr>
      <vt:lpstr>Monroe Doctrine, A Live Wire</vt:lpstr>
      <vt:lpstr>America Turns Outward</vt:lpstr>
      <vt:lpstr>Spurning the Hawaiian Pear</vt:lpstr>
      <vt:lpstr>Missionaries Preaching to  Hawaiian Natives</vt:lpstr>
      <vt:lpstr>Spurning the Hawaiian Pear</vt:lpstr>
      <vt:lpstr>Queen  Liliuokalani</vt:lpstr>
      <vt:lpstr>Spurning the Hawaiian Pear</vt:lpstr>
      <vt:lpstr>PowerPoint Presentation</vt:lpstr>
      <vt:lpstr>Dewey’s May Day Victory at  Manila</vt:lpstr>
      <vt:lpstr>The Importance of Hawaii</vt:lpstr>
      <vt:lpstr>The  Spanish-American  War</vt:lpstr>
      <vt:lpstr>Cubans Rise in Revolt</vt:lpstr>
      <vt:lpstr>Cuban  Revolutionary  Jose Marti</vt:lpstr>
      <vt:lpstr>Cubans Rise in Revolt</vt:lpstr>
      <vt:lpstr>Cuban Sugar Production</vt:lpstr>
      <vt:lpstr>Out of the Frying Pan of “Spanish Misrule,” into  the Fire of “Anarchy,” Unless the US Steps In</vt:lpstr>
      <vt:lpstr>Cubans Rise in Revolt</vt:lpstr>
      <vt:lpstr>General  Valeriano  Weyler</vt:lpstr>
      <vt:lpstr>Victims of Spanish  Concentration Camps in Cuba</vt:lpstr>
      <vt:lpstr>Victims of Spain’s  Reconcentration Camps</vt:lpstr>
      <vt:lpstr>Cubans Rise in Revolt</vt:lpstr>
      <vt:lpstr>Cubans Rise in Revolt</vt:lpstr>
      <vt:lpstr>USS Maine in Havana Harbor</vt:lpstr>
      <vt:lpstr>Explosion of the Maine</vt:lpstr>
      <vt:lpstr>Wreckage  of the  Maine</vt:lpstr>
      <vt:lpstr>The USS  Maine  Headlines</vt:lpstr>
      <vt:lpstr>Cubans Rise in Revolt</vt:lpstr>
      <vt:lpstr>Cubans Rise in Revolt</vt:lpstr>
      <vt:lpstr>Pressure  Was Placed  on McKinley  to go to War</vt:lpstr>
      <vt:lpstr>Cubans Rise in Revolt</vt:lpstr>
      <vt:lpstr>Spanish-American War was fought in 2 theaters: Cuba &amp; the Philippines</vt:lpstr>
      <vt:lpstr>Results of Spanish-American War</vt:lpstr>
      <vt:lpstr>War in the Philippines</vt:lpstr>
      <vt:lpstr>The “American Empire” in 1900</vt:lpstr>
      <vt:lpstr>Our Sphere of Influence</vt:lpstr>
      <vt:lpstr>What the US has fought for</vt:lpstr>
      <vt:lpstr>PowerPoint Presentation</vt:lpstr>
      <vt:lpstr>Conclusions: The USA as a  New World Power </vt:lpstr>
      <vt:lpstr>Impact of Spanish-American War</vt:lpstr>
      <vt:lpstr>PowerPoint Presentation</vt:lpstr>
      <vt:lpstr>TR: Brandisher of the Big Stick</vt:lpstr>
      <vt:lpstr>TR: Brandisher of the Big Stick</vt:lpstr>
      <vt:lpstr>Theodore  Roosevelt on  Horseback</vt:lpstr>
      <vt:lpstr>TR: Brandisher of the Big Stick</vt:lpstr>
      <vt:lpstr>TR: Brandisher of the Big Stick</vt:lpstr>
      <vt:lpstr>Building the Panama Canal</vt:lpstr>
      <vt:lpstr>Building the Panama Canal</vt:lpstr>
      <vt:lpstr>Building the Panama Canal</vt:lpstr>
      <vt:lpstr>Building the Panama Canal</vt:lpstr>
      <vt:lpstr>Panama and Columbia</vt:lpstr>
      <vt:lpstr>Building the Panama Canal</vt:lpstr>
      <vt:lpstr>Roosevelt  and  Columbia</vt:lpstr>
      <vt:lpstr>Building the Panama Canal</vt:lpstr>
      <vt:lpstr>Building the Panama Canal</vt:lpstr>
      <vt:lpstr>The Man  Who Can  Make the  Dirt Fly</vt:lpstr>
      <vt:lpstr>Building the Panama Canal</vt:lpstr>
      <vt:lpstr>The Panama Canal Zone</vt:lpstr>
      <vt:lpstr>Building the Panama Canal</vt:lpstr>
      <vt:lpstr>TR’s Perversion of Monroe’s  Doctrine</vt:lpstr>
      <vt:lpstr>TR’s Perversion of Monroe’s  Doctrine</vt:lpstr>
      <vt:lpstr>The  Roosevelt  Corollary</vt:lpstr>
      <vt:lpstr>TR’s Perversion of Monroe’s  Doctrine</vt:lpstr>
      <vt:lpstr>Activities of the United States in  the Caribbean, 1898 to the 1930s</vt:lpstr>
      <vt:lpstr>The Big Stick in the Caribbean</vt:lpstr>
      <vt:lpstr>Asia</vt:lpstr>
      <vt:lpstr>Hinging the Open Door in China</vt:lpstr>
      <vt:lpstr>Japan</vt:lpstr>
      <vt:lpstr>Roosevelt on the World Stage</vt:lpstr>
      <vt:lpstr>Roosevelt on the World Stage</vt:lpstr>
      <vt:lpstr>Roosevelt on the World Stage</vt:lpstr>
      <vt:lpstr>PowerPoint Presentation</vt:lpstr>
      <vt:lpstr>Roosevelt  Using His  “Good  Offices”</vt:lpstr>
      <vt:lpstr>Roosevelt on the World Stage</vt:lpstr>
      <vt:lpstr>Japanese Laborers in California</vt:lpstr>
      <vt:lpstr>Japanese Laborers in California</vt:lpstr>
      <vt:lpstr>Japanese Laborers in California</vt:lpstr>
      <vt:lpstr>Japanese Laborers in California</vt:lpstr>
      <vt:lpstr>Japanese Laborers in California</vt:lpstr>
      <vt:lpstr>Route of the ftreat White Fleet</vt:lpstr>
      <vt:lpstr>The ftreat White Fleet</vt:lpstr>
      <vt:lpstr>Japanese Laborers in California</vt:lpstr>
      <vt:lpstr>PowerPoint Presentation</vt:lpstr>
      <vt:lpstr>PRESIDENTIAL DIPLOMACIES</vt:lpstr>
      <vt:lpstr>PRESIDENTIAL DIPLOMACIES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Empire and Expansion</dc:title>
  <dc:creator>Shad</dc:creator>
  <cp:lastModifiedBy>Gail Harris</cp:lastModifiedBy>
  <cp:revision>6</cp:revision>
  <dcterms:created xsi:type="dcterms:W3CDTF">2016-01-07T12:52:57Z</dcterms:created>
  <dcterms:modified xsi:type="dcterms:W3CDTF">2016-01-07T21:00:37Z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2008-09-06T00:00:00Z</vt:filetime>
  </property>
  <property fmtid="{D5CDD505-2E9C-101B-9397-08002B2CF9AE}" pid="3" name="Creator">
    <vt:lpwstr>Acrobat PDFMaker 8.1 for PowerPoint</vt:lpwstr>
  </property>
  <property fmtid="{D5CDD505-2E9C-101B-9397-08002B2CF9AE}" pid="4" name="LastSaved">
    <vt:filetime>2016-01-07T00:00:00Z</vt:filetime>
  </property>
</Properties>
</file>